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81" r:id="rId3"/>
    <p:sldId id="269" r:id="rId4"/>
    <p:sldId id="270" r:id="rId5"/>
    <p:sldId id="271" r:id="rId6"/>
    <p:sldId id="272" r:id="rId7"/>
    <p:sldId id="273" r:id="rId8"/>
    <p:sldId id="274" r:id="rId9"/>
    <p:sldId id="283" r:id="rId10"/>
    <p:sldId id="257" r:id="rId11"/>
    <p:sldId id="258" r:id="rId12"/>
    <p:sldId id="259" r:id="rId13"/>
    <p:sldId id="260" r:id="rId14"/>
    <p:sldId id="261" r:id="rId15"/>
    <p:sldId id="263" r:id="rId16"/>
    <p:sldId id="264" r:id="rId17"/>
    <p:sldId id="266" r:id="rId18"/>
    <p:sldId id="268" r:id="rId19"/>
    <p:sldId id="267" r:id="rId20"/>
    <p:sldId id="279" r:id="rId21"/>
    <p:sldId id="275" r:id="rId22"/>
    <p:sldId id="276" r:id="rId23"/>
    <p:sldId id="277" r:id="rId24"/>
    <p:sldId id="278" r:id="rId25"/>
    <p:sldId id="282"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94622" autoAdjust="0"/>
  </p:normalViewPr>
  <p:slideViewPr>
    <p:cSldViewPr>
      <p:cViewPr>
        <p:scale>
          <a:sx n="107" d="100"/>
          <a:sy n="107" d="100"/>
        </p:scale>
        <p:origin x="-8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57F857-0010-42B8-8416-013332C63E6F}" type="datetimeFigureOut">
              <a:rPr lang="en-US" smtClean="0"/>
              <a:pPr/>
              <a:t>4/28/2013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ED651C-4782-4DD3-A299-6C06A0B2466C}" type="slidenum">
              <a:rPr lang="en-US" smtClean="0"/>
              <a:pPr/>
              <a:t>‹#›</a:t>
            </a:fld>
            <a:endParaRPr lang="en-US" dirty="0"/>
          </a:p>
        </p:txBody>
      </p:sp>
    </p:spTree>
    <p:extLst>
      <p:ext uri="{BB962C8B-B14F-4D97-AF65-F5344CB8AC3E}">
        <p14:creationId xmlns:p14="http://schemas.microsoft.com/office/powerpoint/2010/main" val="3705544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FED651C-4782-4DD3-A299-6C06A0B2466C}"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716724-C2C7-476A-92E0-02628D593A70}" type="datetimeFigureOut">
              <a:rPr lang="en-US" smtClean="0"/>
              <a:pPr/>
              <a:t>4/28/2013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F4322B-B7C6-49A1-B516-0C09605EC45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716724-C2C7-476A-92E0-02628D593A70}" type="datetimeFigureOut">
              <a:rPr lang="en-US" smtClean="0"/>
              <a:pPr/>
              <a:t>4/28/2013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F4322B-B7C6-49A1-B516-0C09605EC45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716724-C2C7-476A-92E0-02628D593A70}" type="datetimeFigureOut">
              <a:rPr lang="en-US" smtClean="0"/>
              <a:pPr/>
              <a:t>4/28/2013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F4322B-B7C6-49A1-B516-0C09605EC459}"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23900" y="1586753"/>
            <a:ext cx="7707406" cy="2231136"/>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Content Placeholder 2"/>
          <p:cNvSpPr>
            <a:spLocks noGrp="1"/>
          </p:cNvSpPr>
          <p:nvPr>
            <p:ph sz="half" idx="13"/>
          </p:nvPr>
        </p:nvSpPr>
        <p:spPr>
          <a:xfrm>
            <a:off x="723900" y="3914170"/>
            <a:ext cx="7707406" cy="2231136"/>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4"/>
          </p:nvPr>
        </p:nvSpPr>
        <p:spPr/>
        <p:txBody>
          <a:bodyPr/>
          <a:lstStyle>
            <a:lvl1pPr>
              <a:defRPr/>
            </a:lvl1pPr>
          </a:lstStyle>
          <a:p>
            <a:pPr>
              <a:defRPr/>
            </a:pPr>
            <a:fld id="{C6DD99BE-6701-4D4D-9C11-FB659EF09ADC}" type="datetime1">
              <a:rPr lang="en-US"/>
              <a:pPr>
                <a:defRPr/>
              </a:pPr>
              <a:t>4/28/2013</a:t>
            </a:fld>
            <a:endParaRPr lang="en-US" dirty="0"/>
          </a:p>
        </p:txBody>
      </p:sp>
      <p:sp>
        <p:nvSpPr>
          <p:cNvPr id="6" name="Footer Placeholder 4"/>
          <p:cNvSpPr>
            <a:spLocks noGrp="1"/>
          </p:cNvSpPr>
          <p:nvPr>
            <p:ph type="ftr" sz="quarter" idx="15"/>
          </p:nvPr>
        </p:nvSpPr>
        <p:spPr/>
        <p:txBody>
          <a:bodyPr/>
          <a:lstStyle>
            <a:lvl1pPr>
              <a:defRPr/>
            </a:lvl1pPr>
          </a:lstStyle>
          <a:p>
            <a:pPr>
              <a:defRPr/>
            </a:pPr>
            <a:endParaRPr lang="en-US" dirty="0"/>
          </a:p>
        </p:txBody>
      </p:sp>
      <p:sp>
        <p:nvSpPr>
          <p:cNvPr id="7" name="Slide Number Placeholder 5"/>
          <p:cNvSpPr>
            <a:spLocks noGrp="1"/>
          </p:cNvSpPr>
          <p:nvPr>
            <p:ph type="sldNum" sz="quarter" idx="16"/>
          </p:nvPr>
        </p:nvSpPr>
        <p:spPr/>
        <p:txBody>
          <a:bodyPr/>
          <a:lstStyle>
            <a:lvl1pPr>
              <a:defRPr/>
            </a:lvl1pPr>
          </a:lstStyle>
          <a:p>
            <a:pPr>
              <a:defRPr/>
            </a:pPr>
            <a:fld id="{FBC44474-E75C-4A07-B9B9-5760CA5ADD1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716724-C2C7-476A-92E0-02628D593A70}" type="datetimeFigureOut">
              <a:rPr lang="en-US" smtClean="0"/>
              <a:pPr/>
              <a:t>4/28/2013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F4322B-B7C6-49A1-B516-0C09605EC45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716724-C2C7-476A-92E0-02628D593A70}" type="datetimeFigureOut">
              <a:rPr lang="en-US" smtClean="0"/>
              <a:pPr/>
              <a:t>4/28/2013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F4322B-B7C6-49A1-B516-0C09605EC45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716724-C2C7-476A-92E0-02628D593A70}" type="datetimeFigureOut">
              <a:rPr lang="en-US" smtClean="0"/>
              <a:pPr/>
              <a:t>4/28/2013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F4322B-B7C6-49A1-B516-0C09605EC45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716724-C2C7-476A-92E0-02628D593A70}" type="datetimeFigureOut">
              <a:rPr lang="en-US" smtClean="0"/>
              <a:pPr/>
              <a:t>4/28/2013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F4322B-B7C6-49A1-B516-0C09605EC45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716724-C2C7-476A-92E0-02628D593A70}" type="datetimeFigureOut">
              <a:rPr lang="en-US" smtClean="0"/>
              <a:pPr/>
              <a:t>4/28/2013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F4322B-B7C6-49A1-B516-0C09605EC45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16724-C2C7-476A-92E0-02628D593A70}" type="datetimeFigureOut">
              <a:rPr lang="en-US" smtClean="0"/>
              <a:pPr/>
              <a:t>4/28/2013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F4322B-B7C6-49A1-B516-0C09605EC45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716724-C2C7-476A-92E0-02628D593A70}" type="datetimeFigureOut">
              <a:rPr lang="en-US" smtClean="0"/>
              <a:pPr/>
              <a:t>4/28/2013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F4322B-B7C6-49A1-B516-0C09605EC45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716724-C2C7-476A-92E0-02628D593A70}" type="datetimeFigureOut">
              <a:rPr lang="en-US" smtClean="0"/>
              <a:pPr/>
              <a:t>4/28/2013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F4322B-B7C6-49A1-B516-0C09605EC45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16724-C2C7-476A-92E0-02628D593A70}" type="datetimeFigureOut">
              <a:rPr lang="en-US" smtClean="0"/>
              <a:pPr/>
              <a:t>4/28/2013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4322B-B7C6-49A1-B516-0C09605EC45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066800"/>
            <a:ext cx="7772400" cy="1470025"/>
          </a:xfrm>
        </p:spPr>
        <p:txBody>
          <a:bodyPr>
            <a:normAutofit/>
          </a:bodyPr>
          <a:lstStyle/>
          <a:p>
            <a:r>
              <a:rPr lang="en-US" sz="6000" dirty="0" smtClean="0"/>
              <a:t>Building Bridges</a:t>
            </a:r>
            <a:endParaRPr lang="en-US" sz="6000" dirty="0"/>
          </a:p>
        </p:txBody>
      </p:sp>
      <p:sp>
        <p:nvSpPr>
          <p:cNvPr id="3" name="Subtitle 2"/>
          <p:cNvSpPr>
            <a:spLocks noGrp="1"/>
          </p:cNvSpPr>
          <p:nvPr>
            <p:ph type="subTitle" idx="1"/>
          </p:nvPr>
        </p:nvSpPr>
        <p:spPr>
          <a:xfrm>
            <a:off x="1295400" y="3429000"/>
            <a:ext cx="6400800" cy="1752600"/>
          </a:xfrm>
        </p:spPr>
        <p:txBody>
          <a:bodyPr/>
          <a:lstStyle/>
          <a:p>
            <a:r>
              <a:rPr lang="en-US" dirty="0" smtClean="0"/>
              <a:t>Connecting Foster Care and</a:t>
            </a:r>
          </a:p>
          <a:p>
            <a:r>
              <a:rPr lang="en-US" dirty="0" smtClean="0"/>
              <a:t>Developmental Disability Supports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Here’s what YOU said</a:t>
            </a:r>
            <a:endParaRPr lang="en-US" dirty="0"/>
          </a:p>
        </p:txBody>
      </p:sp>
      <p:sp>
        <p:nvSpPr>
          <p:cNvPr id="3" name="Content Placeholder 2"/>
          <p:cNvSpPr>
            <a:spLocks noGrp="1"/>
          </p:cNvSpPr>
          <p:nvPr>
            <p:ph idx="1"/>
          </p:nvPr>
        </p:nvSpPr>
        <p:spPr>
          <a:xfrm>
            <a:off x="457200" y="2332037"/>
            <a:ext cx="8229600" cy="4525963"/>
          </a:xfrm>
        </p:spPr>
        <p:txBody>
          <a:bodyPr/>
          <a:lstStyle/>
          <a:p>
            <a:r>
              <a:rPr lang="en-US" dirty="0" smtClean="0"/>
              <a:t>Adoption Workers Survey (Fall 2010)</a:t>
            </a:r>
          </a:p>
          <a:p>
            <a:pPr lvl="5"/>
            <a:r>
              <a:rPr lang="en-US" sz="2800" dirty="0" smtClean="0"/>
              <a:t>40 Respondents</a:t>
            </a:r>
          </a:p>
          <a:p>
            <a:pPr lvl="5"/>
            <a:r>
              <a:rPr lang="en-US" sz="2800" dirty="0" smtClean="0"/>
              <a:t>279/372 kids</a:t>
            </a:r>
          </a:p>
          <a:p>
            <a:pPr lvl="5"/>
            <a:r>
              <a:rPr lang="en-US" sz="2800" dirty="0" smtClean="0"/>
              <a:t>75%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Enough?</a:t>
            </a:r>
            <a:endParaRPr lang="en-US" dirty="0"/>
          </a:p>
        </p:txBody>
      </p:sp>
      <p:sp>
        <p:nvSpPr>
          <p:cNvPr id="3" name="Content Placeholder 2"/>
          <p:cNvSpPr>
            <a:spLocks noGrp="1"/>
          </p:cNvSpPr>
          <p:nvPr>
            <p:ph idx="1"/>
          </p:nvPr>
        </p:nvSpPr>
        <p:spPr>
          <a:xfrm>
            <a:off x="0" y="2408237"/>
            <a:ext cx="8229600" cy="4525963"/>
          </a:xfrm>
        </p:spPr>
        <p:txBody>
          <a:bodyPr>
            <a:normAutofit/>
          </a:bodyPr>
          <a:lstStyle/>
          <a:p>
            <a:pPr lvl="6"/>
            <a:r>
              <a:rPr lang="en-US" sz="2800" dirty="0" smtClean="0"/>
              <a:t>Current IEP</a:t>
            </a:r>
          </a:p>
          <a:p>
            <a:pPr lvl="6"/>
            <a:r>
              <a:rPr lang="en-US" sz="2800" dirty="0" smtClean="0"/>
              <a:t>Safe place to live</a:t>
            </a:r>
          </a:p>
          <a:p>
            <a:pPr lvl="6"/>
            <a:r>
              <a:rPr lang="en-US" sz="2800" dirty="0" smtClean="0"/>
              <a:t>Least restrictive conditions</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Would you be Satisfied if…</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pPr lvl="6"/>
            <a:r>
              <a:rPr lang="en-US" sz="3200" dirty="0" smtClean="0"/>
              <a:t>Your son</a:t>
            </a:r>
          </a:p>
          <a:p>
            <a:pPr lvl="6"/>
            <a:r>
              <a:rPr lang="en-US" sz="3200" dirty="0" smtClean="0"/>
              <a:t>Your daughter</a:t>
            </a:r>
          </a:p>
          <a:p>
            <a:pPr lvl="6"/>
            <a:r>
              <a:rPr lang="en-US" sz="3200" dirty="0" smtClean="0"/>
              <a:t>Sister</a:t>
            </a:r>
          </a:p>
          <a:p>
            <a:pPr lvl="6"/>
            <a:r>
              <a:rPr lang="en-US" sz="3200" dirty="0" smtClean="0"/>
              <a:t>Brother</a:t>
            </a:r>
            <a:endParaRPr 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Parents and People with Disabilities </a:t>
            </a:r>
            <a:br>
              <a:rPr lang="en-US" dirty="0" smtClean="0"/>
            </a:br>
            <a:r>
              <a:rPr lang="en-US" dirty="0" smtClean="0"/>
              <a:t>become Advocates</a:t>
            </a:r>
            <a:endParaRPr lang="en-US" dirty="0"/>
          </a:p>
        </p:txBody>
      </p:sp>
      <p:sp>
        <p:nvSpPr>
          <p:cNvPr id="3" name="Content Placeholder 2"/>
          <p:cNvSpPr>
            <a:spLocks noGrp="1"/>
          </p:cNvSpPr>
          <p:nvPr>
            <p:ph idx="1"/>
          </p:nvPr>
        </p:nvSpPr>
        <p:spPr>
          <a:xfrm>
            <a:off x="-152400" y="2057400"/>
            <a:ext cx="8229600" cy="4525963"/>
          </a:xfrm>
        </p:spPr>
        <p:txBody>
          <a:bodyPr/>
          <a:lstStyle/>
          <a:p>
            <a:pPr lvl="5"/>
            <a:endParaRPr lang="en-US" sz="3600" dirty="0" smtClean="0"/>
          </a:p>
          <a:p>
            <a:pPr lvl="5"/>
            <a:r>
              <a:rPr lang="en-US" sz="3600" dirty="0" smtClean="0"/>
              <a:t>Challenge the limits </a:t>
            </a:r>
          </a:p>
          <a:p>
            <a:pPr lvl="5"/>
            <a:r>
              <a:rPr lang="en-US" sz="3600" dirty="0" smtClean="0"/>
              <a:t>Think outside the box</a:t>
            </a:r>
          </a:p>
          <a:p>
            <a:pPr lvl="5"/>
            <a:r>
              <a:rPr lang="en-US" sz="3600" dirty="0" smtClean="0"/>
              <a:t>Learn to never accept a low level “No”</a:t>
            </a:r>
          </a:p>
          <a:p>
            <a:pPr lvl="5"/>
            <a:endParaRPr lang="en-US" dirty="0"/>
          </a:p>
          <a:p>
            <a:pPr lvl="5">
              <a:buNone/>
            </a:pPr>
            <a:endParaRPr lang="en-US" dirty="0" smtClean="0"/>
          </a:p>
          <a:p>
            <a:pPr lvl="5">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a:t>
            </a:r>
            <a:endParaRPr lang="en-US" dirty="0"/>
          </a:p>
        </p:txBody>
      </p:sp>
      <p:sp>
        <p:nvSpPr>
          <p:cNvPr id="3" name="Content Placeholder 2"/>
          <p:cNvSpPr>
            <a:spLocks noGrp="1"/>
          </p:cNvSpPr>
          <p:nvPr>
            <p:ph idx="1"/>
          </p:nvPr>
        </p:nvSpPr>
        <p:spPr/>
        <p:txBody>
          <a:bodyPr/>
          <a:lstStyle/>
          <a:p>
            <a:r>
              <a:rPr lang="en-US" dirty="0" smtClean="0"/>
              <a:t>Federal legislation</a:t>
            </a:r>
          </a:p>
          <a:p>
            <a:pPr lvl="1"/>
            <a:r>
              <a:rPr lang="en-US" dirty="0" smtClean="0"/>
              <a:t>EHA- 1975</a:t>
            </a:r>
          </a:p>
          <a:p>
            <a:pPr lvl="1"/>
            <a:r>
              <a:rPr lang="en-US" dirty="0" smtClean="0"/>
              <a:t>IDEA- 1990</a:t>
            </a:r>
          </a:p>
          <a:p>
            <a:pPr lvl="1"/>
            <a:r>
              <a:rPr lang="en-US" dirty="0" smtClean="0"/>
              <a:t>IDEIA- 2004</a:t>
            </a:r>
          </a:p>
          <a:p>
            <a:pPr lvl="1"/>
            <a:endParaRPr lang="en-US" dirty="0"/>
          </a:p>
          <a:p>
            <a:pPr lvl="1">
              <a:buNone/>
            </a:pPr>
            <a:r>
              <a:rPr lang="en-US" dirty="0" smtClean="0"/>
              <a:t>*	Section 504 of Rehab Act- 1973</a:t>
            </a:r>
          </a:p>
          <a:p>
            <a:pPr lvl="1">
              <a:buNone/>
            </a:pPr>
            <a:r>
              <a:rPr lang="en-US" dirty="0" smtClean="0"/>
              <a:t>*	ADA- 1990</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Outcomes</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p>
            <a:pPr algn="ctr">
              <a:buNone/>
            </a:pPr>
            <a:r>
              <a:rPr lang="en-US" dirty="0" smtClean="0"/>
              <a:t>Permanency and Advocacy (DD) </a:t>
            </a:r>
          </a:p>
          <a:p>
            <a:pPr lvl="1">
              <a:buNone/>
            </a:pPr>
            <a:endParaRPr lang="en-US" dirty="0" smtClean="0"/>
          </a:p>
          <a:p>
            <a:r>
              <a:rPr lang="en-US" dirty="0" smtClean="0"/>
              <a:t>Social inclusion</a:t>
            </a:r>
          </a:p>
          <a:p>
            <a:r>
              <a:rPr lang="en-US" dirty="0" smtClean="0"/>
              <a:t>Independent Living</a:t>
            </a:r>
          </a:p>
          <a:p>
            <a:r>
              <a:rPr lang="en-US" dirty="0" smtClean="0"/>
              <a:t>Employment (Supported) </a:t>
            </a:r>
          </a:p>
          <a:p>
            <a:pPr marL="342900" lvl="4" indent="-342900">
              <a:buFont typeface="Arial" pitchFamily="34" charset="0"/>
              <a:buChar char="•"/>
            </a:pPr>
            <a:r>
              <a:rPr lang="en-US" sz="3200" dirty="0" smtClean="0"/>
              <a:t>Respite </a:t>
            </a:r>
          </a:p>
          <a:p>
            <a:pPr marL="342900" lvl="4" indent="-342900">
              <a:buFont typeface="Arial" pitchFamily="34" charset="0"/>
              <a:buChar char="•"/>
            </a:pPr>
            <a:r>
              <a:rPr lang="en-US" sz="3200" dirty="0" smtClean="0"/>
              <a:t>Natural Supports</a:t>
            </a:r>
          </a:p>
          <a:p>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Supports</a:t>
            </a:r>
            <a:endParaRPr lang="en-US" dirty="0"/>
          </a:p>
        </p:txBody>
      </p:sp>
      <p:sp>
        <p:nvSpPr>
          <p:cNvPr id="3" name="Content Placeholder 2"/>
          <p:cNvSpPr>
            <a:spLocks noGrp="1"/>
          </p:cNvSpPr>
          <p:nvPr>
            <p:ph idx="1"/>
          </p:nvPr>
        </p:nvSpPr>
        <p:spPr/>
        <p:txBody>
          <a:bodyPr/>
          <a:lstStyle/>
          <a:p>
            <a:r>
              <a:rPr lang="en-US" dirty="0" smtClean="0"/>
              <a:t>Are independent of funding</a:t>
            </a:r>
          </a:p>
          <a:p>
            <a:r>
              <a:rPr lang="en-US" dirty="0" smtClean="0"/>
              <a:t>Benefit many</a:t>
            </a:r>
          </a:p>
          <a:p>
            <a:r>
              <a:rPr lang="en-US" dirty="0" smtClean="0"/>
              <a:t>Improve one’s connections in the community</a:t>
            </a:r>
          </a:p>
          <a:p>
            <a:r>
              <a:rPr lang="en-US" dirty="0" smtClean="0"/>
              <a:t>Promote permanency</a:t>
            </a:r>
          </a:p>
          <a:p>
            <a:r>
              <a:rPr lang="en-US" dirty="0" smtClean="0"/>
              <a:t>Offer a potential source for family recruitment</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2-Way Bridge</a:t>
            </a:r>
            <a:endParaRPr lang="en-US" b="1" dirty="0"/>
          </a:p>
        </p:txBody>
      </p:sp>
      <p:sp>
        <p:nvSpPr>
          <p:cNvPr id="3" name="Content Placeholder 2"/>
          <p:cNvSpPr>
            <a:spLocks noGrp="1"/>
          </p:cNvSpPr>
          <p:nvPr>
            <p:ph idx="1"/>
          </p:nvPr>
        </p:nvSpPr>
        <p:spPr/>
        <p:txBody>
          <a:bodyPr/>
          <a:lstStyle/>
          <a:p>
            <a:r>
              <a:rPr lang="en-US" dirty="0" smtClean="0"/>
              <a:t>Here today and on adoption list serve </a:t>
            </a:r>
          </a:p>
          <a:p>
            <a:pPr>
              <a:buNone/>
            </a:pPr>
            <a:endParaRPr lang="en-US" i="1" dirty="0" smtClean="0"/>
          </a:p>
          <a:p>
            <a:r>
              <a:rPr lang="en-US" dirty="0" smtClean="0"/>
              <a:t>Talk to DD community to increase their awareness of kids in foster care</a:t>
            </a:r>
          </a:p>
          <a:p>
            <a:endParaRPr lang="en-US" dirty="0"/>
          </a:p>
          <a:p>
            <a:r>
              <a:rPr lang="en-US" dirty="0" smtClean="0"/>
              <a:t>Ask for your help!</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slide(fromBottom)">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4114800"/>
          </a:xfrm>
        </p:spPr>
        <p:txBody>
          <a:bodyPr>
            <a:normAutofit/>
          </a:bodyPr>
          <a:lstStyle/>
          <a:p>
            <a:r>
              <a:rPr lang="en-US" b="1" dirty="0" smtClean="0"/>
              <a:t>What the disability community should know</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533400" y="2819400"/>
            <a:ext cx="8229600" cy="2392363"/>
          </a:xfrm>
        </p:spPr>
        <p:txBody>
          <a:bodyPr/>
          <a:lstStyle/>
          <a:p>
            <a:pPr>
              <a:buNone/>
            </a:pPr>
            <a:r>
              <a:rPr lang="en-US" b="1" dirty="0" smtClean="0"/>
              <a:t>… about children and youth in foster care with disabilities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We need your feedback</a:t>
            </a:r>
            <a:endParaRPr lang="en-US" b="1" dirty="0"/>
          </a:p>
        </p:txBody>
      </p:sp>
      <p:sp>
        <p:nvSpPr>
          <p:cNvPr id="3" name="Content Placeholder 2"/>
          <p:cNvSpPr>
            <a:spLocks noGrp="1"/>
          </p:cNvSpPr>
          <p:nvPr>
            <p:ph idx="1"/>
          </p:nvPr>
        </p:nvSpPr>
        <p:spPr/>
        <p:txBody>
          <a:bodyPr/>
          <a:lstStyle/>
          <a:p>
            <a:pPr algn="ctr">
              <a:buNone/>
            </a:pPr>
            <a:r>
              <a:rPr lang="en-US" sz="3600" dirty="0" smtClean="0"/>
              <a:t>Help us craft a message about the kids we know:</a:t>
            </a:r>
          </a:p>
          <a:p>
            <a:pPr>
              <a:buNone/>
            </a:pPr>
            <a:endParaRPr lang="en-US" sz="3600" dirty="0" smtClean="0"/>
          </a:p>
          <a:p>
            <a:pPr lvl="4"/>
            <a:r>
              <a:rPr lang="en-US" sz="3200" dirty="0" smtClean="0"/>
              <a:t>What would be helpful?</a:t>
            </a:r>
          </a:p>
          <a:p>
            <a:pPr lvl="4"/>
            <a:r>
              <a:rPr lang="en-US" sz="3200" dirty="0" smtClean="0"/>
              <a:t>How can we connect?</a:t>
            </a:r>
          </a:p>
          <a:p>
            <a:pPr lvl="4"/>
            <a:r>
              <a:rPr lang="en-US" sz="3200" dirty="0" smtClean="0"/>
              <a:t>What can we do to stay informed?</a:t>
            </a:r>
            <a:endParaRPr 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contributed</a:t>
            </a:r>
            <a:endParaRPr lang="en-US" dirty="0"/>
          </a:p>
        </p:txBody>
      </p:sp>
      <p:sp>
        <p:nvSpPr>
          <p:cNvPr id="3" name="Content Placeholder 2"/>
          <p:cNvSpPr>
            <a:spLocks noGrp="1"/>
          </p:cNvSpPr>
          <p:nvPr>
            <p:ph idx="1"/>
          </p:nvPr>
        </p:nvSpPr>
        <p:spPr/>
        <p:txBody>
          <a:bodyPr>
            <a:normAutofit fontScale="55000" lnSpcReduction="20000"/>
          </a:bodyPr>
          <a:lstStyle/>
          <a:p>
            <a:r>
              <a:rPr lang="en-US" sz="5100" dirty="0" smtClean="0"/>
              <a:t>Katharine Hill- </a:t>
            </a:r>
            <a:r>
              <a:rPr lang="en-US" dirty="0" smtClean="0"/>
              <a:t>Assistant Professor University of St. Catharine’s/UST School of Social Work</a:t>
            </a:r>
          </a:p>
          <a:p>
            <a:pPr>
              <a:buNone/>
            </a:pPr>
            <a:endParaRPr lang="en-US" dirty="0" smtClean="0"/>
          </a:p>
          <a:p>
            <a:r>
              <a:rPr lang="en-US" sz="5100" dirty="0" smtClean="0"/>
              <a:t>Anni Simons</a:t>
            </a:r>
            <a:r>
              <a:rPr lang="en-US" dirty="0" smtClean="0"/>
              <a:t>-Senior Policy and Program Manager, </a:t>
            </a:r>
          </a:p>
          <a:p>
            <a:pPr>
              <a:buNone/>
            </a:pPr>
            <a:r>
              <a:rPr lang="en-US" dirty="0" smtClean="0"/>
              <a:t>	The MN Consortium for Citizens with Disabilities </a:t>
            </a:r>
          </a:p>
          <a:p>
            <a:endParaRPr lang="en-US" dirty="0" smtClean="0"/>
          </a:p>
          <a:p>
            <a:r>
              <a:rPr lang="en-US" sz="5100" dirty="0" smtClean="0"/>
              <a:t>Jae Ran Kim</a:t>
            </a:r>
            <a:r>
              <a:rPr lang="en-US" dirty="0" smtClean="0"/>
              <a:t>, MSW, LGSW</a:t>
            </a:r>
            <a:br>
              <a:rPr lang="en-US" dirty="0" smtClean="0"/>
            </a:br>
            <a:r>
              <a:rPr lang="en-US" dirty="0" smtClean="0"/>
              <a:t>Center for Advanced Studies in Child Welfare University of Minnesota, School of Social Work </a:t>
            </a:r>
          </a:p>
          <a:p>
            <a:pPr>
              <a:buNone/>
            </a:pPr>
            <a:endParaRPr lang="en-US" dirty="0" smtClean="0"/>
          </a:p>
          <a:p>
            <a:r>
              <a:rPr lang="en-US" sz="5100" dirty="0" smtClean="0"/>
              <a:t>Wendy Watson</a:t>
            </a:r>
            <a:r>
              <a:rPr lang="en-US" dirty="0" smtClean="0"/>
              <a:t>- Advocate Arc of Greater Twin Cities</a:t>
            </a:r>
          </a:p>
          <a:p>
            <a:endParaRPr lang="en-US" sz="5100" dirty="0" smtClean="0"/>
          </a:p>
          <a:p>
            <a:r>
              <a:rPr lang="en-US" sz="5100" dirty="0" smtClean="0"/>
              <a:t>Anne Gueinzius</a:t>
            </a:r>
            <a:r>
              <a:rPr lang="en-US" dirty="0" smtClean="0"/>
              <a:t>, Managing Attorney, Children's Law Center of Minnesota</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Respond</a:t>
            </a:r>
            <a:endParaRPr lang="en-US" dirty="0"/>
          </a:p>
        </p:txBody>
      </p:sp>
      <p:sp>
        <p:nvSpPr>
          <p:cNvPr id="3" name="Content Placeholder 2"/>
          <p:cNvSpPr>
            <a:spLocks noGrp="1"/>
          </p:cNvSpPr>
          <p:nvPr>
            <p:ph idx="1"/>
          </p:nvPr>
        </p:nvSpPr>
        <p:spPr>
          <a:xfrm>
            <a:off x="533400" y="2133600"/>
            <a:ext cx="8229600" cy="4525963"/>
          </a:xfrm>
        </p:spPr>
        <p:txBody>
          <a:bodyPr>
            <a:normAutofit/>
          </a:bodyPr>
          <a:lstStyle/>
          <a:p>
            <a:r>
              <a:rPr lang="en-US" dirty="0" smtClean="0"/>
              <a:t>Hand in written suggestions today from handout</a:t>
            </a:r>
          </a:p>
          <a:p>
            <a:endParaRPr lang="en-US" dirty="0" smtClean="0"/>
          </a:p>
          <a:p>
            <a:endParaRPr lang="en-US" dirty="0" smtClean="0"/>
          </a:p>
          <a:p>
            <a:r>
              <a:rPr lang="en-US" dirty="0" smtClean="0"/>
              <a:t>Reply to the message on the list serve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3584575"/>
          </a:xfrm>
        </p:spPr>
        <p:txBody>
          <a:bodyPr/>
          <a:lstStyle/>
          <a:p>
            <a:r>
              <a:rPr lang="en-US" dirty="0" smtClean="0"/>
              <a:t>MN has a number of disability organizations that offer  individual advocacy services</a:t>
            </a:r>
            <a:endParaRPr lang="en-US" dirty="0"/>
          </a:p>
        </p:txBody>
      </p:sp>
    </p:spTree>
    <p:extLst>
      <p:ext uri="{BB962C8B-B14F-4D97-AF65-F5344CB8AC3E}">
        <p14:creationId xmlns:p14="http://schemas.microsoft.com/office/powerpoint/2010/main" val="12214136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219200"/>
            <a:ext cx="8229600" cy="5410200"/>
          </a:xfrm>
        </p:spPr>
        <p:txBody>
          <a:bodyPr>
            <a:normAutofit/>
          </a:bodyPr>
          <a:lstStyle/>
          <a:p>
            <a:pPr marL="0" indent="0">
              <a:buNone/>
            </a:pPr>
            <a:r>
              <a:rPr lang="en-US" dirty="0" smtClean="0"/>
              <a:t>	- </a:t>
            </a:r>
            <a:r>
              <a:rPr lang="en-US" b="1" dirty="0" smtClean="0"/>
              <a:t>Minnesota Disability Law Center </a:t>
            </a:r>
            <a:r>
              <a:rPr lang="en-US" dirty="0" smtClean="0"/>
              <a:t>	</a:t>
            </a:r>
          </a:p>
          <a:p>
            <a:pPr marL="0" indent="0">
              <a:buNone/>
            </a:pPr>
            <a:r>
              <a:rPr lang="en-US" dirty="0" smtClean="0"/>
              <a:t>		(locations throughout MN)</a:t>
            </a:r>
          </a:p>
          <a:p>
            <a:pPr marL="0" indent="0">
              <a:buNone/>
            </a:pPr>
            <a:r>
              <a:rPr lang="en-US" dirty="0"/>
              <a:t>	</a:t>
            </a:r>
            <a:r>
              <a:rPr lang="en-US" dirty="0" smtClean="0"/>
              <a:t>- </a:t>
            </a:r>
            <a:r>
              <a:rPr lang="en-US" b="1" dirty="0" smtClean="0"/>
              <a:t>PACER</a:t>
            </a:r>
          </a:p>
          <a:p>
            <a:pPr marL="0" indent="0">
              <a:buNone/>
            </a:pPr>
            <a:r>
              <a:rPr lang="en-US" dirty="0"/>
              <a:t>	</a:t>
            </a:r>
            <a:r>
              <a:rPr lang="en-US" dirty="0" smtClean="0"/>
              <a:t>- </a:t>
            </a:r>
            <a:r>
              <a:rPr lang="en-US" b="1" dirty="0" smtClean="0"/>
              <a:t>Arc</a:t>
            </a:r>
            <a:r>
              <a:rPr lang="en-US" dirty="0" smtClean="0"/>
              <a:t> (chapters throughout MN)</a:t>
            </a:r>
          </a:p>
          <a:p>
            <a:pPr marL="0" indent="0">
              <a:buNone/>
            </a:pPr>
            <a:r>
              <a:rPr lang="en-US" dirty="0"/>
              <a:t>	</a:t>
            </a:r>
            <a:r>
              <a:rPr lang="en-US" dirty="0" smtClean="0"/>
              <a:t>- </a:t>
            </a:r>
            <a:r>
              <a:rPr lang="en-US" b="1" dirty="0" smtClean="0"/>
              <a:t>MN Organization on Fetal Alcohol 		   Syndrome </a:t>
            </a:r>
          </a:p>
          <a:p>
            <a:pPr marL="0" indent="0">
              <a:buNone/>
            </a:pPr>
            <a:r>
              <a:rPr lang="en-US" dirty="0"/>
              <a:t>	</a:t>
            </a:r>
            <a:r>
              <a:rPr lang="en-US" dirty="0" smtClean="0"/>
              <a:t>- </a:t>
            </a:r>
            <a:r>
              <a:rPr lang="en-US" b="1" dirty="0" smtClean="0"/>
              <a:t>NAMI</a:t>
            </a:r>
            <a:r>
              <a:rPr lang="en-US" dirty="0" smtClean="0"/>
              <a:t> (affiliates throughout MN)</a:t>
            </a:r>
          </a:p>
          <a:p>
            <a:pPr marL="0" indent="0">
              <a:buNone/>
            </a:pPr>
            <a:r>
              <a:rPr lang="en-US" dirty="0" smtClean="0"/>
              <a:t>	- </a:t>
            </a:r>
            <a:r>
              <a:rPr lang="en-US" b="1" dirty="0" smtClean="0"/>
              <a:t>MN Centers for Independent Living </a:t>
            </a:r>
            <a:r>
              <a:rPr lang="en-US" dirty="0" smtClean="0"/>
              <a:t>			(locations throughout MN</a:t>
            </a:r>
          </a:p>
          <a:p>
            <a:pPr marL="0" indent="0">
              <a:buNone/>
            </a:pPr>
            <a:endParaRPr lang="en-US" dirty="0"/>
          </a:p>
        </p:txBody>
      </p:sp>
      <p:sp>
        <p:nvSpPr>
          <p:cNvPr id="3" name="Rectangle 2"/>
          <p:cNvSpPr/>
          <p:nvPr/>
        </p:nvSpPr>
        <p:spPr>
          <a:xfrm>
            <a:off x="2514600" y="363092"/>
            <a:ext cx="3157538" cy="584775"/>
          </a:xfrm>
          <a:prstGeom prst="rect">
            <a:avLst/>
          </a:prstGeom>
        </p:spPr>
        <p:txBody>
          <a:bodyPr wrap="square">
            <a:spAutoFit/>
          </a:bodyPr>
          <a:lstStyle/>
          <a:p>
            <a:pPr lvl="0" algn="ctr">
              <a:spcBef>
                <a:spcPct val="20000"/>
              </a:spcBef>
            </a:pPr>
            <a:r>
              <a:rPr lang="en-US" sz="3200" dirty="0" smtClean="0">
                <a:solidFill>
                  <a:prstClr val="black"/>
                </a:solidFill>
              </a:rPr>
              <a:t>Examples </a:t>
            </a:r>
          </a:p>
        </p:txBody>
      </p:sp>
    </p:spTree>
    <p:extLst>
      <p:ext uri="{BB962C8B-B14F-4D97-AF65-F5344CB8AC3E}">
        <p14:creationId xmlns:p14="http://schemas.microsoft.com/office/powerpoint/2010/main" val="6988309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81000" y="1371600"/>
            <a:ext cx="8229600" cy="4525963"/>
          </a:xfrm>
        </p:spPr>
        <p:txBody>
          <a:bodyPr>
            <a:normAutofit fontScale="92500" lnSpcReduction="20000"/>
          </a:bodyPr>
          <a:lstStyle/>
          <a:p>
            <a:pPr marL="0" indent="0">
              <a:buNone/>
            </a:pPr>
            <a:endParaRPr lang="en-US" sz="2800" dirty="0" smtClean="0"/>
          </a:p>
          <a:p>
            <a:pPr marL="0" indent="0">
              <a:buNone/>
            </a:pPr>
            <a:r>
              <a:rPr lang="en-US" sz="2800" dirty="0"/>
              <a:t>	</a:t>
            </a:r>
            <a:r>
              <a:rPr lang="en-US" sz="2800" dirty="0" smtClean="0"/>
              <a:t>- Information and resources (including lists of 	community supports available by county)</a:t>
            </a:r>
          </a:p>
          <a:p>
            <a:pPr marL="0" indent="0">
              <a:buNone/>
            </a:pPr>
            <a:r>
              <a:rPr lang="en-US" sz="2800" dirty="0"/>
              <a:t>	</a:t>
            </a:r>
            <a:r>
              <a:rPr lang="en-US" sz="2800" dirty="0" smtClean="0"/>
              <a:t>- Classes (one-time and ongoing; on topics such as 	living with specific disabilities, how to construct an 	impactful IEP and more)</a:t>
            </a:r>
          </a:p>
          <a:p>
            <a:pPr marL="0" indent="0">
              <a:buNone/>
            </a:pPr>
            <a:r>
              <a:rPr lang="en-US" sz="2800" dirty="0"/>
              <a:t>	</a:t>
            </a:r>
            <a:r>
              <a:rPr lang="en-US" sz="2800" dirty="0" smtClean="0"/>
              <a:t>- Dispute resolution assistance (with school systems 	and other public systems)</a:t>
            </a:r>
          </a:p>
          <a:p>
            <a:pPr marL="0" indent="0">
              <a:buNone/>
            </a:pPr>
            <a:r>
              <a:rPr lang="en-US" sz="2800" dirty="0"/>
              <a:t>	</a:t>
            </a:r>
            <a:r>
              <a:rPr lang="en-US" sz="2800" dirty="0" smtClean="0"/>
              <a:t>- Activities accessible to individuals with 	disabilities  	(cooking classes, book clubs)</a:t>
            </a:r>
          </a:p>
          <a:p>
            <a:pPr marL="0" indent="0">
              <a:buNone/>
            </a:pPr>
            <a:r>
              <a:rPr lang="en-US" sz="2800" dirty="0" smtClean="0"/>
              <a:t>	- Legal advocacy </a:t>
            </a:r>
          </a:p>
          <a:p>
            <a:pPr marL="0" indent="0">
              <a:buNone/>
            </a:pPr>
            <a:r>
              <a:rPr lang="en-US" sz="2800" dirty="0"/>
              <a:t>	</a:t>
            </a:r>
            <a:r>
              <a:rPr lang="en-US" sz="2800" dirty="0" smtClean="0"/>
              <a:t>- and much more </a:t>
            </a:r>
          </a:p>
          <a:p>
            <a:pPr marL="0" indent="0">
              <a:buNone/>
            </a:pPr>
            <a:endParaRPr lang="en-US" dirty="0" smtClean="0"/>
          </a:p>
          <a:p>
            <a:pPr marL="0" indent="0">
              <a:buNone/>
            </a:pPr>
            <a:endParaRPr lang="en-US" dirty="0"/>
          </a:p>
        </p:txBody>
      </p:sp>
      <p:sp>
        <p:nvSpPr>
          <p:cNvPr id="3" name="Rectangle 2"/>
          <p:cNvSpPr/>
          <p:nvPr/>
        </p:nvSpPr>
        <p:spPr>
          <a:xfrm>
            <a:off x="685800" y="533400"/>
            <a:ext cx="7848600" cy="954107"/>
          </a:xfrm>
          <a:prstGeom prst="rect">
            <a:avLst/>
          </a:prstGeom>
        </p:spPr>
        <p:txBody>
          <a:bodyPr wrap="square">
            <a:spAutoFit/>
          </a:bodyPr>
          <a:lstStyle/>
          <a:p>
            <a:pPr lvl="0" algn="ctr">
              <a:spcBef>
                <a:spcPct val="20000"/>
              </a:spcBef>
            </a:pPr>
            <a:r>
              <a:rPr lang="en-US" sz="2800" dirty="0" smtClean="0">
                <a:solidFill>
                  <a:prstClr val="black"/>
                </a:solidFill>
              </a:rPr>
              <a:t>These organizations provide a variety of services, including:</a:t>
            </a:r>
          </a:p>
        </p:txBody>
      </p:sp>
    </p:spTree>
    <p:extLst>
      <p:ext uri="{BB962C8B-B14F-4D97-AF65-F5344CB8AC3E}">
        <p14:creationId xmlns:p14="http://schemas.microsoft.com/office/powerpoint/2010/main" val="7286564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381000" y="762000"/>
            <a:ext cx="8229600" cy="5867400"/>
          </a:xfrm>
        </p:spPr>
        <p:txBody>
          <a:bodyPr>
            <a:normAutofit fontScale="77500" lnSpcReduction="20000"/>
          </a:bodyPr>
          <a:lstStyle/>
          <a:p>
            <a:pPr marL="0" indent="0">
              <a:buNone/>
            </a:pPr>
            <a:r>
              <a:rPr lang="en-US" b="1" dirty="0" smtClean="0"/>
              <a:t>Arc Greater Twin Cities</a:t>
            </a:r>
          </a:p>
          <a:p>
            <a:pPr marL="0" indent="0">
              <a:buNone/>
            </a:pPr>
            <a:endParaRPr lang="en-US" dirty="0" smtClean="0"/>
          </a:p>
          <a:p>
            <a:pPr marL="0" indent="0">
              <a:buNone/>
            </a:pPr>
            <a:r>
              <a:rPr lang="en-US" dirty="0"/>
              <a:t>	</a:t>
            </a:r>
            <a:r>
              <a:rPr lang="en-US" dirty="0" smtClean="0"/>
              <a:t>- accompany parent/guardian/student </a:t>
            </a:r>
            <a:r>
              <a:rPr lang="en-US" dirty="0"/>
              <a:t>to IEP </a:t>
            </a:r>
            <a:r>
              <a:rPr lang="en-US" dirty="0" smtClean="0"/>
              <a:t>meetings</a:t>
            </a:r>
          </a:p>
          <a:p>
            <a:pPr marL="0" indent="0">
              <a:buNone/>
            </a:pPr>
            <a:r>
              <a:rPr lang="en-US" dirty="0"/>
              <a:t>	</a:t>
            </a:r>
            <a:r>
              <a:rPr lang="en-US" dirty="0" smtClean="0"/>
              <a:t>- assist with appeals</a:t>
            </a:r>
          </a:p>
          <a:p>
            <a:pPr marL="0" indent="0">
              <a:buNone/>
            </a:pPr>
            <a:r>
              <a:rPr lang="en-US" dirty="0"/>
              <a:t>	</a:t>
            </a:r>
            <a:r>
              <a:rPr lang="en-US" dirty="0" smtClean="0"/>
              <a:t>- host support </a:t>
            </a:r>
            <a:r>
              <a:rPr lang="en-US" dirty="0"/>
              <a:t>groups and workshops for </a:t>
            </a:r>
            <a:r>
              <a:rPr lang="en-US" dirty="0" smtClean="0"/>
              <a:t>			  parents/caregivers and self-advocates</a:t>
            </a:r>
          </a:p>
          <a:p>
            <a:pPr marL="0" indent="0">
              <a:buNone/>
            </a:pPr>
            <a:r>
              <a:rPr lang="en-US" dirty="0"/>
              <a:t>	</a:t>
            </a:r>
            <a:r>
              <a:rPr lang="en-US" dirty="0" smtClean="0"/>
              <a:t>- work on transition </a:t>
            </a:r>
            <a:r>
              <a:rPr lang="en-US" dirty="0"/>
              <a:t>and employment </a:t>
            </a:r>
            <a:r>
              <a:rPr lang="en-US" dirty="0" smtClean="0"/>
              <a:t>issues</a:t>
            </a:r>
          </a:p>
          <a:p>
            <a:pPr marL="0" indent="0">
              <a:buNone/>
            </a:pPr>
            <a:r>
              <a:rPr lang="en-US" dirty="0"/>
              <a:t>	</a:t>
            </a:r>
            <a:r>
              <a:rPr lang="en-US" dirty="0" smtClean="0"/>
              <a:t>- provide </a:t>
            </a:r>
            <a:r>
              <a:rPr lang="en-US" dirty="0"/>
              <a:t>assistance obtaining </a:t>
            </a:r>
            <a:r>
              <a:rPr lang="en-US" dirty="0" smtClean="0"/>
              <a:t>MA</a:t>
            </a:r>
          </a:p>
          <a:p>
            <a:pPr marL="0" indent="0">
              <a:buNone/>
            </a:pPr>
            <a:r>
              <a:rPr lang="en-US" dirty="0"/>
              <a:t>	</a:t>
            </a:r>
            <a:r>
              <a:rPr lang="en-US" dirty="0" smtClean="0"/>
              <a:t>- provide </a:t>
            </a:r>
            <a:r>
              <a:rPr lang="en-US" dirty="0"/>
              <a:t>lifetime assistance </a:t>
            </a:r>
            <a:r>
              <a:rPr lang="en-US" dirty="0" smtClean="0"/>
              <a:t>planning</a:t>
            </a:r>
          </a:p>
          <a:p>
            <a:pPr marL="0" indent="0">
              <a:buNone/>
            </a:pPr>
            <a:r>
              <a:rPr lang="en-US" dirty="0"/>
              <a:t>	</a:t>
            </a:r>
            <a:r>
              <a:rPr lang="en-US" dirty="0" smtClean="0"/>
              <a:t>- host workshops </a:t>
            </a:r>
            <a:r>
              <a:rPr lang="en-US" dirty="0"/>
              <a:t>around special education, early </a:t>
            </a:r>
            <a:r>
              <a:rPr lang="en-US" dirty="0" smtClean="0"/>
              <a:t>	  	  childhood</a:t>
            </a:r>
            <a:r>
              <a:rPr lang="en-US" dirty="0"/>
              <a:t>, </a:t>
            </a:r>
            <a:r>
              <a:rPr lang="en-US" dirty="0" smtClean="0"/>
              <a:t>abuse and guardianship issues</a:t>
            </a:r>
          </a:p>
          <a:p>
            <a:pPr marL="0" indent="0">
              <a:buNone/>
            </a:pPr>
            <a:r>
              <a:rPr lang="en-US" dirty="0"/>
              <a:t>	</a:t>
            </a:r>
            <a:r>
              <a:rPr lang="en-US" dirty="0" smtClean="0"/>
              <a:t>- provide </a:t>
            </a:r>
            <a:r>
              <a:rPr lang="en-US" dirty="0"/>
              <a:t>phone and e-mail information and assistance </a:t>
            </a:r>
            <a:r>
              <a:rPr lang="en-US" dirty="0" smtClean="0"/>
              <a:t>	  on </a:t>
            </a:r>
            <a:r>
              <a:rPr lang="en-US" dirty="0"/>
              <a:t>issues </a:t>
            </a:r>
            <a:r>
              <a:rPr lang="en-US" dirty="0" smtClean="0"/>
              <a:t>related </a:t>
            </a:r>
            <a:r>
              <a:rPr lang="en-US" dirty="0"/>
              <a:t>to Intellectual and developmental </a:t>
            </a:r>
            <a:r>
              <a:rPr lang="en-US" dirty="0" smtClean="0"/>
              <a:t>	  issues</a:t>
            </a:r>
          </a:p>
          <a:p>
            <a:pPr marL="0" indent="0">
              <a:buNone/>
            </a:pPr>
            <a:r>
              <a:rPr lang="en-US" dirty="0"/>
              <a:t>	</a:t>
            </a:r>
            <a:r>
              <a:rPr lang="en-US" dirty="0" smtClean="0"/>
              <a:t>- numerous </a:t>
            </a:r>
            <a:r>
              <a:rPr lang="en-US" dirty="0"/>
              <a:t>“Arc Guides” on specific topics of interest.  </a:t>
            </a:r>
          </a:p>
        </p:txBody>
      </p:sp>
      <p:sp>
        <p:nvSpPr>
          <p:cNvPr id="3" name="Rectangle 2"/>
          <p:cNvSpPr/>
          <p:nvPr/>
        </p:nvSpPr>
        <p:spPr>
          <a:xfrm>
            <a:off x="2209800" y="152400"/>
            <a:ext cx="3552825" cy="584775"/>
          </a:xfrm>
          <a:prstGeom prst="rect">
            <a:avLst/>
          </a:prstGeom>
        </p:spPr>
        <p:txBody>
          <a:bodyPr wrap="square">
            <a:spAutoFit/>
          </a:bodyPr>
          <a:lstStyle/>
          <a:p>
            <a:pPr lvl="0" algn="ctr">
              <a:spcBef>
                <a:spcPct val="20000"/>
              </a:spcBef>
            </a:pPr>
            <a:r>
              <a:rPr lang="en-US" sz="3200" dirty="0" smtClean="0">
                <a:solidFill>
                  <a:prstClr val="black"/>
                </a:solidFill>
              </a:rPr>
              <a:t>Specific example: </a:t>
            </a:r>
          </a:p>
        </p:txBody>
      </p:sp>
    </p:spTree>
    <p:extLst>
      <p:ext uri="{BB962C8B-B14F-4D97-AF65-F5344CB8AC3E}">
        <p14:creationId xmlns:p14="http://schemas.microsoft.com/office/powerpoint/2010/main" val="25900174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Disability Linkage Line </a:t>
            </a:r>
          </a:p>
        </p:txBody>
      </p:sp>
      <p:sp>
        <p:nvSpPr>
          <p:cNvPr id="3" name="Content Placeholder 2"/>
          <p:cNvSpPr>
            <a:spLocks noGrp="1"/>
          </p:cNvSpPr>
          <p:nvPr>
            <p:ph idx="1"/>
          </p:nvPr>
        </p:nvSpPr>
        <p:spPr/>
        <p:txBody>
          <a:bodyPr>
            <a:normAutofit fontScale="85000" lnSpcReduction="20000"/>
          </a:bodyPr>
          <a:lstStyle/>
          <a:p>
            <a:pPr algn="ctr">
              <a:buNone/>
            </a:pPr>
            <a:r>
              <a:rPr lang="en-US" sz="4200" b="1" dirty="0" smtClean="0"/>
              <a:t>1.866.333.2466</a:t>
            </a:r>
          </a:p>
          <a:p>
            <a:pPr algn="ctr">
              <a:buNone/>
            </a:pPr>
            <a:r>
              <a:rPr lang="en-US" b="1" dirty="0" smtClean="0"/>
              <a:t/>
            </a:r>
            <a:br>
              <a:rPr lang="en-US" b="1" dirty="0" smtClean="0"/>
            </a:br>
            <a:r>
              <a:rPr lang="en-US" b="1" dirty="0" smtClean="0"/>
              <a:t>What is Disability Linkage Line?</a:t>
            </a:r>
            <a:r>
              <a:rPr lang="en-US" dirty="0" smtClean="0"/>
              <a:t/>
            </a:r>
            <a:br>
              <a:rPr lang="en-US" dirty="0" smtClean="0"/>
            </a:br>
            <a:endParaRPr lang="en-US" dirty="0" smtClean="0"/>
          </a:p>
          <a:p>
            <a:r>
              <a:rPr lang="en-US" dirty="0" smtClean="0"/>
              <a:t>The Disability Linkage Line (DLL) is a free, statewide information and referral resource that provides Minnesotans with disabilities and chronic illnesses a single access point for all disability related questions. DLL provides service to the entire state from four locations: St. Paul, Rochester, Bemidji and Brainerd. </a:t>
            </a:r>
            <a:br>
              <a:rPr lang="en-US" dirty="0" smtClean="0"/>
            </a:br>
            <a:r>
              <a:rPr lang="en-US" dirty="0" smtClean="0"/>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lstStyle/>
          <a:p>
            <a:r>
              <a:rPr lang="en-US" b="1" dirty="0" smtClean="0"/>
              <a:t>Thank You!</a:t>
            </a:r>
            <a:endParaRPr lang="en-US" b="1" dirty="0"/>
          </a:p>
        </p:txBody>
      </p:sp>
      <p:sp>
        <p:nvSpPr>
          <p:cNvPr id="3" name="Subtitle 2"/>
          <p:cNvSpPr>
            <a:spLocks noGrp="1"/>
          </p:cNvSpPr>
          <p:nvPr>
            <p:ph type="subTitle" idx="1"/>
          </p:nvPr>
        </p:nvSpPr>
        <p:spPr>
          <a:xfrm>
            <a:off x="1371600" y="1905000"/>
            <a:ext cx="6400800" cy="3733800"/>
          </a:xfrm>
        </p:spPr>
        <p:txBody>
          <a:bodyPr/>
          <a:lstStyle/>
          <a:p>
            <a:endParaRPr lang="en-US" dirty="0"/>
          </a:p>
        </p:txBody>
      </p:sp>
      <p:pic>
        <p:nvPicPr>
          <p:cNvPr id="4" name="Picture 3" descr="Millau-Viaduct-Bridge-France-1.jpg"/>
          <p:cNvPicPr>
            <a:picLocks noChangeAspect="1"/>
          </p:cNvPicPr>
          <p:nvPr/>
        </p:nvPicPr>
        <p:blipFill>
          <a:blip r:embed="rId2" cstate="print"/>
          <a:stretch>
            <a:fillRect/>
          </a:stretch>
        </p:blipFill>
        <p:spPr>
          <a:xfrm>
            <a:off x="990600" y="1447800"/>
            <a:ext cx="7086600" cy="4771932"/>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725488" y="0"/>
            <a:ext cx="7693025" cy="1143000"/>
          </a:xfrm>
        </p:spPr>
        <p:txBody>
          <a:bodyPr/>
          <a:lstStyle/>
          <a:p>
            <a:pPr eaLnBrk="1" hangingPunct="1"/>
            <a:r>
              <a:rPr lang="en-US" sz="3200" dirty="0" smtClean="0"/>
              <a:t>Americans With Disabilities Act: Definition of Disability</a:t>
            </a:r>
          </a:p>
        </p:txBody>
      </p:sp>
      <p:sp>
        <p:nvSpPr>
          <p:cNvPr id="2051" name="Content Placeholder 2"/>
          <p:cNvSpPr>
            <a:spLocks noGrp="1"/>
          </p:cNvSpPr>
          <p:nvPr>
            <p:ph idx="1"/>
          </p:nvPr>
        </p:nvSpPr>
        <p:spPr/>
        <p:txBody>
          <a:bodyPr/>
          <a:lstStyle/>
          <a:p>
            <a:pPr algn="ctr" eaLnBrk="1" hangingPunct="1">
              <a:buFont typeface="Arial" charset="0"/>
              <a:buNone/>
            </a:pPr>
            <a:r>
              <a:rPr lang="en-US" dirty="0" smtClean="0"/>
              <a:t>“…a physical or mental impairment that substantially limits one or more major life activities….which include but are not limited to, caring for oneself, performing manual tasks, seeing, hearing, eating, sleeping, walking, standing, lifting, bending, speaking, breathing, learning, reading, concentrating, thinking, communicating, and working” (P.L. 110-325).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z="3200" dirty="0" smtClean="0"/>
              <a:t>Individuals with Disabilities Education Act: Definition of Disability</a:t>
            </a:r>
          </a:p>
        </p:txBody>
      </p:sp>
      <p:sp>
        <p:nvSpPr>
          <p:cNvPr id="3075" name="Content Placeholder 2"/>
          <p:cNvSpPr>
            <a:spLocks noGrp="1"/>
          </p:cNvSpPr>
          <p:nvPr>
            <p:ph sz="half" idx="1"/>
          </p:nvPr>
        </p:nvSpPr>
        <p:spPr>
          <a:xfrm>
            <a:off x="723900" y="1587500"/>
            <a:ext cx="7707313" cy="2230438"/>
          </a:xfrm>
        </p:spPr>
        <p:txBody>
          <a:bodyPr/>
          <a:lstStyle/>
          <a:p>
            <a:pPr eaLnBrk="1" hangingPunct="1"/>
            <a:r>
              <a:rPr lang="en-US" dirty="0" smtClean="0"/>
              <a:t>A student may receive special education services and supports if they have an impairment involving one of thirteen conditions:</a:t>
            </a:r>
          </a:p>
          <a:p>
            <a:pPr eaLnBrk="1" hangingPunct="1"/>
            <a:endParaRPr lang="en-US" dirty="0" smtClean="0"/>
          </a:p>
        </p:txBody>
      </p:sp>
      <p:graphicFrame>
        <p:nvGraphicFramePr>
          <p:cNvPr id="12" name="Content Placeholder 11"/>
          <p:cNvGraphicFramePr>
            <a:graphicFrameLocks noGrp="1"/>
          </p:cNvGraphicFramePr>
          <p:nvPr>
            <p:ph sz="half" idx="13"/>
          </p:nvPr>
        </p:nvGraphicFramePr>
        <p:xfrm>
          <a:off x="723900" y="2871788"/>
          <a:ext cx="7707313" cy="3847150"/>
        </p:xfrm>
        <a:graphic>
          <a:graphicData uri="http://schemas.openxmlformats.org/drawingml/2006/table">
            <a:tbl>
              <a:tblPr/>
              <a:tblGrid>
                <a:gridCol w="3854450"/>
                <a:gridCol w="3852863"/>
              </a:tblGrid>
              <a:tr h="4905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Intellectual Disability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Traumatic brain injury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191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Hearing impairments (including deafness)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Other health impairments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191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Speech and language impairments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Specific learning disabilities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191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Visual impairments (including blindness)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Deaf-blindness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191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Serious emotional disturbance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Developmental delay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191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Orthopedic impairments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Multiple disabilities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191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charset="0"/>
                          <a:ea typeface="ＭＳ Ｐゴシック" charset="-128"/>
                        </a:rPr>
                        <a:t>Autism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Calibri"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z="3200" dirty="0" smtClean="0"/>
              <a:t>Prevalence of Youth with Disabilities in Child Welfare</a:t>
            </a:r>
          </a:p>
        </p:txBody>
      </p:sp>
      <p:sp>
        <p:nvSpPr>
          <p:cNvPr id="4099" name="Content Placeholder 2"/>
          <p:cNvSpPr>
            <a:spLocks noGrp="1"/>
          </p:cNvSpPr>
          <p:nvPr>
            <p:ph idx="1"/>
          </p:nvPr>
        </p:nvSpPr>
        <p:spPr/>
        <p:txBody>
          <a:bodyPr/>
          <a:lstStyle/>
          <a:p>
            <a:pPr eaLnBrk="1" hangingPunct="1"/>
            <a:r>
              <a:rPr lang="en-US" sz="3000" dirty="0" smtClean="0"/>
              <a:t>Youth with disabilities are overrepresented in child welfare system</a:t>
            </a:r>
          </a:p>
          <a:p>
            <a:pPr lvl="1" eaLnBrk="1" hangingPunct="1"/>
            <a:r>
              <a:rPr lang="en-US" sz="2600" dirty="0" smtClean="0"/>
              <a:t>Incidence of maltreatment of children with disabilities is 1.7 times greater than the incidence among children without disabilities (Crosse et al, 1992).</a:t>
            </a:r>
          </a:p>
          <a:p>
            <a:pPr lvl="1" eaLnBrk="1" hangingPunct="1"/>
            <a:r>
              <a:rPr lang="en-US" sz="2600" dirty="0" smtClean="0"/>
              <a:t>Children with disabilities are 3.4 times more likely to be maltreated (Sullivan &amp; Knutsen, 2000)</a:t>
            </a:r>
          </a:p>
          <a:p>
            <a:pPr lvl="1" eaLnBrk="1" hangingPunct="1"/>
            <a:r>
              <a:rPr lang="en-US" sz="2600" dirty="0" smtClean="0"/>
              <a:t>School-aged children with disabilities are 2.16 times more likely to be in out-of-home placement (Lightfoot, Hill, &amp; LaLiberte, 2011).</a:t>
            </a:r>
          </a:p>
          <a:p>
            <a:pPr lvl="1" eaLnBrk="1" hangingPunct="1"/>
            <a:endParaRPr lang="en-US" sz="2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t>Method</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a:buChar char="•"/>
              <a:defRPr/>
            </a:pPr>
            <a:r>
              <a:rPr lang="en-US" dirty="0" smtClean="0">
                <a:ea typeface="+mn-ea"/>
                <a:cs typeface="+mn-cs"/>
              </a:rPr>
              <a:t>State administrative data</a:t>
            </a:r>
          </a:p>
          <a:p>
            <a:pPr eaLnBrk="1" fontAlgn="auto" hangingPunct="1">
              <a:spcAft>
                <a:spcPts val="0"/>
              </a:spcAft>
              <a:buFont typeface="Arial"/>
              <a:buChar char="•"/>
              <a:defRPr/>
            </a:pPr>
            <a:r>
              <a:rPr lang="en-US" dirty="0" smtClean="0">
                <a:ea typeface="+mn-ea"/>
                <a:cs typeface="+mn-cs"/>
              </a:rPr>
              <a:t>Sources include:</a:t>
            </a:r>
          </a:p>
          <a:p>
            <a:pPr lvl="1" eaLnBrk="1" fontAlgn="auto" hangingPunct="1">
              <a:spcAft>
                <a:spcPts val="0"/>
              </a:spcAft>
              <a:buFont typeface="Arial"/>
              <a:buChar char="–"/>
              <a:defRPr/>
            </a:pPr>
            <a:r>
              <a:rPr lang="en-US" dirty="0" smtClean="0">
                <a:ea typeface="+mn-ea"/>
              </a:rPr>
              <a:t>DHS</a:t>
            </a:r>
          </a:p>
          <a:p>
            <a:pPr lvl="2" eaLnBrk="1" fontAlgn="auto" hangingPunct="1">
              <a:spcAft>
                <a:spcPts val="0"/>
              </a:spcAft>
              <a:buFont typeface="Arial"/>
              <a:buChar char="•"/>
              <a:defRPr/>
            </a:pPr>
            <a:r>
              <a:rPr lang="en-US" dirty="0" smtClean="0">
                <a:ea typeface="+mn-ea"/>
              </a:rPr>
              <a:t>Child Welfare</a:t>
            </a:r>
          </a:p>
          <a:p>
            <a:pPr lvl="2" eaLnBrk="1" fontAlgn="auto" hangingPunct="1">
              <a:spcAft>
                <a:spcPts val="0"/>
              </a:spcAft>
              <a:buFont typeface="Arial"/>
              <a:buChar char="•"/>
              <a:defRPr/>
            </a:pPr>
            <a:r>
              <a:rPr lang="en-US" dirty="0" smtClean="0">
                <a:ea typeface="+mn-ea"/>
              </a:rPr>
              <a:t>Disability Services</a:t>
            </a:r>
          </a:p>
          <a:p>
            <a:pPr lvl="1" eaLnBrk="1" fontAlgn="auto" hangingPunct="1">
              <a:spcAft>
                <a:spcPts val="0"/>
              </a:spcAft>
              <a:buFont typeface="Arial"/>
              <a:buChar char="–"/>
              <a:defRPr/>
            </a:pPr>
            <a:r>
              <a:rPr lang="en-US" dirty="0" smtClean="0">
                <a:ea typeface="+mn-ea"/>
              </a:rPr>
              <a:t>Minnesota Department of Education</a:t>
            </a:r>
          </a:p>
          <a:p>
            <a:pPr lvl="1" eaLnBrk="1" fontAlgn="auto" hangingPunct="1">
              <a:spcAft>
                <a:spcPts val="0"/>
              </a:spcAft>
              <a:buFont typeface="Arial"/>
              <a:buChar char="–"/>
              <a:defRPr/>
            </a:pPr>
            <a:r>
              <a:rPr lang="en-US" dirty="0" smtClean="0">
                <a:ea typeface="+mn-ea"/>
              </a:rPr>
              <a:t>Minnesota Department of Corrections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dirty="0" smtClean="0"/>
              <a:t>Findings: Prevalence</a:t>
            </a:r>
          </a:p>
        </p:txBody>
      </p:sp>
      <p:sp>
        <p:nvSpPr>
          <p:cNvPr id="6147" name="Content Placeholder 2"/>
          <p:cNvSpPr>
            <a:spLocks noGrp="1"/>
          </p:cNvSpPr>
          <p:nvPr>
            <p:ph idx="1"/>
          </p:nvPr>
        </p:nvSpPr>
        <p:spPr/>
        <p:txBody>
          <a:bodyPr/>
          <a:lstStyle/>
          <a:p>
            <a:pPr eaLnBrk="1" hangingPunct="1">
              <a:lnSpc>
                <a:spcPct val="80000"/>
              </a:lnSpc>
            </a:pPr>
            <a:r>
              <a:rPr lang="en-US" sz="2500" dirty="0" smtClean="0"/>
              <a:t>2,188 young people in the sample</a:t>
            </a:r>
          </a:p>
          <a:p>
            <a:pPr eaLnBrk="1" hangingPunct="1">
              <a:lnSpc>
                <a:spcPct val="80000"/>
              </a:lnSpc>
            </a:pPr>
            <a:r>
              <a:rPr lang="en-US" sz="2500" dirty="0" smtClean="0"/>
              <a:t>60% had a disability diagnosis (were in special education)</a:t>
            </a:r>
          </a:p>
          <a:p>
            <a:pPr lvl="1" eaLnBrk="1" hangingPunct="1">
              <a:lnSpc>
                <a:spcPct val="80000"/>
              </a:lnSpc>
            </a:pPr>
            <a:r>
              <a:rPr lang="en-US" sz="2200" dirty="0" smtClean="0"/>
              <a:t>Most common was emotional disturbance (50%)</a:t>
            </a:r>
          </a:p>
          <a:p>
            <a:pPr lvl="1" eaLnBrk="1" hangingPunct="1">
              <a:lnSpc>
                <a:spcPct val="80000"/>
              </a:lnSpc>
            </a:pPr>
            <a:r>
              <a:rPr lang="en-US" sz="2200" dirty="0" smtClean="0"/>
              <a:t>Learning disabilities (13.6%)</a:t>
            </a:r>
          </a:p>
          <a:p>
            <a:pPr eaLnBrk="1" hangingPunct="1">
              <a:lnSpc>
                <a:spcPct val="80000"/>
              </a:lnSpc>
            </a:pPr>
            <a:r>
              <a:rPr lang="en-US" sz="2500" dirty="0" smtClean="0"/>
              <a:t>57.2% male, 58.6% Caucasian, 63% in Metro area</a:t>
            </a:r>
          </a:p>
          <a:p>
            <a:pPr eaLnBrk="1" hangingPunct="1">
              <a:lnSpc>
                <a:spcPct val="80000"/>
              </a:lnSpc>
            </a:pPr>
            <a:endParaRPr lang="en-US" sz="2500" dirty="0" smtClean="0"/>
          </a:p>
          <a:p>
            <a:pPr eaLnBrk="1" hangingPunct="1">
              <a:lnSpc>
                <a:spcPct val="80000"/>
              </a:lnSpc>
            </a:pPr>
            <a:r>
              <a:rPr lang="en-US" sz="2500" dirty="0" smtClean="0"/>
              <a:t>Females are 40% as likely to have a disability diagnosis</a:t>
            </a:r>
          </a:p>
          <a:p>
            <a:pPr eaLnBrk="1" hangingPunct="1">
              <a:lnSpc>
                <a:spcPct val="80000"/>
              </a:lnSpc>
            </a:pPr>
            <a:r>
              <a:rPr lang="en-US" sz="2500" dirty="0" smtClean="0"/>
              <a:t>Caucasian youth are 70% as likely to have a disability diagnosis</a:t>
            </a:r>
          </a:p>
          <a:p>
            <a:pPr eaLnBrk="1" hangingPunct="1">
              <a:lnSpc>
                <a:spcPct val="80000"/>
              </a:lnSpc>
            </a:pPr>
            <a:r>
              <a:rPr lang="en-US" sz="2500" dirty="0" smtClean="0"/>
              <a:t>Native American youth were 1.5 times more likely to have a disability diagnosis.</a:t>
            </a:r>
          </a:p>
          <a:p>
            <a:pPr eaLnBrk="1" hangingPunct="1">
              <a:lnSpc>
                <a:spcPct val="80000"/>
              </a:lnSpc>
            </a:pPr>
            <a:endParaRPr lang="en-US" sz="2500" dirty="0" smtClean="0"/>
          </a:p>
          <a:p>
            <a:pPr eaLnBrk="1" hangingPunct="1">
              <a:lnSpc>
                <a:spcPct val="80000"/>
              </a:lnSpc>
              <a:buFont typeface="Arial" charset="0"/>
              <a:buNone/>
            </a:pPr>
            <a:endParaRPr lang="en-US" sz="25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dirty="0" smtClean="0"/>
              <a:t>Youth with disabilities</a:t>
            </a:r>
          </a:p>
        </p:txBody>
      </p:sp>
      <p:sp>
        <p:nvSpPr>
          <p:cNvPr id="7171" name="Content Placeholder 2"/>
          <p:cNvSpPr>
            <a:spLocks noGrp="1"/>
          </p:cNvSpPr>
          <p:nvPr>
            <p:ph idx="1"/>
          </p:nvPr>
        </p:nvSpPr>
        <p:spPr/>
        <p:txBody>
          <a:bodyPr/>
          <a:lstStyle/>
          <a:p>
            <a:pPr eaLnBrk="1" hangingPunct="1"/>
            <a:r>
              <a:rPr lang="en-US" dirty="0" smtClean="0"/>
              <a:t>94.7% were in special education</a:t>
            </a:r>
          </a:p>
          <a:p>
            <a:pPr eaLnBrk="1" hangingPunct="1"/>
            <a:r>
              <a:rPr lang="en-US" dirty="0" smtClean="0"/>
              <a:t>More isolated settings within special education- </a:t>
            </a:r>
          </a:p>
          <a:p>
            <a:pPr lvl="1" eaLnBrk="1" hangingPunct="1"/>
            <a:r>
              <a:rPr lang="en-US" dirty="0" smtClean="0"/>
              <a:t>Only 28.4% in general education classroom (compared to 52.1% of general population)</a:t>
            </a:r>
          </a:p>
          <a:p>
            <a:pPr eaLnBrk="1" hangingPunct="1"/>
            <a:r>
              <a:rPr lang="en-US" dirty="0" smtClean="0"/>
              <a:t>12.7% received DD services (both before and after turning 18).</a:t>
            </a:r>
          </a:p>
          <a:p>
            <a:pPr eaLnBrk="1" hangingPunct="1"/>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Bridge to Nowhere?</a:t>
            </a:r>
            <a:endParaRPr lang="en-US" dirty="0"/>
          </a:p>
        </p:txBody>
      </p:sp>
      <p:pic>
        <p:nvPicPr>
          <p:cNvPr id="4" name="Content Placeholder 3" descr="524.jpg"/>
          <p:cNvPicPr>
            <a:picLocks noGrp="1" noChangeAspect="1"/>
          </p:cNvPicPr>
          <p:nvPr>
            <p:ph idx="1"/>
          </p:nvPr>
        </p:nvPicPr>
        <p:blipFill>
          <a:blip r:embed="rId2" cstate="print"/>
          <a:stretch>
            <a:fillRect/>
          </a:stretch>
        </p:blipFill>
        <p:spPr>
          <a:xfrm>
            <a:off x="1278965" y="1676400"/>
            <a:ext cx="6722035" cy="4463851"/>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TotalTime>
  <Words>659</Words>
  <Application>Microsoft Office PowerPoint</Application>
  <PresentationFormat>On-screen Show (4:3)</PresentationFormat>
  <Paragraphs>156</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Building Bridges</vt:lpstr>
      <vt:lpstr>Who contributed</vt:lpstr>
      <vt:lpstr>Americans With Disabilities Act: Definition of Disability</vt:lpstr>
      <vt:lpstr>Individuals with Disabilities Education Act: Definition of Disability</vt:lpstr>
      <vt:lpstr>Prevalence of Youth with Disabilities in Child Welfare</vt:lpstr>
      <vt:lpstr>Method</vt:lpstr>
      <vt:lpstr>Findings: Prevalence</vt:lpstr>
      <vt:lpstr>Youth with disabilities</vt:lpstr>
      <vt:lpstr>A Bridge to Nowhere?</vt:lpstr>
      <vt:lpstr>Here’s what YOU said</vt:lpstr>
      <vt:lpstr>Good Enough?</vt:lpstr>
      <vt:lpstr>Would you be Satisfied if…</vt:lpstr>
      <vt:lpstr>Parents and People with Disabilities  become Advocates</vt:lpstr>
      <vt:lpstr>Impact</vt:lpstr>
      <vt:lpstr>Shared Outcomes</vt:lpstr>
      <vt:lpstr>Natural Supports</vt:lpstr>
      <vt:lpstr>2-Way Bridge</vt:lpstr>
      <vt:lpstr>What the disability community should know  </vt:lpstr>
      <vt:lpstr>We need your feedback</vt:lpstr>
      <vt:lpstr>Please Respond</vt:lpstr>
      <vt:lpstr>MN has a number of disability organizations that offer  individual advocacy services</vt:lpstr>
      <vt:lpstr>PowerPoint Presentation</vt:lpstr>
      <vt:lpstr>PowerPoint Presentation</vt:lpstr>
      <vt:lpstr>PowerPoint Presentation</vt:lpstr>
      <vt:lpstr>Disability Linkage Line </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Bridges</dc:title>
  <dc:creator>Heidi Skallet</dc:creator>
  <cp:lastModifiedBy>Heidi Skallet</cp:lastModifiedBy>
  <cp:revision>47</cp:revision>
  <dcterms:created xsi:type="dcterms:W3CDTF">2011-04-05T17:23:09Z</dcterms:created>
  <dcterms:modified xsi:type="dcterms:W3CDTF">2013-04-28T17:09:19Z</dcterms:modified>
</cp:coreProperties>
</file>