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1" r:id="rId1"/>
  </p:sldMasterIdLst>
  <p:notesMasterIdLst>
    <p:notesMasterId r:id="rId21"/>
  </p:notesMasterIdLst>
  <p:sldIdLst>
    <p:sldId id="256" r:id="rId2"/>
    <p:sldId id="269" r:id="rId3"/>
    <p:sldId id="268" r:id="rId4"/>
    <p:sldId id="257" r:id="rId5"/>
    <p:sldId id="271" r:id="rId6"/>
    <p:sldId id="272" r:id="rId7"/>
    <p:sldId id="273" r:id="rId8"/>
    <p:sldId id="263" r:id="rId9"/>
    <p:sldId id="266" r:id="rId10"/>
    <p:sldId id="267" r:id="rId11"/>
    <p:sldId id="258" r:id="rId12"/>
    <p:sldId id="262" r:id="rId13"/>
    <p:sldId id="259" r:id="rId14"/>
    <p:sldId id="264" r:id="rId15"/>
    <p:sldId id="261" r:id="rId16"/>
    <p:sldId id="274" r:id="rId17"/>
    <p:sldId id="265" r:id="rId18"/>
    <p:sldId id="260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F33A8-6BEE-4A65-A6EE-1A71FFD89447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75EDD-D8FE-4105-AC33-353B40D67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2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minutes</a:t>
            </a:r>
          </a:p>
          <a:p>
            <a:endParaRPr lang="en-US" dirty="0" smtClean="0"/>
          </a:p>
          <a:p>
            <a:r>
              <a:rPr lang="en-US" dirty="0" smtClean="0"/>
              <a:t>Katharine</a:t>
            </a:r>
          </a:p>
          <a:p>
            <a:endParaRPr lang="en-US" dirty="0" smtClean="0"/>
          </a:p>
          <a:p>
            <a:r>
              <a:rPr lang="en-US" dirty="0" smtClean="0"/>
              <a:t>Joe</a:t>
            </a:r>
          </a:p>
          <a:p>
            <a:endParaRPr lang="en-US" dirty="0" smtClean="0"/>
          </a:p>
          <a:p>
            <a:r>
              <a:rPr lang="en-US" dirty="0" smtClean="0"/>
              <a:t>Traci</a:t>
            </a:r>
          </a:p>
          <a:p>
            <a:endParaRPr lang="en-US" dirty="0" smtClean="0"/>
          </a:p>
          <a:p>
            <a:r>
              <a:rPr lang="en-US" dirty="0" err="1" smtClean="0"/>
              <a:t>JaeRan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75EDD-D8FE-4105-AC33-353B40D67A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66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Jae </a:t>
            </a:r>
            <a:r>
              <a:rPr lang="en-US" smtClean="0"/>
              <a:t>Ran &amp;</a:t>
            </a:r>
            <a:r>
              <a:rPr lang="en-US" baseline="0" smtClean="0"/>
              <a:t> Joe?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75EDD-D8FE-4105-AC33-353B40D67AB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34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Katharine &amp; Joe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75EDD-D8FE-4105-AC33-353B40D67AB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94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Katharine- lead</a:t>
            </a:r>
            <a:r>
              <a:rPr lang="en-US" baseline="0" dirty="0" smtClean="0"/>
              <a:t> in and website   Jae Ran tools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75EDD-D8FE-4105-AC33-353B40D67AB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8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75EDD-D8FE-4105-AC33-353B40D67AB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69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5-minutes </a:t>
            </a:r>
          </a:p>
          <a:p>
            <a:r>
              <a:rPr lang="en-US" dirty="0" smtClean="0"/>
              <a:t>Traci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75EDD-D8FE-4105-AC33-353B40D67A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3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minutes</a:t>
            </a:r>
          </a:p>
          <a:p>
            <a:r>
              <a:rPr lang="en-US" dirty="0" smtClean="0"/>
              <a:t>Traci and Katharine and </a:t>
            </a:r>
            <a:r>
              <a:rPr lang="en-US" dirty="0" err="1" smtClean="0"/>
              <a:t>JaeRan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Joe maybe can talk about disability regarding finding permanency</a:t>
            </a:r>
          </a:p>
          <a:p>
            <a:r>
              <a:rPr lang="en-US" dirty="0" err="1" smtClean="0"/>
              <a:t>JaeRan</a:t>
            </a:r>
            <a:r>
              <a:rPr lang="en-US" dirty="0" smtClean="0"/>
              <a:t> – will talk about disability as a factor for adoption</a:t>
            </a:r>
            <a:r>
              <a:rPr lang="en-US" baseline="0" dirty="0" smtClean="0"/>
              <a:t> disruptions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75EDD-D8FE-4105-AC33-353B40D67AB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7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75EDD-D8FE-4105-AC33-353B40D67AB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minutes - Traci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75EDD-D8FE-4105-AC33-353B40D67AB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22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minutes - Jae Ran facilitate – what are the barriers</a:t>
            </a:r>
            <a:r>
              <a:rPr lang="en-US" baseline="0" dirty="0" smtClean="0"/>
              <a:t> to collaboration? What are the avenues?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Barriers</a:t>
            </a:r>
          </a:p>
          <a:p>
            <a:r>
              <a:rPr lang="en-US" baseline="0" dirty="0" smtClean="0"/>
              <a:t>- Working in silos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 knowing resources that exist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Who pays for services?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Who takes on responsibility for coordination?</a:t>
            </a:r>
          </a:p>
          <a:p>
            <a:endParaRPr lang="en-US" baseline="0" dirty="0" smtClean="0"/>
          </a:p>
          <a:p>
            <a:r>
              <a:rPr lang="en-US" baseline="0" dirty="0" smtClean="0"/>
              <a:t>Avenues to collaboration:</a:t>
            </a:r>
          </a:p>
          <a:p>
            <a:r>
              <a:rPr lang="en-US" baseline="0" dirty="0" smtClean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75EDD-D8FE-4105-AC33-353B40D67AB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36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minutes - Jae Ran Kim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75EDD-D8FE-4105-AC33-353B40D67AB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40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minutes </a:t>
            </a:r>
          </a:p>
          <a:p>
            <a:r>
              <a:rPr lang="en-US" dirty="0" smtClean="0"/>
              <a:t>Katharine – National and Jae Ran – State and Local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75EDD-D8FE-4105-AC33-353B40D67AB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26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minutes - Jae 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75EDD-D8FE-4105-AC33-353B40D67AB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5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9B3-BC6D-4E56-93BC-B9B0EF1523FC}" type="datetime1">
              <a:rPr lang="en-US" smtClean="0"/>
              <a:pPr/>
              <a:t>4/28/2013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073C-7E6C-4118-9A04-78D23E58F9B1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D0F8-159A-49D7-A749-326AF1365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073C-7E6C-4118-9A04-78D23E58F9B1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D0F8-159A-49D7-A749-326AF1365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073C-7E6C-4118-9A04-78D23E58F9B1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D0F8-159A-49D7-A749-326AF1365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073C-7E6C-4118-9A04-78D23E58F9B1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D0F8-159A-49D7-A749-326AF1365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073C-7E6C-4118-9A04-78D23E58F9B1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D0F8-159A-49D7-A749-326AF1365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073C-7E6C-4118-9A04-78D23E58F9B1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D0F8-159A-49D7-A749-326AF1365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073C-7E6C-4118-9A04-78D23E58F9B1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D0F8-159A-49D7-A749-326AF1365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073C-7E6C-4118-9A04-78D23E58F9B1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073C-7E6C-4118-9A04-78D23E58F9B1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5D1D0F8-159A-49D7-A749-326AF1365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80073C-7E6C-4118-9A04-78D23E58F9B1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5D1D0F8-159A-49D7-A749-326AF1365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3" r:id="rId2"/>
    <p:sldLayoutId id="2147484604" r:id="rId3"/>
    <p:sldLayoutId id="2147484605" r:id="rId4"/>
    <p:sldLayoutId id="2147484606" r:id="rId5"/>
    <p:sldLayoutId id="2147484607" r:id="rId6"/>
    <p:sldLayoutId id="2147484608" r:id="rId7"/>
    <p:sldLayoutId id="2147484609" r:id="rId8"/>
    <p:sldLayoutId id="2147484610" r:id="rId9"/>
    <p:sldLayoutId id="2147484611" r:id="rId10"/>
    <p:sldLayoutId id="214748461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legalaid.org/mdlc" TargetMode="External"/><Relationship Id="rId3" Type="http://schemas.openxmlformats.org/officeDocument/2006/relationships/hyperlink" Target="http://www.nofas.org/" TargetMode="External"/><Relationship Id="rId7" Type="http://schemas.openxmlformats.org/officeDocument/2006/relationships/hyperlink" Target="http://www.fraser.org/" TargetMode="External"/><Relationship Id="rId2" Type="http://schemas.openxmlformats.org/officeDocument/2006/relationships/hyperlink" Target="http://www.nichc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cgreatertwincities.org/" TargetMode="External"/><Relationship Id="rId11" Type="http://schemas.openxmlformats.org/officeDocument/2006/relationships/hyperlink" Target="http://www.lookingglass.org/" TargetMode="External"/><Relationship Id="rId5" Type="http://schemas.openxmlformats.org/officeDocument/2006/relationships/hyperlink" Target="http://www.arcmn.org/" TargetMode="External"/><Relationship Id="rId10" Type="http://schemas.openxmlformats.org/officeDocument/2006/relationships/hyperlink" Target="http://www.macmh.org/" TargetMode="External"/><Relationship Id="rId4" Type="http://schemas.openxmlformats.org/officeDocument/2006/relationships/hyperlink" Target="http://www.napas.org/" TargetMode="External"/><Relationship Id="rId9" Type="http://schemas.openxmlformats.org/officeDocument/2006/relationships/hyperlink" Target="http://www.namihelps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ali0017@umn.edu" TargetMode="External"/><Relationship Id="rId2" Type="http://schemas.openxmlformats.org/officeDocument/2006/relationships/hyperlink" Target="mailto:katharine.hill@stthomas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oe@ampersandfamilies.org" TargetMode="External"/><Relationship Id="rId4" Type="http://schemas.openxmlformats.org/officeDocument/2006/relationships/hyperlink" Target="mailto:blev0001@umn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382000" cy="1828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Katharine Hill, St. Catherine University/University of St. Thomas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Traci </a:t>
            </a:r>
            <a:r>
              <a:rPr lang="en-US" dirty="0" err="1" smtClean="0">
                <a:solidFill>
                  <a:schemeClr val="tx1"/>
                </a:solidFill>
              </a:rPr>
              <a:t>LaLiberte</a:t>
            </a:r>
            <a:r>
              <a:rPr lang="en-US" dirty="0" smtClean="0">
                <a:solidFill>
                  <a:schemeClr val="tx1"/>
                </a:solidFill>
              </a:rPr>
              <a:t>, University of Minnesota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JaeRan</a:t>
            </a:r>
            <a:r>
              <a:rPr lang="en-US" dirty="0" smtClean="0">
                <a:solidFill>
                  <a:schemeClr val="tx1"/>
                </a:solidFill>
              </a:rPr>
              <a:t> Kim, University of Minnesota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Joe Wild </a:t>
            </a:r>
            <a:r>
              <a:rPr lang="en-US" dirty="0" err="1" smtClean="0">
                <a:solidFill>
                  <a:schemeClr val="tx1"/>
                </a:solidFill>
              </a:rPr>
              <a:t>Crea</a:t>
            </a:r>
            <a:r>
              <a:rPr lang="en-US" dirty="0" smtClean="0">
                <a:solidFill>
                  <a:schemeClr val="tx1"/>
                </a:solidFill>
              </a:rPr>
              <a:t>, Ampersand Families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00201"/>
            <a:ext cx="88392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Collaboration </a:t>
            </a:r>
            <a:r>
              <a:rPr lang="en-US" b="1" dirty="0"/>
              <a:t>to Improve Services</a:t>
            </a:r>
            <a:br>
              <a:rPr lang="en-US" b="1" dirty="0"/>
            </a:br>
            <a:r>
              <a:rPr lang="en-US" b="1" dirty="0"/>
              <a:t>for Children with </a:t>
            </a:r>
            <a:r>
              <a:rPr lang="en-US" b="1" dirty="0" smtClean="0"/>
              <a:t>Disabilities in Child  Welfare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60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that Enhance Collaboration (Waxman, </a:t>
            </a:r>
            <a:r>
              <a:rPr lang="en-US" dirty="0" err="1" smtClean="0"/>
              <a:t>Weist</a:t>
            </a:r>
            <a:r>
              <a:rPr lang="en-US" dirty="0" smtClean="0"/>
              <a:t>, &amp; Benson, 1999)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Put time in at the “front end”, building </a:t>
            </a:r>
            <a:r>
              <a:rPr lang="en-US" dirty="0" smtClean="0"/>
              <a:t>relationships and clarifying expectations.</a:t>
            </a:r>
          </a:p>
          <a:p>
            <a:r>
              <a:rPr lang="en-US" dirty="0" smtClean="0"/>
              <a:t>Share information and resources</a:t>
            </a:r>
          </a:p>
          <a:p>
            <a:r>
              <a:rPr lang="en-US" dirty="0" smtClean="0"/>
              <a:t>Schedule regular time to meet and to work toward the collaborative goals</a:t>
            </a:r>
          </a:p>
          <a:p>
            <a:r>
              <a:rPr lang="en-US" dirty="0" smtClean="0"/>
              <a:t>Clarifying language</a:t>
            </a:r>
          </a:p>
          <a:p>
            <a:r>
              <a:rPr lang="en-US" dirty="0" smtClean="0"/>
              <a:t>Have reasonable expectations- Rome wasn’t built in a day!</a:t>
            </a:r>
          </a:p>
          <a:p>
            <a:r>
              <a:rPr lang="en-US" dirty="0" smtClean="0"/>
              <a:t>Respect, understanding, and appreciation for other disciplines/professionals/formal and informal supports</a:t>
            </a:r>
          </a:p>
          <a:p>
            <a:r>
              <a:rPr lang="en-US" dirty="0" smtClean="0"/>
              <a:t>Have clearly identified responsibilities and goals for the work.</a:t>
            </a:r>
          </a:p>
          <a:p>
            <a:r>
              <a:rPr lang="en-US" dirty="0" smtClean="0"/>
              <a:t>Believe that things can change</a:t>
            </a:r>
          </a:p>
          <a:p>
            <a:r>
              <a:rPr lang="en-US" dirty="0" smtClean="0"/>
              <a:t>Maintain an explicit effort to address “turf” issue.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908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the Need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and Local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National Advocacy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NCD, AUCD, ABA</a:t>
            </a:r>
          </a:p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Policy development</a:t>
            </a:r>
          </a:p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Legislation changes</a:t>
            </a:r>
          </a:p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Training capacity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CDS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IHS Training Competencies</a:t>
            </a:r>
          </a:p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Resource Development – Child Welfare Gateway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MCWTS </a:t>
            </a:r>
          </a:p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PACC</a:t>
            </a:r>
          </a:p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PACER</a:t>
            </a:r>
          </a:p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University based –LEND</a:t>
            </a:r>
          </a:p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MOFAS</a:t>
            </a:r>
          </a:p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Specialty units-Ramsey</a:t>
            </a:r>
          </a:p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Cross-system case management-Hennepin PSP</a:t>
            </a:r>
          </a:p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DCWC</a:t>
            </a:r>
            <a:endParaRPr lang="en-US" dirty="0">
              <a:solidFill>
                <a:srgbClr val="000000"/>
              </a:solidFill>
              <a:latin typeface="Perpetua"/>
              <a:cs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2597918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 with Disabilities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2438400"/>
            <a:ext cx="7772400" cy="3581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Video clip of innovation practice through Every Child, Inc. </a:t>
            </a:r>
            <a:endParaRPr lang="en-US" dirty="0">
              <a:solidFill>
                <a:srgbClr val="000000"/>
              </a:solidFill>
              <a:latin typeface="Perpetua"/>
              <a:cs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1583578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DCWC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Professionals in different ‘pockets’ of the child welfare and disability systems coming together to :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Perpetua"/>
              <a:cs typeface="Perpetua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Raise Awareness and Understanding of Needs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Act as a Resource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Foster Dialogue across service providers </a:t>
            </a:r>
          </a:p>
          <a:p>
            <a:endParaRPr lang="en-US" dirty="0" smtClean="0">
              <a:solidFill>
                <a:srgbClr val="4F4B4B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30639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DCWC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Affiliates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Ampersand Families</a:t>
            </a:r>
          </a:p>
          <a:p>
            <a:r>
              <a:rPr lang="en-US" dirty="0" smtClean="0"/>
              <a:t>University of Minnesota</a:t>
            </a:r>
          </a:p>
          <a:p>
            <a:r>
              <a:rPr lang="en-US" dirty="0" smtClean="0"/>
              <a:t>University of St. Thomas</a:t>
            </a:r>
          </a:p>
          <a:p>
            <a:r>
              <a:rPr lang="en-US" dirty="0" smtClean="0"/>
              <a:t>ARC Twin Cities</a:t>
            </a:r>
          </a:p>
          <a:p>
            <a:r>
              <a:rPr lang="en-US" dirty="0" smtClean="0"/>
              <a:t>Disability Law Center</a:t>
            </a:r>
          </a:p>
          <a:p>
            <a:r>
              <a:rPr lang="en-US" dirty="0" smtClean="0"/>
              <a:t>Center for Advanced Studies in Child Welfare</a:t>
            </a:r>
          </a:p>
          <a:p>
            <a:r>
              <a:rPr lang="en-US" dirty="0" smtClean="0"/>
              <a:t>St. Paul Public Schools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Public School Districts</a:t>
            </a:r>
          </a:p>
          <a:p>
            <a:r>
              <a:rPr lang="en-US" dirty="0" smtClean="0"/>
              <a:t>Minnesota Department of Education</a:t>
            </a:r>
          </a:p>
          <a:p>
            <a:r>
              <a:rPr lang="en-US" dirty="0" smtClean="0"/>
              <a:t>Regional Community Interagency Transition Coordinating Committees (CITCCs)</a:t>
            </a:r>
          </a:p>
          <a:p>
            <a:r>
              <a:rPr lang="en-US" dirty="0" smtClean="0"/>
              <a:t>Minnesota Adoption Taskforce</a:t>
            </a:r>
          </a:p>
          <a:p>
            <a:r>
              <a:rPr lang="en-US" dirty="0" smtClean="0"/>
              <a:t>ARC-advocates</a:t>
            </a:r>
          </a:p>
          <a:p>
            <a:r>
              <a:rPr lang="en-US" dirty="0" smtClean="0"/>
              <a:t>University of Minnesota Graduate Students-LEND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3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DCWC Current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 smtClean="0"/>
              <a:t>Development of Website</a:t>
            </a:r>
          </a:p>
          <a:p>
            <a:pPr lvl="1"/>
            <a:r>
              <a:rPr lang="en-US" dirty="0" smtClean="0"/>
              <a:t>Resources</a:t>
            </a:r>
          </a:p>
          <a:p>
            <a:r>
              <a:rPr lang="en-US" dirty="0" smtClean="0"/>
              <a:t>Development of Tools &amp; Handouts</a:t>
            </a:r>
          </a:p>
          <a:p>
            <a:r>
              <a:rPr lang="en-US" dirty="0" smtClean="0"/>
              <a:t>Speakers Bureau of DCWC Affiliates</a:t>
            </a:r>
          </a:p>
          <a:p>
            <a:r>
              <a:rPr lang="en-US" dirty="0" smtClean="0"/>
              <a:t>Communications &amp;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130038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handouts</a:t>
            </a:r>
            <a:endParaRPr lang="en-US" dirty="0"/>
          </a:p>
        </p:txBody>
      </p:sp>
      <p:pic>
        <p:nvPicPr>
          <p:cNvPr id="8" name="Content Placeholder 7" descr="Surrogate Parent Education.pd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3068" r="-3068"/>
          <a:stretch>
            <a:fillRect/>
          </a:stretch>
        </p:blipFill>
        <p:spPr/>
      </p:pic>
      <p:pic>
        <p:nvPicPr>
          <p:cNvPr id="7" name="Content Placeholder 6" descr="Adoption Disabilities Task Force.pdf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l="-3068" r="-3068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133600"/>
            <a:ext cx="7772400" cy="3886200"/>
          </a:xfrm>
        </p:spPr>
        <p:txBody>
          <a:bodyPr/>
          <a:lstStyle/>
          <a:p>
            <a:r>
              <a:rPr lang="en-US" dirty="0" smtClean="0"/>
              <a:t>What have you learned today that is new?</a:t>
            </a:r>
          </a:p>
          <a:p>
            <a:r>
              <a:rPr lang="en-US" dirty="0" smtClean="0"/>
              <a:t>Who do you know or work with that could benefit from information you learned today?</a:t>
            </a:r>
          </a:p>
          <a:p>
            <a:r>
              <a:rPr lang="en-US" dirty="0" smtClean="0"/>
              <a:t>What are three steps that you can take to integrate this information to benefit yourself, your organization and/or the children and families with whom you work.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54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National Dissemination Center for Children with Disabilities (</a:t>
            </a:r>
            <a:r>
              <a:rPr lang="en-US" sz="1400" u="sng" dirty="0">
                <a:hlinkClick r:id="rId2"/>
              </a:rPr>
              <a:t>www.nichcy.org</a:t>
            </a:r>
            <a:r>
              <a:rPr lang="en-US" sz="1400" dirty="0" smtClean="0"/>
              <a:t>)</a:t>
            </a:r>
            <a:endParaRPr lang="en-US" sz="1400" dirty="0"/>
          </a:p>
          <a:p>
            <a:r>
              <a:rPr lang="en-US" sz="1400" dirty="0"/>
              <a:t>National Alliance on Mental Illness (</a:t>
            </a:r>
            <a:r>
              <a:rPr lang="en-US" sz="1400" u="sng" dirty="0" smtClean="0"/>
              <a:t>ww.nami.org</a:t>
            </a:r>
            <a:r>
              <a:rPr lang="en-US" sz="1400" dirty="0" smtClean="0"/>
              <a:t>) </a:t>
            </a:r>
          </a:p>
          <a:p>
            <a:r>
              <a:rPr lang="en-US" sz="1400" dirty="0"/>
              <a:t>National Organization on Fetal Alcohol </a:t>
            </a:r>
            <a:r>
              <a:rPr lang="en-US" sz="1400" dirty="0" smtClean="0"/>
              <a:t>Syndrome(</a:t>
            </a:r>
            <a:r>
              <a:rPr lang="en-US" sz="1400" u="sng" dirty="0" smtClean="0">
                <a:hlinkClick r:id="rId3"/>
              </a:rPr>
              <a:t>www.nofas.org</a:t>
            </a:r>
            <a:r>
              <a:rPr lang="en-US" sz="1400" u="sng" dirty="0" smtClean="0"/>
              <a:t>) </a:t>
            </a:r>
          </a:p>
          <a:p>
            <a:r>
              <a:rPr lang="en-US" sz="1400" dirty="0"/>
              <a:t>National Council on Disability (www.NCD.Gov) </a:t>
            </a:r>
            <a:endParaRPr lang="en-US" sz="1400" dirty="0" smtClean="0"/>
          </a:p>
          <a:p>
            <a:r>
              <a:rPr lang="en-US" sz="1400" dirty="0" smtClean="0"/>
              <a:t>National </a:t>
            </a:r>
            <a:r>
              <a:rPr lang="en-US" sz="1400" dirty="0"/>
              <a:t>Disability Rights Network (</a:t>
            </a:r>
            <a:r>
              <a:rPr lang="en-US" sz="1400" dirty="0">
                <a:hlinkClick r:id="rId4"/>
              </a:rPr>
              <a:t>www.NAPAS.ORG</a:t>
            </a:r>
            <a:r>
              <a:rPr lang="en-US" sz="1400" dirty="0" smtClean="0"/>
              <a:t>)</a:t>
            </a:r>
            <a:endParaRPr lang="en-US" sz="1400" dirty="0"/>
          </a:p>
          <a:p>
            <a:r>
              <a:rPr lang="en-US" sz="1400" dirty="0"/>
              <a:t>The Arc MN (</a:t>
            </a:r>
            <a:r>
              <a:rPr lang="en-US" sz="1400" u="sng" dirty="0">
                <a:hlinkClick r:id="rId5"/>
              </a:rPr>
              <a:t>www.arcmn.org</a:t>
            </a:r>
            <a:r>
              <a:rPr lang="en-US" sz="1400" dirty="0"/>
              <a:t>); The ARC Greater Twin Cities (</a:t>
            </a:r>
            <a:r>
              <a:rPr lang="en-US" sz="1400" u="sng" dirty="0">
                <a:hlinkClick r:id="rId6"/>
              </a:rPr>
              <a:t>www.arcgreatertwincities.org</a:t>
            </a:r>
            <a:r>
              <a:rPr lang="en-US" sz="1400" dirty="0"/>
              <a:t> </a:t>
            </a:r>
            <a:r>
              <a:rPr lang="en-US" sz="1400" dirty="0" smtClean="0"/>
              <a:t>)</a:t>
            </a:r>
          </a:p>
          <a:p>
            <a:r>
              <a:rPr lang="en-US" sz="1400" dirty="0"/>
              <a:t>Fraser (</a:t>
            </a:r>
            <a:r>
              <a:rPr lang="en-US" sz="1400" u="sng" dirty="0">
                <a:hlinkClick r:id="rId7"/>
              </a:rPr>
              <a:t>www.fraser.org</a:t>
            </a:r>
            <a:r>
              <a:rPr lang="en-US" sz="1400" dirty="0" smtClean="0"/>
              <a:t>)</a:t>
            </a:r>
          </a:p>
          <a:p>
            <a:r>
              <a:rPr lang="en-US" sz="1400" dirty="0"/>
              <a:t>MN Organization on Fetal Alcohol Syndrome (www.mofas.org) </a:t>
            </a:r>
            <a:endParaRPr lang="en-US" sz="1400" dirty="0" smtClean="0"/>
          </a:p>
          <a:p>
            <a:r>
              <a:rPr lang="en-US" sz="1400" dirty="0" smtClean="0"/>
              <a:t>MN </a:t>
            </a:r>
            <a:r>
              <a:rPr lang="en-US" sz="1400" dirty="0"/>
              <a:t>Disability Law Center (</a:t>
            </a:r>
            <a:r>
              <a:rPr lang="en-US" sz="1400" dirty="0">
                <a:hlinkClick r:id="rId8"/>
              </a:rPr>
              <a:t>www.mylegalaid.org/mdlc</a:t>
            </a:r>
            <a:r>
              <a:rPr lang="en-US" sz="1400" dirty="0" smtClean="0"/>
              <a:t>)</a:t>
            </a:r>
          </a:p>
          <a:p>
            <a:r>
              <a:rPr lang="en-US" sz="1400" dirty="0"/>
              <a:t>MN NAMI(</a:t>
            </a:r>
            <a:r>
              <a:rPr lang="en-US" sz="1400" u="sng" dirty="0">
                <a:hlinkClick r:id="rId9"/>
              </a:rPr>
              <a:t>http://www.namihelps.org/</a:t>
            </a:r>
            <a:r>
              <a:rPr lang="en-US" sz="1400" dirty="0"/>
              <a:t> </a:t>
            </a:r>
            <a:r>
              <a:rPr lang="en-US" sz="1400" dirty="0" smtClean="0"/>
              <a:t>)</a:t>
            </a:r>
          </a:p>
          <a:p>
            <a:r>
              <a:rPr lang="en-US" sz="1400" dirty="0"/>
              <a:t>PACER Center (</a:t>
            </a:r>
            <a:r>
              <a:rPr lang="en-US" sz="1400" u="sng" dirty="0"/>
              <a:t>http://www.pacer.org</a:t>
            </a:r>
            <a:r>
              <a:rPr lang="en-US" sz="1400" dirty="0" smtClean="0"/>
              <a:t>)</a:t>
            </a:r>
          </a:p>
          <a:p>
            <a:r>
              <a:rPr lang="en-US" sz="1400" dirty="0"/>
              <a:t>Washburn Center for Children (</a:t>
            </a:r>
            <a:r>
              <a:rPr lang="en-US" sz="1400" u="sng" dirty="0"/>
              <a:t>www.washburn.org</a:t>
            </a:r>
            <a:r>
              <a:rPr lang="en-US" sz="1400" dirty="0"/>
              <a:t>) </a:t>
            </a:r>
            <a:endParaRPr lang="en-US" sz="1400" dirty="0" smtClean="0"/>
          </a:p>
          <a:p>
            <a:pPr lvl="0"/>
            <a:r>
              <a:rPr lang="en-US" sz="1400" dirty="0"/>
              <a:t>MACMH-Minnesota Association for Children's Mental Health (</a:t>
            </a:r>
            <a:r>
              <a:rPr lang="en-US" sz="1400" dirty="0">
                <a:hlinkClick r:id="rId10"/>
              </a:rPr>
              <a:t>www.macmh.org</a:t>
            </a:r>
            <a:r>
              <a:rPr lang="en-US" sz="1400" dirty="0" smtClean="0"/>
              <a:t>)</a:t>
            </a:r>
          </a:p>
          <a:p>
            <a:pPr lvl="0"/>
            <a:r>
              <a:rPr lang="en-US" sz="1400" dirty="0"/>
              <a:t>Through the Looking Glass (</a:t>
            </a:r>
            <a:r>
              <a:rPr lang="en-US" sz="1400" u="sng" dirty="0">
                <a:hlinkClick r:id="rId11"/>
              </a:rPr>
              <a:t>http://www.lookingglass.org</a:t>
            </a:r>
            <a:r>
              <a:rPr lang="en-US" sz="1400" dirty="0" smtClean="0"/>
              <a:t>)</a:t>
            </a:r>
          </a:p>
          <a:p>
            <a:r>
              <a:rPr lang="en-US" sz="1400" dirty="0"/>
              <a:t>Guide for Creating Legislative Change: Disability in the Termination of Parental Rights and Other Child Custody Statutes CASCW resources on TPR (</a:t>
            </a:r>
            <a:r>
              <a:rPr lang="en-US" sz="1400" u="sng" dirty="0"/>
              <a:t>http://www.cehd.umn.edu/ssw/CASCW/research/Disabilities/tpr/ </a:t>
            </a:r>
            <a:r>
              <a:rPr lang="en-US" sz="1400" dirty="0" smtClean="0"/>
              <a:t>)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7385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St. Catherine University/University of St. Thomas, Katharine Hill</a:t>
            </a:r>
          </a:p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katharine.hill@stthomas.edu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Center for Advanced Studies in Child Welfare</a:t>
            </a:r>
          </a:p>
          <a:p>
            <a:pPr marL="0" indent="0" algn="ctr">
              <a:buNone/>
            </a:pPr>
            <a:r>
              <a:rPr lang="en-US" sz="2400" dirty="0" smtClean="0"/>
              <a:t>University of Minnesota</a:t>
            </a:r>
          </a:p>
          <a:p>
            <a:pPr marL="0" indent="0">
              <a:buNone/>
            </a:pPr>
            <a:r>
              <a:rPr lang="en-US" sz="2400" dirty="0" smtClean="0"/>
              <a:t>	Traci </a:t>
            </a:r>
            <a:r>
              <a:rPr lang="en-US" sz="2400" dirty="0" err="1" smtClean="0"/>
              <a:t>LaLiberte</a:t>
            </a:r>
            <a:r>
              <a:rPr lang="en-US" sz="2400" dirty="0" smtClean="0"/>
              <a:t>			</a:t>
            </a:r>
            <a:r>
              <a:rPr lang="en-US" sz="2400" dirty="0" err="1" smtClean="0"/>
              <a:t>JaeRan</a:t>
            </a:r>
            <a:r>
              <a:rPr lang="en-US" sz="2400" dirty="0" smtClean="0"/>
              <a:t> Kim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hlinkClick r:id="rId3"/>
              </a:rPr>
              <a:t> lali0017@umn.edu </a:t>
            </a:r>
            <a:r>
              <a:rPr lang="en-US" sz="2400" dirty="0" smtClean="0"/>
              <a:t>		</a:t>
            </a:r>
            <a:r>
              <a:rPr lang="en-US" sz="2400" dirty="0" smtClean="0">
                <a:hlinkClick r:id="rId4"/>
              </a:rPr>
              <a:t>blev0001@umn.edu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Ampersand Families, Joe Wild </a:t>
            </a:r>
            <a:r>
              <a:rPr lang="en-US" sz="2400" dirty="0" err="1" smtClean="0"/>
              <a:t>Crea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>
                <a:hlinkClick r:id="rId5"/>
              </a:rPr>
              <a:t>joe@ampersandfamilies.org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958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Introductions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5800" y="3048000"/>
            <a:ext cx="7772400" cy="324326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4F4B4B"/>
                </a:solidFill>
              </a:rPr>
              <a:t>Attendees</a:t>
            </a:r>
          </a:p>
          <a:p>
            <a:pPr algn="ctr"/>
            <a:r>
              <a:rPr lang="en-US" sz="4400" dirty="0" smtClean="0">
                <a:solidFill>
                  <a:srgbClr val="4F4B4B"/>
                </a:solidFill>
              </a:rPr>
              <a:t>Presenters</a:t>
            </a:r>
          </a:p>
          <a:p>
            <a:pPr algn="ctr"/>
            <a:endParaRPr lang="en-US" sz="4400" dirty="0">
              <a:solidFill>
                <a:srgbClr val="4F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7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Establish 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133600"/>
            <a:ext cx="7772400" cy="3886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Definition of Disability</a:t>
            </a:r>
          </a:p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Child Welfare</a:t>
            </a:r>
          </a:p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Accommodations</a:t>
            </a:r>
          </a:p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Modifications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0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Increased prevalence and/or visibility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Parents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Children</a:t>
            </a:r>
          </a:p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Limited practice capacity</a:t>
            </a:r>
          </a:p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Increased requests for information/training</a:t>
            </a:r>
          </a:p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Movement within child welfare policy and practice to develop cross system collaborations</a:t>
            </a:r>
          </a:p>
          <a:p>
            <a:endParaRPr lang="en-US" dirty="0">
              <a:solidFill>
                <a:srgbClr val="000000"/>
              </a:solidFill>
              <a:latin typeface="Perpetua"/>
              <a:cs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288647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4F4B4B"/>
                </a:solidFill>
                <a:latin typeface="Franklin Gothic Book"/>
                <a:ea typeface="ＭＳ Ｐゴシック" charset="0"/>
                <a:cs typeface="Franklin Gothic Book"/>
              </a:rPr>
              <a:t>Children and youth with disabilities in </a:t>
            </a:r>
            <a:r>
              <a:rPr lang="en-US" sz="3600" dirty="0">
                <a:solidFill>
                  <a:srgbClr val="4F4B4B"/>
                </a:solidFill>
                <a:latin typeface="Franklin Gothic Book"/>
                <a:ea typeface="ＭＳ Ｐゴシック" charset="0"/>
                <a:cs typeface="Franklin Gothic Book"/>
              </a:rPr>
              <a:t>child welfare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504238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Perpetua"/>
                <a:ea typeface="ＭＳ Ｐゴシック" charset="0"/>
                <a:cs typeface="Perpetua"/>
              </a:rPr>
              <a:t>Children and youth  </a:t>
            </a:r>
            <a:r>
              <a:rPr lang="en-US" dirty="0">
                <a:solidFill>
                  <a:srgbClr val="000000"/>
                </a:solidFill>
                <a:latin typeface="Perpetua"/>
                <a:ea typeface="ＭＳ Ｐゴシック" charset="0"/>
                <a:cs typeface="Perpetua"/>
              </a:rPr>
              <a:t>with disabilities are overrepresented in child welfare system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Perpetua"/>
                <a:ea typeface="ＭＳ Ｐゴシック" charset="0"/>
                <a:cs typeface="Perpetua"/>
              </a:rPr>
              <a:t>Incidence of maltreatment of children with disabilities is 1.7 times greater than the incidence among children without disabilities (Crosse et al, 1992).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Perpetua"/>
                <a:ea typeface="ＭＳ Ｐゴシック" charset="0"/>
                <a:cs typeface="Perpetua"/>
              </a:rPr>
              <a:t>Children with disabilities are 3.4 times more likely to be maltreated (Sullivan &amp; </a:t>
            </a:r>
            <a:r>
              <a:rPr lang="en-US" dirty="0" err="1">
                <a:solidFill>
                  <a:srgbClr val="000000"/>
                </a:solidFill>
                <a:latin typeface="Perpetua"/>
                <a:ea typeface="ＭＳ Ｐゴシック" charset="0"/>
                <a:cs typeface="Perpetua"/>
              </a:rPr>
              <a:t>Knutsen</a:t>
            </a:r>
            <a:r>
              <a:rPr lang="en-US" dirty="0">
                <a:solidFill>
                  <a:srgbClr val="000000"/>
                </a:solidFill>
                <a:latin typeface="Perpetua"/>
                <a:ea typeface="ＭＳ Ｐゴシック" charset="0"/>
                <a:cs typeface="Perpetua"/>
              </a:rPr>
              <a:t>, 2000)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Perpetua"/>
                <a:ea typeface="ＭＳ Ｐゴシック" charset="0"/>
                <a:cs typeface="Perpetua"/>
              </a:rPr>
              <a:t>School-aged children with disabilities are 2.16 times more likely to be in out-of-home placement (Lightfoot, Hill, &amp; </a:t>
            </a:r>
            <a:r>
              <a:rPr lang="en-US" dirty="0" err="1">
                <a:solidFill>
                  <a:srgbClr val="000000"/>
                </a:solidFill>
                <a:latin typeface="Perpetua"/>
                <a:ea typeface="ＭＳ Ｐゴシック" charset="0"/>
                <a:cs typeface="Perpetua"/>
              </a:rPr>
              <a:t>LaLiberte</a:t>
            </a:r>
            <a:r>
              <a:rPr lang="en-US" dirty="0">
                <a:solidFill>
                  <a:srgbClr val="000000"/>
                </a:solidFill>
                <a:latin typeface="Perpetua"/>
                <a:ea typeface="ＭＳ Ｐゴシック" charset="0"/>
                <a:cs typeface="Perpetua"/>
              </a:rPr>
              <a:t>, 2011)</a:t>
            </a:r>
            <a:r>
              <a:rPr lang="en-US" dirty="0" smtClean="0">
                <a:solidFill>
                  <a:srgbClr val="000000"/>
                </a:solidFill>
                <a:latin typeface="Perpetua"/>
                <a:ea typeface="ＭＳ Ｐゴシック" charset="0"/>
                <a:cs typeface="Perpetua"/>
              </a:rPr>
              <a:t>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Perpetua"/>
                <a:ea typeface="ＭＳ Ｐゴシック" charset="0"/>
                <a:cs typeface="Perpetua"/>
              </a:rPr>
              <a:t>Older youth with disabilities make up 60% of the population of youth in out of home placement in Minnesota (Hill, 2012). </a:t>
            </a:r>
            <a:endParaRPr lang="en-US" dirty="0">
              <a:solidFill>
                <a:srgbClr val="000000"/>
              </a:solidFill>
              <a:latin typeface="Perpetua"/>
              <a:ea typeface="ＭＳ Ｐゴシック" charset="0"/>
              <a:cs typeface="Perpetua"/>
            </a:endParaRPr>
          </a:p>
          <a:p>
            <a:pPr lvl="1"/>
            <a:endParaRPr lang="en-US" dirty="0">
              <a:solidFill>
                <a:srgbClr val="000000"/>
              </a:solidFill>
              <a:latin typeface="Perpetua"/>
              <a:ea typeface="ＭＳ Ｐゴシック" charset="0"/>
              <a:cs typeface="Perpet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4F4B4B"/>
                </a:solidFill>
                <a:latin typeface="Franklin Gothic Book"/>
                <a:ea typeface="ＭＳ Ｐゴシック" charset="0"/>
                <a:cs typeface="Franklin Gothic Book"/>
              </a:rPr>
              <a:t>Children and youth with disabilities in child welfare</a:t>
            </a:r>
            <a:endParaRPr lang="en-US" sz="3000" dirty="0">
              <a:solidFill>
                <a:srgbClr val="4F4B4B"/>
              </a:solidFill>
              <a:latin typeface="Franklin Gothic Book"/>
              <a:ea typeface="ＭＳ Ｐゴシック" charset="0"/>
              <a:cs typeface="Franklin Gothic Book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>
          <a:xfrm>
            <a:off x="725488" y="1676400"/>
            <a:ext cx="7693025" cy="44831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Perpetua"/>
                <a:ea typeface="ＭＳ Ｐゴシック" charset="0"/>
                <a:cs typeface="Perpetua"/>
              </a:rPr>
              <a:t>Experience a higher number of placements and longer periods of time in out of home care (Hill, 2012)</a:t>
            </a:r>
          </a:p>
          <a:p>
            <a:r>
              <a:rPr lang="en-US" dirty="0" smtClean="0">
                <a:solidFill>
                  <a:srgbClr val="000000"/>
                </a:solidFill>
                <a:latin typeface="Perpetua"/>
                <a:ea typeface="ＭＳ Ｐゴシック" charset="0"/>
                <a:cs typeface="Perpetua"/>
              </a:rPr>
              <a:t>Experience high rates of educational mobility (Christiansen, </a:t>
            </a:r>
            <a:r>
              <a:rPr lang="en-US" dirty="0" err="1" smtClean="0">
                <a:solidFill>
                  <a:srgbClr val="000000"/>
                </a:solidFill>
                <a:latin typeface="Perpetua"/>
                <a:ea typeface="ＭＳ Ｐゴシック" charset="0"/>
                <a:cs typeface="Perpetua"/>
              </a:rPr>
              <a:t>n.d.</a:t>
            </a:r>
            <a:r>
              <a:rPr lang="en-US" dirty="0" smtClean="0">
                <a:solidFill>
                  <a:srgbClr val="000000"/>
                </a:solidFill>
                <a:latin typeface="Perpetua"/>
                <a:ea typeface="ＭＳ Ｐゴシック" charset="0"/>
                <a:cs typeface="Perpetua"/>
              </a:rPr>
              <a:t>; Hill, 2010).</a:t>
            </a:r>
          </a:p>
          <a:p>
            <a:r>
              <a:rPr lang="en-US" dirty="0" smtClean="0">
                <a:solidFill>
                  <a:srgbClr val="000000"/>
                </a:solidFill>
                <a:latin typeface="Perpetua"/>
                <a:ea typeface="ＭＳ Ｐゴシック" charset="0"/>
                <a:cs typeface="Perpetua"/>
              </a:rPr>
              <a:t>Have lower rates of concurrent planning, as well as achieving permanency (</a:t>
            </a:r>
            <a:r>
              <a:rPr lang="en-US" dirty="0" err="1" smtClean="0">
                <a:solidFill>
                  <a:srgbClr val="000000"/>
                </a:solidFill>
                <a:latin typeface="Perpetua"/>
                <a:ea typeface="ＭＳ Ｐゴシック" charset="0"/>
                <a:cs typeface="Perpetua"/>
              </a:rPr>
              <a:t>Slayter</a:t>
            </a:r>
            <a:r>
              <a:rPr lang="en-US" dirty="0" smtClean="0">
                <a:solidFill>
                  <a:srgbClr val="000000"/>
                </a:solidFill>
                <a:latin typeface="Perpetua"/>
                <a:ea typeface="ＭＳ Ｐゴシック" charset="0"/>
                <a:cs typeface="Perpetua"/>
              </a:rPr>
              <a:t> &amp; Springer, 2011; Hill, 2012).</a:t>
            </a:r>
            <a:endParaRPr lang="en-US" dirty="0">
              <a:solidFill>
                <a:srgbClr val="000000"/>
              </a:solidFill>
              <a:latin typeface="Perpetua"/>
              <a:ea typeface="ＭＳ Ｐゴシック" charset="0"/>
              <a:cs typeface="Perpet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Permanency and placement stability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77724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Many studies found that children with I/DD do well in adoptive families when the parents are prepared and supported (</a:t>
            </a:r>
            <a:r>
              <a:rPr lang="en-US" dirty="0" smtClean="0">
                <a:solidFill>
                  <a:srgbClr val="000000"/>
                </a:solidFill>
                <a:cs typeface="Perpetua"/>
              </a:rPr>
              <a:t>Glidden 1991, 2000; Glidden &amp; Cahill, 1998; Rosenthal &amp; </a:t>
            </a:r>
            <a:r>
              <a:rPr lang="en-US" dirty="0" err="1" smtClean="0">
                <a:solidFill>
                  <a:srgbClr val="000000"/>
                </a:solidFill>
                <a:cs typeface="Perpetua"/>
              </a:rPr>
              <a:t>Groze</a:t>
            </a:r>
            <a:r>
              <a:rPr lang="en-US" dirty="0" smtClean="0">
                <a:solidFill>
                  <a:srgbClr val="000000"/>
                </a:solidFill>
                <a:cs typeface="Perpetua"/>
              </a:rPr>
              <a:t>, 1990,1991; Barth 1991) </a:t>
            </a:r>
            <a:endParaRPr lang="en-US" dirty="0" smtClean="0">
              <a:solidFill>
                <a:srgbClr val="000000"/>
              </a:solidFill>
              <a:latin typeface="Perpetua"/>
              <a:cs typeface="Perpetua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Disruptions and dissolutions tend to occur more with behavioral issues related to child’s special needs than the special </a:t>
            </a:r>
            <a:r>
              <a:rPr lang="en-US" smtClean="0">
                <a:solidFill>
                  <a:srgbClr val="000000"/>
                </a:solidFill>
                <a:latin typeface="Perpetua"/>
                <a:cs typeface="Perpetua"/>
              </a:rPr>
              <a:t>needs themselves (</a:t>
            </a:r>
            <a:r>
              <a:rPr lang="en-US" dirty="0" smtClean="0"/>
              <a:t>Barth, Berry, </a:t>
            </a:r>
            <a:r>
              <a:rPr lang="en-US" dirty="0" err="1" smtClean="0"/>
              <a:t>Yoshikami</a:t>
            </a:r>
            <a:r>
              <a:rPr lang="en-US" dirty="0" smtClean="0"/>
              <a:t>, </a:t>
            </a:r>
            <a:r>
              <a:rPr lang="en-US" dirty="0" err="1" smtClean="0"/>
              <a:t>Goodfield</a:t>
            </a:r>
            <a:r>
              <a:rPr lang="en-US" dirty="0" smtClean="0"/>
              <a:t>, &amp; Carson, 1988; M. Berry &amp; Barth, 1990; Rosenthal et al., 1988; Smith &amp; Howard, 1991)</a:t>
            </a:r>
            <a:endParaRPr lang="en-US" dirty="0" smtClean="0">
              <a:solidFill>
                <a:srgbClr val="000000"/>
              </a:solidFill>
              <a:latin typeface="Perpetua"/>
              <a:cs typeface="Perpetua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Difficulty in finding research specific to disabilities and permanency outcomes because of “special needs” categorization </a:t>
            </a:r>
          </a:p>
          <a:p>
            <a:endParaRPr lang="en-US" dirty="0">
              <a:solidFill>
                <a:srgbClr val="000000"/>
              </a:solidFill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 with Disabilities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772400" cy="3962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Self Assessment</a:t>
            </a:r>
          </a:p>
          <a:p>
            <a:r>
              <a:rPr lang="en-US" dirty="0" smtClean="0">
                <a:solidFill>
                  <a:srgbClr val="000000"/>
                </a:solidFill>
                <a:latin typeface="Perpetua"/>
                <a:cs typeface="Perpetua"/>
              </a:rPr>
              <a:t>Video clip of parenting with disability in child welfare- A Fair Chance</a:t>
            </a:r>
            <a:endParaRPr lang="en-US" dirty="0">
              <a:solidFill>
                <a:srgbClr val="000000"/>
              </a:solidFill>
              <a:latin typeface="Perpetua"/>
              <a:cs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83000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Barriers to Collaboration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Avenues to Collaboration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Large Group Discussion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en-US" dirty="0" smtClean="0"/>
              <a:t>Large Group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69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1026</Words>
  <Application>Microsoft Office PowerPoint</Application>
  <PresentationFormat>On-screen Show (4:3)</PresentationFormat>
  <Paragraphs>181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Collaboration to Improve Services for Children with Disabilities in Child  Welfare</vt:lpstr>
      <vt:lpstr>Introductions</vt:lpstr>
      <vt:lpstr>Establish Baseline</vt:lpstr>
      <vt:lpstr>Need</vt:lpstr>
      <vt:lpstr>Children and youth with disabilities in child welfare</vt:lpstr>
      <vt:lpstr>Children and youth with disabilities in child welfare</vt:lpstr>
      <vt:lpstr>Permanency and placement stability </vt:lpstr>
      <vt:lpstr>Parents with Disabilities </vt:lpstr>
      <vt:lpstr>Collaboration</vt:lpstr>
      <vt:lpstr>Strategies that Enhance Collaboration (Waxman, Weist, &amp; Benson, 1999)</vt:lpstr>
      <vt:lpstr>Responding to the Need</vt:lpstr>
      <vt:lpstr>Children with Disabilities</vt:lpstr>
      <vt:lpstr>DCWC</vt:lpstr>
      <vt:lpstr>DCWC </vt:lpstr>
      <vt:lpstr>DCWC Current Activities</vt:lpstr>
      <vt:lpstr>Example of handouts</vt:lpstr>
      <vt:lpstr>Next Steps … </vt:lpstr>
      <vt:lpstr>Resources</vt:lpstr>
      <vt:lpstr>Contact us: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to Improve Services for Children with Disabilities in Child  Welfare</dc:title>
  <dc:creator>Traci L LaLiberte PhD</dc:creator>
  <cp:lastModifiedBy>Heidi Skallet</cp:lastModifiedBy>
  <cp:revision>26</cp:revision>
  <dcterms:created xsi:type="dcterms:W3CDTF">2013-03-14T23:46:32Z</dcterms:created>
  <dcterms:modified xsi:type="dcterms:W3CDTF">2013-04-28T17:11:43Z</dcterms:modified>
</cp:coreProperties>
</file>