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8"/>
  </p:notes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  <p:sldId id="272" r:id="rId9"/>
    <p:sldId id="274" r:id="rId10"/>
    <p:sldId id="277" r:id="rId11"/>
    <p:sldId id="278" r:id="rId12"/>
    <p:sldId id="279" r:id="rId13"/>
    <p:sldId id="273" r:id="rId14"/>
    <p:sldId id="280" r:id="rId15"/>
    <p:sldId id="276" r:id="rId16"/>
    <p:sldId id="281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155FA-C786-471E-BD68-D1C5FCC984AA}" type="datetimeFigureOut">
              <a:rPr lang="en-US" smtClean="0"/>
              <a:t>7/27/2009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48E7D-B7E9-4DB7-AE4D-0E0473B2DC6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341313" y="928688"/>
            <a:ext cx="8432800" cy="17716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817563"/>
            <a:ext cx="8229600" cy="117475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pic>
        <p:nvPicPr>
          <p:cNvPr id="7" name="Picture 14" descr="TitleSlide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229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TitleSlideBottom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700338"/>
            <a:ext cx="8229600" cy="37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E1FAD4-80FE-499B-ADD4-969803197DF8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05300" y="6492875"/>
            <a:ext cx="533400" cy="365125"/>
          </a:xfrm>
        </p:spPr>
        <p:txBody>
          <a:bodyPr tIns="45720" bIns="45720"/>
          <a:lstStyle>
            <a:lvl1pPr algn="ctr">
              <a:defRPr sz="1100" b="1">
                <a:solidFill>
                  <a:srgbClr val="A6A6A6"/>
                </a:solidFill>
              </a:defRPr>
            </a:lvl1pPr>
          </a:lstStyle>
          <a:p>
            <a:fld id="{38376118-11B2-4836-922D-FCA8417CD0C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1"/>
          <p:cNvSpPr/>
          <p:nvPr/>
        </p:nvSpPr>
        <p:spPr>
          <a:xfrm>
            <a:off x="355600" y="566738"/>
            <a:ext cx="8396288" cy="25971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4C2A8B-1467-489D-A8B8-5B085BF55C86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E692C-EBD9-42EB-9D70-4DF4071F411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/>
          <p:nvPr/>
        </p:nvSpPr>
        <p:spPr>
          <a:xfrm>
            <a:off x="333375" y="566738"/>
            <a:ext cx="8455025" cy="213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572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7DDCFE-89A4-4DD2-A460-6B0C73D821B3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C468-E1A0-4653-91E2-5CE199FC486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/>
          <p:cNvSpPr/>
          <p:nvPr/>
        </p:nvSpPr>
        <p:spPr>
          <a:xfrm>
            <a:off x="355600" y="347663"/>
            <a:ext cx="8432800" cy="2352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5598319" y="3310731"/>
            <a:ext cx="5943600" cy="236538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747AA6AC-7839-4D44-8A48-98236543067F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D968936-5B3C-44EC-9069-DB3E503D989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CF2A11-5887-4D01-99C2-0262971E82DC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7E325-C783-4D34-8EBA-52D3F58AA6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347663" y="363538"/>
            <a:ext cx="844073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pic>
        <p:nvPicPr>
          <p:cNvPr id="5" name="Picture 12" descr="VerticalRigh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2000" y="457200"/>
            <a:ext cx="154622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 rot="5400000">
            <a:off x="4074319" y="3369469"/>
            <a:ext cx="5943600" cy="11906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E4703C-E4B4-40AA-A5D0-099DCA5CD0B6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4E8C3-8EEF-4755-A78B-B6DFF8FBE6B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9353B-B057-4509-9AA1-BED85171A493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4B353-95AA-4A24-8D30-623D1B84575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327025" y="363538"/>
            <a:ext cx="8439150" cy="2517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pic>
        <p:nvPicPr>
          <p:cNvPr id="5" name="Picture 12" descr="SectionHeaderLef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900" y="457200"/>
            <a:ext cx="2217738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-223043" y="3369468"/>
            <a:ext cx="5943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40D2E5-47D8-46DA-B111-DF242F546B8C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88" y="6492875"/>
            <a:ext cx="533400" cy="365125"/>
          </a:xfrm>
        </p:spPr>
        <p:txBody>
          <a:bodyPr tIns="45720" bIns="45720"/>
          <a:lstStyle>
            <a:lvl1pPr algn="ctr">
              <a:defRPr sz="1100" b="1">
                <a:solidFill>
                  <a:srgbClr val="A6A6A6"/>
                </a:solidFill>
              </a:defRPr>
            </a:lvl1pPr>
          </a:lstStyle>
          <a:p>
            <a:fld id="{59F396B6-8DC4-4239-9B20-A6FF146765B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7BED3-4EF0-4763-A797-30226961958D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3EC95-4619-49E9-A0DA-30F15D3C7F8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885281" y="4483894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>
            <a:noAutofit/>
          </a:bodyPr>
          <a:lstStyle>
            <a:lvl1pPr marL="0" indent="0" algn="ctr">
              <a:lnSpc>
                <a:spcPts val="30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>
            <a:noAutofit/>
          </a:bodyPr>
          <a:lstStyle>
            <a:lvl1pPr marL="0" indent="0" algn="ctr">
              <a:lnSpc>
                <a:spcPts val="30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6E646C-C6A8-4DEF-85C6-D8E98D4FC179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09827-B907-49E4-B864-E1E2225FC62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1E3CB29-BE7B-46D5-8F31-28311B965EB4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0502382-F14A-4A9F-93BD-DA4AE689E8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C468B18F-AB66-43D7-89E2-342AD4A95FD8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992F9C2-5E2B-4580-A5F7-5945B6CEC8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5E47168-20FB-4AEA-8998-81E65D41DD1F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401FEC1A-5EBC-41D9-AE6E-4C8DD13E5A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CCF97E-A16C-4B3B-9BFE-5718353A15E1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84DCF-11C9-468B-8B9A-8095AD757C8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RunningTop-R.jpg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7200" y="457200"/>
            <a:ext cx="8229600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5613"/>
            <a:ext cx="7824787" cy="1323975"/>
          </a:xfrm>
          <a:prstGeom prst="rect">
            <a:avLst/>
          </a:prstGeom>
          <a:effectLst/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0" y="2286000"/>
            <a:ext cx="61976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9725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A6A6A6"/>
                </a:solidFill>
                <a:latin typeface="Calibri" pitchFamily="-65" charset="0"/>
              </a:defRPr>
            </a:lvl1pPr>
          </a:lstStyle>
          <a:p>
            <a:fld id="{3A2B810B-C1CC-47BB-BC30-4873F42CA32E}" type="datetime1">
              <a:rPr lang="en-US" smtClean="0"/>
              <a:t>7/27/2009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500" y="6492875"/>
            <a:ext cx="3416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A6A6A6"/>
                </a:solidFill>
                <a:latin typeface="Calibri" pitchFamily="-65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413" y="6149975"/>
            <a:ext cx="533400" cy="365125"/>
          </a:xfrm>
          <a:prstGeom prst="rect">
            <a:avLst/>
          </a:prstGeom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/>
                </a:solidFill>
                <a:latin typeface="Calibri" pitchFamily="-65" charset="0"/>
              </a:defRPr>
            </a:lvl1pPr>
          </a:lstStyle>
          <a:p>
            <a:fld id="{DAB93AA4-7AB0-4FB9-A9C2-BC94833EC88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675" y="320675"/>
            <a:ext cx="8502650" cy="621665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1841500"/>
            <a:ext cx="8229600" cy="119063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2" r:id="rId2"/>
    <p:sldLayoutId id="2147483710" r:id="rId3"/>
    <p:sldLayoutId id="2147483703" r:id="rId4"/>
    <p:sldLayoutId id="2147483711" r:id="rId5"/>
    <p:sldLayoutId id="2147483704" r:id="rId6"/>
    <p:sldLayoutId id="2147483705" r:id="rId7"/>
    <p:sldLayoutId id="2147483706" r:id="rId8"/>
    <p:sldLayoutId id="2147483707" r:id="rId9"/>
    <p:sldLayoutId id="2147483712" r:id="rId10"/>
    <p:sldLayoutId id="2147483713" r:id="rId11"/>
    <p:sldLayoutId id="2147483714" r:id="rId12"/>
    <p:sldLayoutId id="2147483708" r:id="rId13"/>
    <p:sldLayoutId id="2147483715" r:id="rId14"/>
  </p:sldLayoutIdLst>
  <p:hf hdr="0" ftr="0" dt="0"/>
  <p:txStyles>
    <p:titleStyle>
      <a:lvl1pPr algn="r" rtl="0" fontAlgn="base">
        <a:lnSpc>
          <a:spcPts val="5400"/>
        </a:lnSpc>
        <a:spcBef>
          <a:spcPct val="0"/>
        </a:spcBef>
        <a:spcAft>
          <a:spcPct val="0"/>
        </a:spcAft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pitchFamily="-65" charset="-128"/>
          <a:cs typeface="+mj-cs"/>
        </a:defRPr>
      </a:lvl1pPr>
      <a:lvl2pPr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2pPr>
      <a:lvl3pPr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3pPr>
      <a:lvl4pPr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4pPr>
      <a:lvl5pPr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5pPr>
      <a:lvl6pPr marL="4572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6pPr>
      <a:lvl7pPr marL="9144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7pPr>
      <a:lvl8pPr marL="13716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8pPr>
      <a:lvl9pPr marL="1828800" algn="r" rtl="0" fontAlgn="base">
        <a:lnSpc>
          <a:spcPts val="5400"/>
        </a:lnSpc>
        <a:spcBef>
          <a:spcPct val="0"/>
        </a:spcBef>
        <a:spcAft>
          <a:spcPct val="0"/>
        </a:spcAft>
        <a:defRPr sz="5200">
          <a:solidFill>
            <a:schemeClr val="bg1"/>
          </a:solidFill>
          <a:latin typeface="Calisto MT" pitchFamily="-65" charset="0"/>
          <a:ea typeface="ＭＳ Ｐゴシック" pitchFamily="-65" charset="-128"/>
        </a:defRPr>
      </a:lvl9pPr>
    </p:titleStyle>
    <p:bodyStyle>
      <a:lvl1pPr marL="282575" indent="-282575" algn="l" rtl="0" fontAlgn="base">
        <a:spcBef>
          <a:spcPts val="1800"/>
        </a:spcBef>
        <a:spcAft>
          <a:spcPct val="0"/>
        </a:spcAft>
        <a:buClr>
          <a:schemeClr val="accent1"/>
        </a:buClr>
        <a:buSzPct val="75000"/>
        <a:buFont typeface="Wingdings" pitchFamily="-65" charset="2"/>
        <a:buChar char="n"/>
        <a:defRPr sz="2000" kern="1200">
          <a:solidFill>
            <a:srgbClr val="262626"/>
          </a:solidFill>
          <a:latin typeface="+mn-lt"/>
          <a:ea typeface="ＭＳ Ｐゴシック" pitchFamily="-65" charset="-128"/>
          <a:cs typeface="+mn-cs"/>
        </a:defRPr>
      </a:lvl1pPr>
      <a:lvl2pPr marL="577850" indent="-295275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65" charset="2"/>
        <a:buChar char="n"/>
        <a:defRPr kern="1200">
          <a:solidFill>
            <a:srgbClr val="262626"/>
          </a:solidFill>
          <a:latin typeface="+mn-lt"/>
          <a:ea typeface="ＭＳ Ｐゴシック" pitchFamily="-65" charset="-128"/>
          <a:cs typeface="+mn-cs"/>
        </a:defRPr>
      </a:lvl2pPr>
      <a:lvl3pPr marL="8604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65" charset="2"/>
        <a:buChar char="n"/>
        <a:defRPr kern="1200">
          <a:solidFill>
            <a:srgbClr val="262626"/>
          </a:solidFill>
          <a:latin typeface="+mn-lt"/>
          <a:ea typeface="ＭＳ Ｐゴシック" pitchFamily="-65" charset="-128"/>
          <a:cs typeface="+mn-cs"/>
        </a:defRPr>
      </a:lvl3pPr>
      <a:lvl4pPr marL="1143000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65" charset="2"/>
        <a:buChar char="n"/>
        <a:defRPr kern="1200">
          <a:solidFill>
            <a:srgbClr val="262626"/>
          </a:solidFill>
          <a:latin typeface="+mn-lt"/>
          <a:ea typeface="ＭＳ Ｐゴシック" pitchFamily="-65" charset="-128"/>
          <a:cs typeface="+mn-cs"/>
        </a:defRPr>
      </a:lvl4pPr>
      <a:lvl5pPr marL="142557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-65" charset="2"/>
        <a:buChar char="n"/>
        <a:defRPr kern="1200">
          <a:solidFill>
            <a:srgbClr val="262626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 bwMode="auto">
          <a:xfrm>
            <a:off x="685800" y="990601"/>
            <a:ext cx="7799388" cy="1685924"/>
          </a:xfrm>
        </p:spPr>
        <p:txBody>
          <a:bodyPr/>
          <a:lstStyle/>
          <a:p>
            <a:pPr algn="ctr"/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Pre- </a:t>
            </a:r>
            <a:r>
              <a:rPr lang="en-US" sz="1600" dirty="0" smtClean="0"/>
              <a:t>and Post- Placement Intervention Approach with Kinship Families:  </a:t>
            </a:r>
            <a:br>
              <a:rPr lang="en-US" sz="1600" dirty="0" smtClean="0"/>
            </a:br>
            <a:r>
              <a:rPr lang="en-US" sz="1400" dirty="0" smtClean="0"/>
              <a:t>Role for </a:t>
            </a:r>
            <a:r>
              <a:rPr lang="en-US" sz="1400" dirty="0" smtClean="0"/>
              <a:t>Child Protection </a:t>
            </a:r>
            <a:r>
              <a:rPr lang="en-US" sz="1400" dirty="0" smtClean="0"/>
              <a:t>Workers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99388" cy="213360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rgbClr val="898989"/>
                </a:solidFill>
              </a:rPr>
              <a:t>Priscilla Gibson, Ph.D., </a:t>
            </a:r>
            <a:endParaRPr lang="en-US" dirty="0" smtClean="0">
              <a:solidFill>
                <a:srgbClr val="898989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rgbClr val="898989"/>
                </a:solidFill>
              </a:rPr>
              <a:t>Katie Haas</a:t>
            </a:r>
          </a:p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rgbClr val="898989"/>
                </a:solidFill>
              </a:rPr>
              <a:t>Shweta Singh</a:t>
            </a:r>
            <a:endParaRPr lang="en-US" dirty="0" smtClean="0">
              <a:solidFill>
                <a:srgbClr val="898989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rgbClr val="898989"/>
                </a:solidFill>
              </a:rPr>
              <a:t>School </a:t>
            </a:r>
            <a:r>
              <a:rPr lang="en-US" dirty="0" smtClean="0">
                <a:solidFill>
                  <a:srgbClr val="898989"/>
                </a:solidFill>
              </a:rPr>
              <a:t>of Social Work, </a:t>
            </a:r>
            <a:endParaRPr lang="en-US" dirty="0" smtClean="0">
              <a:solidFill>
                <a:srgbClr val="898989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dirty="0" smtClean="0">
                <a:solidFill>
                  <a:srgbClr val="898989"/>
                </a:solidFill>
              </a:rPr>
              <a:t>University </a:t>
            </a:r>
            <a:r>
              <a:rPr lang="en-US" dirty="0" smtClean="0">
                <a:solidFill>
                  <a:srgbClr val="898989"/>
                </a:solidFill>
              </a:rPr>
              <a:t>of Minnesota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376118-11B2-4836-922D-FCA8417CD0C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Children Needing Special Services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marL="0" lvl="2">
              <a:spcBef>
                <a:spcPts val="1800"/>
              </a:spcBef>
            </a:pPr>
            <a:r>
              <a:rPr lang="en-US" dirty="0" smtClean="0">
                <a:solidFill>
                  <a:srgbClr val="898989"/>
                </a:solidFill>
              </a:rPr>
              <a:t>RC workers documented five types of problems children were experiencing, which typically led to referrals for services: </a:t>
            </a:r>
          </a:p>
          <a:p>
            <a:pPr marL="0" lvl="2">
              <a:spcBef>
                <a:spcPts val="1800"/>
              </a:spcBef>
              <a:buFont typeface="Wingdings" pitchFamily="-65" charset="2"/>
              <a:buAutoNum type="alphaLcParenBoth"/>
            </a:pPr>
            <a:r>
              <a:rPr lang="en-US" dirty="0" smtClean="0">
                <a:solidFill>
                  <a:srgbClr val="898989"/>
                </a:solidFill>
              </a:rPr>
              <a:t>Mental health diagnoses (24) </a:t>
            </a:r>
          </a:p>
          <a:p>
            <a:pPr marL="0" lvl="2">
              <a:spcBef>
                <a:spcPts val="1800"/>
              </a:spcBef>
              <a:buFont typeface="Wingdings" pitchFamily="-65" charset="2"/>
              <a:buAutoNum type="alphaLcParenBoth"/>
            </a:pPr>
            <a:r>
              <a:rPr lang="en-US" dirty="0" smtClean="0">
                <a:solidFill>
                  <a:srgbClr val="898989"/>
                </a:solidFill>
              </a:rPr>
              <a:t>Learning disabilities (6)</a:t>
            </a:r>
          </a:p>
          <a:p>
            <a:pPr marL="0" lvl="2">
              <a:spcBef>
                <a:spcPts val="1800"/>
              </a:spcBef>
              <a:buFont typeface="Wingdings" pitchFamily="-65" charset="2"/>
              <a:buAutoNum type="alphaLcParenBoth"/>
            </a:pPr>
            <a:r>
              <a:rPr lang="en-US" dirty="0" smtClean="0">
                <a:solidFill>
                  <a:srgbClr val="898989"/>
                </a:solidFill>
              </a:rPr>
              <a:t> Physical health concerns (2)</a:t>
            </a:r>
          </a:p>
          <a:p>
            <a:pPr marL="0" lvl="2">
              <a:spcBef>
                <a:spcPts val="1800"/>
              </a:spcBef>
              <a:buFont typeface="Wingdings" pitchFamily="-65" charset="2"/>
              <a:buAutoNum type="alphaLcParenBoth"/>
            </a:pPr>
            <a:r>
              <a:rPr lang="en-US" dirty="0" smtClean="0">
                <a:solidFill>
                  <a:srgbClr val="898989"/>
                </a:solidFill>
              </a:rPr>
              <a:t> Running away or other behavioral issues (26)</a:t>
            </a:r>
          </a:p>
          <a:p>
            <a:pPr marL="0" lvl="2">
              <a:spcBef>
                <a:spcPts val="1800"/>
              </a:spcBef>
              <a:buFont typeface="Wingdings" pitchFamily="-65" charset="2"/>
              <a:buAutoNum type="alphaLcParenBoth"/>
            </a:pPr>
            <a:r>
              <a:rPr lang="en-US" dirty="0" smtClean="0">
                <a:solidFill>
                  <a:srgbClr val="898989"/>
                </a:solidFill>
              </a:rPr>
              <a:t> Prenatal exposure alcohol or drugs (10)  </a:t>
            </a:r>
          </a:p>
          <a:p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Characteristics of Biological Parents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4343400"/>
          </a:xfrm>
        </p:spPr>
        <p:txBody>
          <a:bodyPr/>
          <a:lstStyle/>
          <a:p>
            <a:pPr algn="l"/>
            <a:r>
              <a:rPr lang="en-US" sz="1700" dirty="0" smtClean="0">
                <a:solidFill>
                  <a:srgbClr val="7F7F7F"/>
                </a:solidFill>
              </a:rPr>
              <a:t>Workers inclusively documented characteristics of both mothers and fathers of children in kinship care.</a:t>
            </a:r>
          </a:p>
          <a:p>
            <a:pPr algn="l"/>
            <a:r>
              <a:rPr lang="en-US" sz="1700" dirty="0" smtClean="0">
                <a:solidFill>
                  <a:srgbClr val="7F7F7F"/>
                </a:solidFill>
              </a:rPr>
              <a:t>Both parents experienced similar problems, including: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Incarcerations: fathers (12), mothers (6)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 Chemical abuse: mothers (19), fathers (5) 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Homelessness/highly mobile: fathers (9), mothers (7)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 Mental illness diagnoses: mothers (8), fathers (0)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Lack of paternity information: fathers (6)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sz="1700" dirty="0" smtClean="0">
                <a:solidFill>
                  <a:srgbClr val="7F7F7F"/>
                </a:solidFill>
              </a:rPr>
              <a:t>History of CPS involvement: mothers (9)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Supportive Services to Caregivers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F7F7F"/>
                </a:solidFill>
              </a:rPr>
              <a:t>In addition to regular visits with County case managers, RC workers recorded three types of services caregivers were referred to:   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dirty="0" smtClean="0">
                <a:solidFill>
                  <a:srgbClr val="7F7F7F"/>
                </a:solidFill>
              </a:rPr>
              <a:t>Counseling (specifically directed at caregivers of the kin family unit) (12) 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dirty="0" smtClean="0">
                <a:solidFill>
                  <a:srgbClr val="7F7F7F"/>
                </a:solidFill>
              </a:rPr>
              <a:t>Training for caregivers as parents (4)</a:t>
            </a:r>
          </a:p>
          <a:p>
            <a:pPr algn="l">
              <a:buFont typeface="Calisto MT" pitchFamily="-65" charset="0"/>
              <a:buAutoNum type="alphaLcParenR"/>
            </a:pPr>
            <a:r>
              <a:rPr lang="en-US" dirty="0" smtClean="0">
                <a:solidFill>
                  <a:srgbClr val="7F7F7F"/>
                </a:solidFill>
              </a:rPr>
              <a:t>Financial services beyond the normal subsidies (9)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Correlates in Existing Literature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 Placement disruptions: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 Kinship care is less likely to disrupt than stranger foster care placement, but research about the extent of this is inconclusive.</a:t>
            </a:r>
          </a:p>
          <a:p>
            <a:pPr algn="l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Children needing special services: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 Strong presence of special needs in areas of behavioral and mental health.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Potentially linked to prior trauma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High rates of </a:t>
            </a:r>
            <a:r>
              <a:rPr lang="en-US" dirty="0" smtClean="0">
                <a:solidFill>
                  <a:srgbClr val="898989"/>
                </a:solidFill>
              </a:rPr>
              <a:t> </a:t>
            </a:r>
            <a:r>
              <a:rPr lang="en-US" dirty="0" smtClean="0">
                <a:solidFill>
                  <a:srgbClr val="898989"/>
                </a:solidFill>
              </a:rPr>
              <a:t>referrals for counseling services, but few were in-home or serving the whole kin family unit.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898989"/>
                </a:solidFill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Correlates in Existing Literature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 Characteristics of biological parents:</a:t>
            </a:r>
          </a:p>
          <a:p>
            <a:pPr lvl="1"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 Evidence of </a:t>
            </a:r>
            <a:r>
              <a:rPr lang="en-US" sz="1700" dirty="0" smtClean="0">
                <a:solidFill>
                  <a:srgbClr val="898989"/>
                </a:solidFill>
              </a:rPr>
              <a:t>workers </a:t>
            </a:r>
            <a:r>
              <a:rPr lang="en-US" sz="1700" dirty="0" smtClean="0">
                <a:solidFill>
                  <a:srgbClr val="898989"/>
                </a:solidFill>
              </a:rPr>
              <a:t>including fathers and fathers’ kin corresponds to best practices in BSC and other literature of inclusive kinship caregiving.</a:t>
            </a:r>
          </a:p>
          <a:p>
            <a:pPr algn="l"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Support services to caregivers:</a:t>
            </a:r>
          </a:p>
          <a:p>
            <a:pPr lvl="1"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 Disparity between formalized supports for kin vs. stranger foster caregivers</a:t>
            </a:r>
          </a:p>
          <a:p>
            <a:pPr lvl="1"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Sparse research about best practices in supporting kinship care families.</a:t>
            </a:r>
          </a:p>
          <a:p>
            <a:pPr lvl="1"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The kinship family unit was viewed as the support service, rather than in need of supportive services.</a:t>
            </a:r>
          </a:p>
          <a:p>
            <a:pPr lvl="1"/>
            <a:r>
              <a:rPr lang="en-US" sz="1700" dirty="0" smtClean="0">
                <a:solidFill>
                  <a:srgbClr val="898989"/>
                </a:solidFill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 bwMode="auto">
          <a:xfrm>
            <a:off x="2895600" y="381000"/>
            <a:ext cx="5943600" cy="685800"/>
          </a:xfrm>
        </p:spPr>
        <p:txBody>
          <a:bodyPr/>
          <a:lstStyle/>
          <a:p>
            <a:pPr algn="l"/>
            <a:r>
              <a:rPr lang="en-US" sz="4000" dirty="0" smtClean="0"/>
              <a:t>Implications for practice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590800"/>
            <a:ext cx="5395913" cy="3429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F7F7F"/>
                </a:solidFill>
              </a:rPr>
              <a:t>Pre-placement interventions 		 </a:t>
            </a:r>
            <a:r>
              <a:rPr lang="en-US" sz="1600" dirty="0" smtClean="0">
                <a:solidFill>
                  <a:srgbClr val="7F7F7F"/>
                </a:solidFill>
              </a:rPr>
              <a:t>(occurs before child is living with caregiver):</a:t>
            </a:r>
            <a:endParaRPr lang="en-US" dirty="0" smtClean="0">
              <a:solidFill>
                <a:srgbClr val="7F7F7F"/>
              </a:solidFill>
            </a:endParaRP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Provide psycho-educational information about the possible reactions of children in kinship care arrangements. </a:t>
            </a: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Provide structured pre-placement visits.</a:t>
            </a: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Incorporate problem-solving strategies between caregiver and child(ren).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95600" y="1676400"/>
            <a:ext cx="5943600" cy="685800"/>
          </a:xfrm>
          <a:prstGeom prst="rect">
            <a:avLst/>
          </a:prstGeom>
          <a:effectLst/>
        </p:spPr>
        <p:txBody>
          <a:bodyPr tIns="0" bIns="0" anchor="b"/>
          <a:lstStyle/>
          <a:p>
            <a:pPr algn="ctr" defTabSz="914400"/>
            <a:r>
              <a:rPr lang="en-US" sz="2600" dirty="0">
                <a:solidFill>
                  <a:schemeClr val="accent1"/>
                </a:solidFill>
                <a:latin typeface="Calisto MT" pitchFamily="-65" charset="0"/>
              </a:rPr>
              <a:t>Direct practice approach for CPS workers to intervene with families in formal kinship care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xfrm>
            <a:off x="2895600" y="381000"/>
            <a:ext cx="5943600" cy="685800"/>
          </a:xfrm>
        </p:spPr>
        <p:txBody>
          <a:bodyPr/>
          <a:lstStyle/>
          <a:p>
            <a:pPr algn="l"/>
            <a:r>
              <a:rPr lang="en-US" sz="4000" dirty="0" smtClean="0"/>
              <a:t>Implications for practice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590800"/>
            <a:ext cx="5395913" cy="3429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F7F7F"/>
                </a:solidFill>
              </a:rPr>
              <a:t>Post-placement interventions		 </a:t>
            </a:r>
            <a:r>
              <a:rPr lang="en-US" sz="1600" dirty="0" smtClean="0">
                <a:solidFill>
                  <a:srgbClr val="7F7F7F"/>
                </a:solidFill>
              </a:rPr>
              <a:t>(occurs once child is living with the caregiver):</a:t>
            </a:r>
            <a:endParaRPr lang="en-US" dirty="0" smtClean="0">
              <a:solidFill>
                <a:srgbClr val="7F7F7F"/>
              </a:solidFill>
            </a:endParaRP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Inform of challenges.</a:t>
            </a: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Normalize challenges.</a:t>
            </a:r>
          </a:p>
          <a:p>
            <a:pPr algn="l">
              <a:buFont typeface="Calisto MT" pitchFamily="-65" charset="0"/>
              <a:buAutoNum type="arabicPeriod"/>
            </a:pPr>
            <a:r>
              <a:rPr lang="en-US" dirty="0" smtClean="0">
                <a:solidFill>
                  <a:srgbClr val="7F7F7F"/>
                </a:solidFill>
              </a:rPr>
              <a:t>Develop a plan to deal with common challenging situations that might develop.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95600" y="1676400"/>
            <a:ext cx="5943600" cy="685800"/>
          </a:xfrm>
          <a:prstGeom prst="rect">
            <a:avLst/>
          </a:prstGeom>
          <a:effectLst/>
        </p:spPr>
        <p:txBody>
          <a:bodyPr tIns="0" bIns="0" anchor="b"/>
          <a:lstStyle/>
          <a:p>
            <a:pPr algn="ctr" defTabSz="914400"/>
            <a:r>
              <a:rPr lang="en-US" sz="2600" dirty="0">
                <a:solidFill>
                  <a:schemeClr val="accent1"/>
                </a:solidFill>
                <a:latin typeface="Calisto MT" pitchFamily="-65" charset="0"/>
              </a:rPr>
              <a:t>Direct practice approach for CPS workers to intervene with families in formal kinship care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3098800" y="762000"/>
            <a:ext cx="5395913" cy="3429000"/>
          </a:xfrm>
        </p:spPr>
        <p:txBody>
          <a:bodyPr/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Pre- </a:t>
            </a:r>
            <a:r>
              <a:rPr lang="en-US" sz="2400" dirty="0" smtClean="0"/>
              <a:t>and Post- Placement Intervention Approach with Kinship Families:  Role for </a:t>
            </a:r>
            <a:r>
              <a:rPr lang="en-US" sz="2400" dirty="0" smtClean="0"/>
              <a:t>Child Protection Workers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3657600"/>
            <a:ext cx="5395913" cy="2743200"/>
          </a:xfrm>
        </p:spPr>
        <p:txBody>
          <a:bodyPr>
            <a:normAutofit/>
          </a:bodyPr>
          <a:lstStyle/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Priscilla Gibson, Ph.D</a:t>
            </a:r>
            <a:r>
              <a:rPr lang="en-US" sz="1600" dirty="0" smtClean="0">
                <a:solidFill>
                  <a:srgbClr val="7F7F7F"/>
                </a:solidFill>
              </a:rPr>
              <a:t>.</a:t>
            </a:r>
          </a:p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Katie Haas</a:t>
            </a:r>
          </a:p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Shweta Singh</a:t>
            </a:r>
          </a:p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School </a:t>
            </a:r>
            <a:r>
              <a:rPr lang="en-US" sz="1600" dirty="0" smtClean="0">
                <a:solidFill>
                  <a:srgbClr val="7F7F7F"/>
                </a:solidFill>
              </a:rPr>
              <a:t>of Social Work</a:t>
            </a:r>
          </a:p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University of Minnesota</a:t>
            </a:r>
          </a:p>
          <a:p>
            <a:pPr algn="ctr"/>
            <a:r>
              <a:rPr lang="en-US" sz="1600" dirty="0" smtClean="0">
                <a:solidFill>
                  <a:srgbClr val="7F7F7F"/>
                </a:solidFill>
              </a:rPr>
              <a:t>St. Paul, MN 55108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Research Study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 A qualitative research project reviewing kinship care practices at Ramsey County Human Services from September, 2008 to May, 2009.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Elements of practice examined include: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Father involvement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Cultural issues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Kinship search process </a:t>
            </a:r>
          </a:p>
          <a:p>
            <a:pPr lvl="1">
              <a:buFont typeface="Arial" charset="0"/>
              <a:buChar char="•"/>
            </a:pPr>
            <a:endParaRPr lang="en-US" dirty="0" smtClean="0">
              <a:solidFill>
                <a:srgbClr val="898989"/>
              </a:solidFill>
            </a:endParaRPr>
          </a:p>
          <a:p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Purpose of Study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rgbClr val="7F7F7F"/>
                </a:solidFill>
              </a:rPr>
              <a:t>To examine components of direct service practice with kinship families, seeking themes since the Breakthrough Series Collaborative implemented in 2004 and 2005. </a:t>
            </a:r>
          </a:p>
          <a:p>
            <a:pPr algn="l"/>
            <a:r>
              <a:rPr lang="en-US" dirty="0" smtClean="0">
                <a:solidFill>
                  <a:srgbClr val="7F7F7F"/>
                </a:solidFill>
              </a:rPr>
              <a:t>The qualitative findings reported here were part of a larger mixed-method designed that was conducted to further explore previous findings regarding the kinship search. </a:t>
            </a:r>
          </a:p>
          <a:p>
            <a:pPr algn="l"/>
            <a:r>
              <a:rPr lang="en-US" dirty="0" smtClean="0">
                <a:solidFill>
                  <a:srgbClr val="7F7F7F"/>
                </a:solidFill>
              </a:rPr>
              <a:t>The original research project was an evaluation of the Casey’s Foundation BSC conducted from October 2006 to May, 2008.</a:t>
            </a:r>
          </a:p>
          <a:p>
            <a:endParaRPr lang="en-US" dirty="0" smtClean="0">
              <a:solidFill>
                <a:srgbClr val="7F7F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Measurement Tool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1700" dirty="0" smtClean="0">
                <a:solidFill>
                  <a:srgbClr val="7F7F7F"/>
                </a:solidFill>
              </a:rPr>
              <a:t>Case reviews were </a:t>
            </a:r>
            <a:r>
              <a:rPr lang="en-US" sz="1700" dirty="0" smtClean="0">
                <a:solidFill>
                  <a:srgbClr val="7F7F7F"/>
                </a:solidFill>
              </a:rPr>
              <a:t>analyzed</a:t>
            </a:r>
            <a:r>
              <a:rPr lang="en-US" sz="1700" dirty="0" smtClean="0">
                <a:solidFill>
                  <a:srgbClr val="7F7F7F"/>
                </a:solidFill>
              </a:rPr>
              <a:t> </a:t>
            </a:r>
            <a:r>
              <a:rPr lang="en-US" sz="1700" dirty="0" smtClean="0">
                <a:solidFill>
                  <a:srgbClr val="7F7F7F"/>
                </a:solidFill>
              </a:rPr>
              <a:t>using a questionnaire 30 items long covering: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 Demographic information 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Four areas of exploration: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Father involvement 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Cultural issues 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898989"/>
                </a:solidFill>
              </a:rPr>
              <a:t>Kinship search process </a:t>
            </a:r>
          </a:p>
          <a:p>
            <a:pPr lvl="1">
              <a:lnSpc>
                <a:spcPct val="80000"/>
              </a:lnSpc>
            </a:pPr>
            <a:endParaRPr lang="en-US" sz="1700" dirty="0" smtClean="0">
              <a:solidFill>
                <a:srgbClr val="898989"/>
              </a:solidFill>
            </a:endParaRP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History of the case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en-US" sz="1700" dirty="0" smtClean="0">
                <a:solidFill>
                  <a:srgbClr val="7F7F7F"/>
                </a:solidFill>
              </a:rPr>
              <a:t>Notable practices used by </a:t>
            </a:r>
            <a:r>
              <a:rPr lang="en-US" sz="1700" dirty="0" smtClean="0">
                <a:solidFill>
                  <a:srgbClr val="7F7F7F"/>
                </a:solidFill>
              </a:rPr>
              <a:t>workers</a:t>
            </a:r>
            <a:r>
              <a:rPr lang="en-US" sz="1700" dirty="0" smtClean="0">
                <a:solidFill>
                  <a:srgbClr val="7F7F7F"/>
                </a:solidFill>
              </a:rPr>
              <a:t> </a:t>
            </a:r>
          </a:p>
          <a:p>
            <a:pPr algn="l">
              <a:lnSpc>
                <a:spcPct val="80000"/>
              </a:lnSpc>
            </a:pPr>
            <a:endParaRPr lang="en-US" sz="1700" dirty="0" smtClean="0">
              <a:solidFill>
                <a:srgbClr val="7F7F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Eligibility Criteria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F7F7F"/>
                </a:solidFill>
              </a:rPr>
              <a:t>Case eligibility was determined if the following criteria was met: 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smtClean="0">
                <a:solidFill>
                  <a:srgbClr val="7F7F7F"/>
                </a:solidFill>
              </a:rPr>
              <a:t>Child Protection or Adoption/Guardianship case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Kinship caregiving relationship(s)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Received services during the BSC of 2004, 2005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Sought cases that were active before and/or after the BSC as well.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Case closed and all information documented: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Only one case was open at the time of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Data Collection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7F7F7F"/>
                </a:solidFill>
              </a:rPr>
              <a:t> Data collected through: 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Extensive reviews of 36 kinship cases 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solidFill>
                  <a:srgbClr val="7F7F7F"/>
                </a:solidFill>
              </a:rPr>
              <a:t> Personal interviews with </a:t>
            </a:r>
            <a:r>
              <a:rPr lang="en-US" dirty="0" smtClean="0">
                <a:solidFill>
                  <a:srgbClr val="7F7F7F"/>
                </a:solidFill>
              </a:rPr>
              <a:t>Child Protection workers </a:t>
            </a:r>
            <a:endParaRPr lang="en-US" dirty="0" smtClean="0">
              <a:solidFill>
                <a:srgbClr val="7F7F7F"/>
              </a:solidFill>
            </a:endParaRPr>
          </a:p>
          <a:p>
            <a:pPr algn="l"/>
            <a:r>
              <a:rPr lang="en-US" dirty="0" smtClean="0">
                <a:solidFill>
                  <a:srgbClr val="7F7F7F"/>
                </a:solidFill>
              </a:rPr>
              <a:t>Findings discussed here are from case reviews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Emerging Themes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algn="l"/>
            <a:r>
              <a:rPr lang="en-US" sz="2200" dirty="0" smtClean="0">
                <a:solidFill>
                  <a:srgbClr val="7F7F7F"/>
                </a:solidFill>
              </a:rPr>
              <a:t>Four themes emerged as pervasive with kinship families:</a:t>
            </a:r>
            <a:endParaRPr lang="en-US" dirty="0" smtClean="0">
              <a:solidFill>
                <a:srgbClr val="7F7F7F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Placement disruptions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Children needing special services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Characteristics of biological parents 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898989"/>
                </a:solidFill>
              </a:rPr>
              <a:t>Supportive services to caregivers </a:t>
            </a:r>
          </a:p>
          <a:p>
            <a:pPr lvl="1">
              <a:buFont typeface="Arial" charset="0"/>
              <a:buChar char="•"/>
            </a:pPr>
            <a:endParaRPr lang="en-US" dirty="0" smtClean="0">
              <a:solidFill>
                <a:srgbClr val="898989"/>
              </a:solidFill>
            </a:endParaRPr>
          </a:p>
          <a:p>
            <a:pPr lvl="1"/>
            <a:r>
              <a:rPr lang="en-US" sz="1600" dirty="0" smtClean="0">
                <a:solidFill>
                  <a:srgbClr val="898989"/>
                </a:solidFill>
              </a:rPr>
              <a:t>Note that many cases experienced several themes simultaneously, as well as subsets of the themes within the same kinship families.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xfrm>
            <a:off x="3098800" y="533400"/>
            <a:ext cx="5395913" cy="1339850"/>
          </a:xfrm>
        </p:spPr>
        <p:txBody>
          <a:bodyPr/>
          <a:lstStyle/>
          <a:p>
            <a:r>
              <a:rPr lang="en-US" dirty="0" smtClean="0"/>
              <a:t>Placement Disruptions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800" y="2057400"/>
            <a:ext cx="5395913" cy="3733800"/>
          </a:xfrm>
        </p:spPr>
        <p:txBody>
          <a:bodyPr/>
          <a:lstStyle/>
          <a:p>
            <a:pPr marL="0" lvl="2">
              <a:spcBef>
                <a:spcPts val="1800"/>
              </a:spcBef>
            </a:pPr>
            <a:r>
              <a:rPr lang="en-US" sz="1800" dirty="0" smtClean="0">
                <a:solidFill>
                  <a:srgbClr val="898989"/>
                </a:solidFill>
              </a:rPr>
              <a:t>Frequent placement disruptions including:</a:t>
            </a:r>
          </a:p>
          <a:p>
            <a:pPr marL="457200" lvl="3">
              <a:spcBef>
                <a:spcPts val="1800"/>
              </a:spcBef>
              <a:buFont typeface="Arial" charset="0"/>
              <a:buChar char="•"/>
            </a:pPr>
            <a:r>
              <a:rPr lang="en-US" sz="1600" dirty="0" smtClean="0">
                <a:solidFill>
                  <a:srgbClr val="898989"/>
                </a:solidFill>
              </a:rPr>
              <a:t>Sequential kin placements with multiple relatives (26)</a:t>
            </a:r>
          </a:p>
          <a:p>
            <a:pPr marL="457200" lvl="3">
              <a:spcBef>
                <a:spcPts val="1800"/>
              </a:spcBef>
              <a:buFont typeface="Arial" charset="0"/>
              <a:buChar char="•"/>
            </a:pPr>
            <a:r>
              <a:rPr lang="en-US" sz="1600" dirty="0" smtClean="0">
                <a:solidFill>
                  <a:srgbClr val="898989"/>
                </a:solidFill>
              </a:rPr>
              <a:t>Sequential stranger foster care (10) </a:t>
            </a:r>
          </a:p>
          <a:p>
            <a:pPr marL="457200" lvl="3">
              <a:spcBef>
                <a:spcPts val="1800"/>
              </a:spcBef>
              <a:buFont typeface="Arial" charset="0"/>
              <a:buChar char="•"/>
            </a:pPr>
            <a:r>
              <a:rPr lang="en-US" sz="1600" dirty="0" smtClean="0">
                <a:solidFill>
                  <a:srgbClr val="898989"/>
                </a:solidFill>
              </a:rPr>
              <a:t>Residential treatment facilities (15)</a:t>
            </a:r>
          </a:p>
          <a:p>
            <a:pPr marL="457200" lvl="3">
              <a:spcBef>
                <a:spcPts val="1800"/>
              </a:spcBef>
              <a:buFont typeface="Arial" charset="0"/>
              <a:buChar char="•"/>
            </a:pPr>
            <a:r>
              <a:rPr lang="en-US" sz="1600" dirty="0" smtClean="0">
                <a:solidFill>
                  <a:srgbClr val="898989"/>
                </a:solidFill>
              </a:rPr>
              <a:t>Incarceration for criminal acts (6)</a:t>
            </a:r>
          </a:p>
          <a:p>
            <a:pPr marL="457200" lvl="3">
              <a:spcBef>
                <a:spcPts val="1800"/>
              </a:spcBef>
              <a:buFont typeface="Arial" charset="0"/>
              <a:buChar char="•"/>
            </a:pPr>
            <a:r>
              <a:rPr lang="en-US" sz="1600" dirty="0" smtClean="0">
                <a:solidFill>
                  <a:srgbClr val="898989"/>
                </a:solidFill>
              </a:rPr>
              <a:t>Return to a former foster care placement (2)</a:t>
            </a:r>
          </a:p>
          <a:p>
            <a:pPr marL="0" lvl="2">
              <a:spcBef>
                <a:spcPts val="1800"/>
              </a:spcBef>
              <a:buFont typeface="Arial" charset="0"/>
              <a:buChar char="•"/>
            </a:pPr>
            <a:r>
              <a:rPr lang="en-US" sz="1800" dirty="0" smtClean="0">
                <a:solidFill>
                  <a:srgbClr val="898989"/>
                </a:solidFill>
              </a:rPr>
              <a:t> Disruptions were largely preceded by escalating behavioral problems in the child(ren).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396B6-8DC4-4239-9B20-A6FF146765B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226</TotalTime>
  <Words>807</Words>
  <Application>Microsoft Macintosh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Codex</vt:lpstr>
      <vt:lpstr>  Pre- and Post- Placement Intervention Approach with Kinship Families:   Role for Child Protection Workers </vt:lpstr>
      <vt:lpstr> Pre- and Post- Placement Intervention Approach with Kinship Families:  Role for Child Protection Workers  </vt:lpstr>
      <vt:lpstr>Research Study</vt:lpstr>
      <vt:lpstr>Purpose of Study</vt:lpstr>
      <vt:lpstr>Measurement Tool</vt:lpstr>
      <vt:lpstr>Eligibility Criteria</vt:lpstr>
      <vt:lpstr>Data Collection</vt:lpstr>
      <vt:lpstr>Emerging Themes</vt:lpstr>
      <vt:lpstr>Placement Disruptions</vt:lpstr>
      <vt:lpstr>Children Needing Special Services</vt:lpstr>
      <vt:lpstr>Characteristics of Biological Parents </vt:lpstr>
      <vt:lpstr>Supportive Services to Caregivers</vt:lpstr>
      <vt:lpstr>Correlates in Existing Literature</vt:lpstr>
      <vt:lpstr>Correlates in Existing Literature</vt:lpstr>
      <vt:lpstr>Implications for practice </vt:lpstr>
      <vt:lpstr>Implications for practice </vt:lpstr>
    </vt:vector>
  </TitlesOfParts>
  <Company>University of MN, Twin Cities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 Haas</dc:creator>
  <cp:lastModifiedBy>College of Education and Human Development</cp:lastModifiedBy>
  <cp:revision>33</cp:revision>
  <dcterms:created xsi:type="dcterms:W3CDTF">2009-05-13T21:53:37Z</dcterms:created>
  <dcterms:modified xsi:type="dcterms:W3CDTF">2009-07-28T01:48:16Z</dcterms:modified>
</cp:coreProperties>
</file>