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6"/>
  </p:notesMasterIdLst>
  <p:sldIdLst>
    <p:sldId id="256" r:id="rId2"/>
    <p:sldId id="257" r:id="rId3"/>
    <p:sldId id="270" r:id="rId4"/>
    <p:sldId id="271" r:id="rId5"/>
    <p:sldId id="273" r:id="rId6"/>
    <p:sldId id="258" r:id="rId7"/>
    <p:sldId id="272" r:id="rId8"/>
    <p:sldId id="326" r:id="rId9"/>
    <p:sldId id="325" r:id="rId10"/>
    <p:sldId id="259" r:id="rId11"/>
    <p:sldId id="260" r:id="rId12"/>
    <p:sldId id="261" r:id="rId13"/>
    <p:sldId id="262" r:id="rId14"/>
    <p:sldId id="263" r:id="rId15"/>
    <p:sldId id="288" r:id="rId16"/>
    <p:sldId id="291" r:id="rId17"/>
    <p:sldId id="292" r:id="rId18"/>
    <p:sldId id="293" r:id="rId19"/>
    <p:sldId id="295" r:id="rId20"/>
    <p:sldId id="296" r:id="rId21"/>
    <p:sldId id="297" r:id="rId22"/>
    <p:sldId id="298" r:id="rId23"/>
    <p:sldId id="299" r:id="rId24"/>
    <p:sldId id="300" r:id="rId25"/>
    <p:sldId id="301" r:id="rId26"/>
    <p:sldId id="302" r:id="rId27"/>
    <p:sldId id="304" r:id="rId28"/>
    <p:sldId id="305" r:id="rId29"/>
    <p:sldId id="306" r:id="rId30"/>
    <p:sldId id="307" r:id="rId31"/>
    <p:sldId id="308" r:id="rId32"/>
    <p:sldId id="310" r:id="rId33"/>
    <p:sldId id="311" r:id="rId34"/>
    <p:sldId id="312" r:id="rId35"/>
    <p:sldId id="313" r:id="rId36"/>
    <p:sldId id="314" r:id="rId37"/>
    <p:sldId id="315" r:id="rId38"/>
    <p:sldId id="316" r:id="rId39"/>
    <p:sldId id="322" r:id="rId40"/>
    <p:sldId id="317" r:id="rId41"/>
    <p:sldId id="318" r:id="rId42"/>
    <p:sldId id="324" r:id="rId43"/>
    <p:sldId id="319" r:id="rId44"/>
    <p:sldId id="320" r:id="rId4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56" d="100"/>
          <a:sy n="56" d="100"/>
        </p:scale>
        <p:origin x="930"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7C28CE7-4EE6-4B18-948B-ED4C8436D1F5}" type="datetimeFigureOut">
              <a:rPr lang="en-US" smtClean="0"/>
              <a:t>5/29/2015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CEF5E1-1A8B-45E5-B123-8B9D8CE7F865}" type="slidenum">
              <a:rPr lang="en-US" smtClean="0"/>
              <a:t>‹#›</a:t>
            </a:fld>
            <a:endParaRPr lang="en-US"/>
          </a:p>
        </p:txBody>
      </p:sp>
    </p:spTree>
    <p:extLst>
      <p:ext uri="{BB962C8B-B14F-4D97-AF65-F5344CB8AC3E}">
        <p14:creationId xmlns:p14="http://schemas.microsoft.com/office/powerpoint/2010/main" val="6604409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5EFBDF-CD41-4571-A509-F63E9602749D}" type="slidenum">
              <a:rPr lang="en-US" smtClean="0"/>
              <a:t>19</a:t>
            </a:fld>
            <a:endParaRPr lang="en-US"/>
          </a:p>
        </p:txBody>
      </p:sp>
    </p:spTree>
    <p:extLst>
      <p:ext uri="{BB962C8B-B14F-4D97-AF65-F5344CB8AC3E}">
        <p14:creationId xmlns:p14="http://schemas.microsoft.com/office/powerpoint/2010/main" val="38318768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0BC7417-2D23-1747-8F70-F8457D320EE5}" type="datetimeFigureOut">
              <a:rPr lang="en-US" smtClean="0"/>
              <a:t>5/29/2015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27328A-6BCB-D144-8190-A53A45C97A9F}" type="slidenum">
              <a:rPr lang="en-US" smtClean="0"/>
              <a:t>‹#›</a:t>
            </a:fld>
            <a:endParaRPr lang="en-US"/>
          </a:p>
        </p:txBody>
      </p:sp>
    </p:spTree>
    <p:extLst>
      <p:ext uri="{BB962C8B-B14F-4D97-AF65-F5344CB8AC3E}">
        <p14:creationId xmlns:p14="http://schemas.microsoft.com/office/powerpoint/2010/main" val="28274536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BC7417-2D23-1747-8F70-F8457D320EE5}" type="datetimeFigureOut">
              <a:rPr lang="en-US" smtClean="0"/>
              <a:t>5/29/2015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27328A-6BCB-D144-8190-A53A45C97A9F}" type="slidenum">
              <a:rPr lang="en-US" smtClean="0"/>
              <a:t>‹#›</a:t>
            </a:fld>
            <a:endParaRPr lang="en-US"/>
          </a:p>
        </p:txBody>
      </p:sp>
    </p:spTree>
    <p:extLst>
      <p:ext uri="{BB962C8B-B14F-4D97-AF65-F5344CB8AC3E}">
        <p14:creationId xmlns:p14="http://schemas.microsoft.com/office/powerpoint/2010/main" val="14997134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BC7417-2D23-1747-8F70-F8457D320EE5}" type="datetimeFigureOut">
              <a:rPr lang="en-US" smtClean="0"/>
              <a:t>5/29/2015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27328A-6BCB-D144-8190-A53A45C97A9F}" type="slidenum">
              <a:rPr lang="en-US" smtClean="0"/>
              <a:t>‹#›</a:t>
            </a:fld>
            <a:endParaRPr lang="en-US"/>
          </a:p>
        </p:txBody>
      </p:sp>
    </p:spTree>
    <p:extLst>
      <p:ext uri="{BB962C8B-B14F-4D97-AF65-F5344CB8AC3E}">
        <p14:creationId xmlns:p14="http://schemas.microsoft.com/office/powerpoint/2010/main" val="35751063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BC7417-2D23-1747-8F70-F8457D320EE5}" type="datetimeFigureOut">
              <a:rPr lang="en-US" smtClean="0"/>
              <a:t>5/29/2015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27328A-6BCB-D144-8190-A53A45C97A9F}" type="slidenum">
              <a:rPr lang="en-US" smtClean="0"/>
              <a:t>‹#›</a:t>
            </a:fld>
            <a:endParaRPr lang="en-US"/>
          </a:p>
        </p:txBody>
      </p:sp>
    </p:spTree>
    <p:extLst>
      <p:ext uri="{BB962C8B-B14F-4D97-AF65-F5344CB8AC3E}">
        <p14:creationId xmlns:p14="http://schemas.microsoft.com/office/powerpoint/2010/main" val="29678422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0BC7417-2D23-1747-8F70-F8457D320EE5}" type="datetimeFigureOut">
              <a:rPr lang="en-US" smtClean="0"/>
              <a:t>5/29/2015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27328A-6BCB-D144-8190-A53A45C97A9F}" type="slidenum">
              <a:rPr lang="en-US" smtClean="0"/>
              <a:t>‹#›</a:t>
            </a:fld>
            <a:endParaRPr lang="en-US"/>
          </a:p>
        </p:txBody>
      </p:sp>
    </p:spTree>
    <p:extLst>
      <p:ext uri="{BB962C8B-B14F-4D97-AF65-F5344CB8AC3E}">
        <p14:creationId xmlns:p14="http://schemas.microsoft.com/office/powerpoint/2010/main" val="26851321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0BC7417-2D23-1747-8F70-F8457D320EE5}" type="datetimeFigureOut">
              <a:rPr lang="en-US" smtClean="0"/>
              <a:t>5/29/2015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27328A-6BCB-D144-8190-A53A45C97A9F}" type="slidenum">
              <a:rPr lang="en-US" smtClean="0"/>
              <a:t>‹#›</a:t>
            </a:fld>
            <a:endParaRPr lang="en-US"/>
          </a:p>
        </p:txBody>
      </p:sp>
    </p:spTree>
    <p:extLst>
      <p:ext uri="{BB962C8B-B14F-4D97-AF65-F5344CB8AC3E}">
        <p14:creationId xmlns:p14="http://schemas.microsoft.com/office/powerpoint/2010/main" val="37430758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0BC7417-2D23-1747-8F70-F8457D320EE5}" type="datetimeFigureOut">
              <a:rPr lang="en-US" smtClean="0"/>
              <a:t>5/29/2015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27328A-6BCB-D144-8190-A53A45C97A9F}" type="slidenum">
              <a:rPr lang="en-US" smtClean="0"/>
              <a:t>‹#›</a:t>
            </a:fld>
            <a:endParaRPr lang="en-US"/>
          </a:p>
        </p:txBody>
      </p:sp>
    </p:spTree>
    <p:extLst>
      <p:ext uri="{BB962C8B-B14F-4D97-AF65-F5344CB8AC3E}">
        <p14:creationId xmlns:p14="http://schemas.microsoft.com/office/powerpoint/2010/main" val="7804968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0BC7417-2D23-1747-8F70-F8457D320EE5}" type="datetimeFigureOut">
              <a:rPr lang="en-US" smtClean="0"/>
              <a:t>5/29/2015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27328A-6BCB-D144-8190-A53A45C97A9F}" type="slidenum">
              <a:rPr lang="en-US" smtClean="0"/>
              <a:t>‹#›</a:t>
            </a:fld>
            <a:endParaRPr lang="en-US"/>
          </a:p>
        </p:txBody>
      </p:sp>
    </p:spTree>
    <p:extLst>
      <p:ext uri="{BB962C8B-B14F-4D97-AF65-F5344CB8AC3E}">
        <p14:creationId xmlns:p14="http://schemas.microsoft.com/office/powerpoint/2010/main" val="3680012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BC7417-2D23-1747-8F70-F8457D320EE5}" type="datetimeFigureOut">
              <a:rPr lang="en-US" smtClean="0"/>
              <a:t>5/29/2015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27328A-6BCB-D144-8190-A53A45C97A9F}" type="slidenum">
              <a:rPr lang="en-US" smtClean="0"/>
              <a:t>‹#›</a:t>
            </a:fld>
            <a:endParaRPr lang="en-US"/>
          </a:p>
        </p:txBody>
      </p:sp>
    </p:spTree>
    <p:extLst>
      <p:ext uri="{BB962C8B-B14F-4D97-AF65-F5344CB8AC3E}">
        <p14:creationId xmlns:p14="http://schemas.microsoft.com/office/powerpoint/2010/main" val="6641983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BC7417-2D23-1747-8F70-F8457D320EE5}" type="datetimeFigureOut">
              <a:rPr lang="en-US" smtClean="0"/>
              <a:t>5/29/2015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27328A-6BCB-D144-8190-A53A45C97A9F}" type="slidenum">
              <a:rPr lang="en-US" smtClean="0"/>
              <a:t>‹#›</a:t>
            </a:fld>
            <a:endParaRPr lang="en-US"/>
          </a:p>
        </p:txBody>
      </p:sp>
    </p:spTree>
    <p:extLst>
      <p:ext uri="{BB962C8B-B14F-4D97-AF65-F5344CB8AC3E}">
        <p14:creationId xmlns:p14="http://schemas.microsoft.com/office/powerpoint/2010/main" val="35160997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BC7417-2D23-1747-8F70-F8457D320EE5}" type="datetimeFigureOut">
              <a:rPr lang="en-US" smtClean="0"/>
              <a:t>5/29/2015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27328A-6BCB-D144-8190-A53A45C97A9F}" type="slidenum">
              <a:rPr lang="en-US" smtClean="0"/>
              <a:t>‹#›</a:t>
            </a:fld>
            <a:endParaRPr lang="en-US"/>
          </a:p>
        </p:txBody>
      </p:sp>
    </p:spTree>
    <p:extLst>
      <p:ext uri="{BB962C8B-B14F-4D97-AF65-F5344CB8AC3E}">
        <p14:creationId xmlns:p14="http://schemas.microsoft.com/office/powerpoint/2010/main" val="330793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BC7417-2D23-1747-8F70-F8457D320EE5}" type="datetimeFigureOut">
              <a:rPr lang="en-US" smtClean="0"/>
              <a:t>5/29/2015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27328A-6BCB-D144-8190-A53A45C97A9F}" type="slidenum">
              <a:rPr lang="en-US" smtClean="0"/>
              <a:t>‹#›</a:t>
            </a:fld>
            <a:endParaRPr lang="en-US"/>
          </a:p>
        </p:txBody>
      </p:sp>
    </p:spTree>
    <p:extLst>
      <p:ext uri="{BB962C8B-B14F-4D97-AF65-F5344CB8AC3E}">
        <p14:creationId xmlns:p14="http://schemas.microsoft.com/office/powerpoint/2010/main" val="37680252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3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Utah State University</a:t>
            </a:r>
            <a:br>
              <a:rPr lang="en-US" dirty="0" smtClean="0"/>
            </a:br>
            <a:r>
              <a:rPr lang="en-US" dirty="0" smtClean="0"/>
              <a:t>Title IV-E Program</a:t>
            </a:r>
            <a:endParaRPr lang="en-US" dirty="0"/>
          </a:p>
        </p:txBody>
      </p:sp>
      <p:sp>
        <p:nvSpPr>
          <p:cNvPr id="3" name="Subtitle 2"/>
          <p:cNvSpPr>
            <a:spLocks noGrp="1"/>
          </p:cNvSpPr>
          <p:nvPr>
            <p:ph type="subTitle" idx="1"/>
          </p:nvPr>
        </p:nvSpPr>
        <p:spPr/>
        <p:txBody>
          <a:bodyPr/>
          <a:lstStyle/>
          <a:p>
            <a:r>
              <a:rPr lang="en-US" dirty="0" smtClean="0"/>
              <a:t>IV-E Roundtable Conference</a:t>
            </a:r>
          </a:p>
          <a:p>
            <a:r>
              <a:rPr lang="en-US" dirty="0" smtClean="0"/>
              <a:t>June </a:t>
            </a:r>
            <a:r>
              <a:rPr lang="en-US" dirty="0" smtClean="0"/>
              <a:t>2015</a:t>
            </a:r>
          </a:p>
          <a:p>
            <a:r>
              <a:rPr lang="en-US" dirty="0" err="1" smtClean="0"/>
              <a:t>Derrik</a:t>
            </a:r>
            <a:r>
              <a:rPr lang="en-US" dirty="0" smtClean="0"/>
              <a:t> </a:t>
            </a:r>
            <a:r>
              <a:rPr lang="en-US" smtClean="0"/>
              <a:t>Tollefson</a:t>
            </a:r>
            <a:endParaRPr lang="en-US" dirty="0"/>
          </a:p>
        </p:txBody>
      </p:sp>
    </p:spTree>
    <p:extLst>
      <p:ext uri="{BB962C8B-B14F-4D97-AF65-F5344CB8AC3E}">
        <p14:creationId xmlns:p14="http://schemas.microsoft.com/office/powerpoint/2010/main" val="34820768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Recruitment/Stipends</a:t>
            </a:r>
            <a:endParaRPr lang="en-US" dirty="0"/>
          </a:p>
        </p:txBody>
      </p:sp>
      <p:sp>
        <p:nvSpPr>
          <p:cNvPr id="3" name="Content Placeholder 2"/>
          <p:cNvSpPr>
            <a:spLocks noGrp="1"/>
          </p:cNvSpPr>
          <p:nvPr>
            <p:ph idx="1"/>
          </p:nvPr>
        </p:nvSpPr>
        <p:spPr/>
        <p:txBody>
          <a:bodyPr/>
          <a:lstStyle/>
          <a:p>
            <a:r>
              <a:rPr lang="en-US" dirty="0" smtClean="0"/>
              <a:t>MSW Stipends $5280 (per semester, </a:t>
            </a:r>
            <a:r>
              <a:rPr lang="en-US" dirty="0"/>
              <a:t>3</a:t>
            </a:r>
            <a:r>
              <a:rPr lang="en-US" dirty="0" smtClean="0"/>
              <a:t> </a:t>
            </a:r>
            <a:r>
              <a:rPr lang="en-US" dirty="0" err="1" smtClean="0"/>
              <a:t>yrs</a:t>
            </a:r>
            <a:r>
              <a:rPr lang="en-US" dirty="0" smtClean="0"/>
              <a:t>)</a:t>
            </a:r>
          </a:p>
          <a:p>
            <a:pPr lvl="1"/>
            <a:r>
              <a:rPr lang="en-US" dirty="0" smtClean="0"/>
              <a:t>Must already be a DCFS employee</a:t>
            </a:r>
          </a:p>
          <a:p>
            <a:r>
              <a:rPr lang="en-US" dirty="0" smtClean="0"/>
              <a:t>BSW Stipends $6700 (senior </a:t>
            </a:r>
            <a:r>
              <a:rPr lang="en-US" dirty="0" err="1" smtClean="0"/>
              <a:t>yr</a:t>
            </a:r>
            <a:r>
              <a:rPr lang="en-US" dirty="0" smtClean="0"/>
              <a:t>)</a:t>
            </a:r>
          </a:p>
          <a:p>
            <a:pPr lvl="1"/>
            <a:r>
              <a:rPr lang="en-US" dirty="0" smtClean="0"/>
              <a:t>12-mo. Commitment</a:t>
            </a:r>
          </a:p>
          <a:p>
            <a:pPr lvl="1"/>
            <a:r>
              <a:rPr lang="en-US" dirty="0" smtClean="0"/>
              <a:t>Released if not offered job w/in 90 days</a:t>
            </a:r>
          </a:p>
        </p:txBody>
      </p:sp>
    </p:spTree>
    <p:extLst>
      <p:ext uri="{BB962C8B-B14F-4D97-AF65-F5344CB8AC3E}">
        <p14:creationId xmlns:p14="http://schemas.microsoft.com/office/powerpoint/2010/main" val="4774132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Courses</a:t>
            </a:r>
            <a:endParaRPr lang="en-US" dirty="0"/>
          </a:p>
        </p:txBody>
      </p:sp>
      <p:sp>
        <p:nvSpPr>
          <p:cNvPr id="3" name="Content Placeholder 2"/>
          <p:cNvSpPr>
            <a:spLocks noGrp="1"/>
          </p:cNvSpPr>
          <p:nvPr>
            <p:ph idx="1"/>
          </p:nvPr>
        </p:nvSpPr>
        <p:spPr/>
        <p:txBody>
          <a:bodyPr/>
          <a:lstStyle/>
          <a:p>
            <a:r>
              <a:rPr lang="en-US" dirty="0" smtClean="0"/>
              <a:t>Child Welfare: Overview of Policies and Practices</a:t>
            </a:r>
          </a:p>
          <a:p>
            <a:r>
              <a:rPr lang="en-US" dirty="0" smtClean="0"/>
              <a:t>Child Welfare Theories (HBSE)*</a:t>
            </a:r>
          </a:p>
          <a:p>
            <a:r>
              <a:rPr lang="en-US" dirty="0" smtClean="0"/>
              <a:t>Forensic Child Welfare</a:t>
            </a:r>
          </a:p>
          <a:p>
            <a:r>
              <a:rPr lang="en-US" dirty="0" smtClean="0"/>
              <a:t>Advanced Child Welfare Practice: working with diverse and multi-problem families</a:t>
            </a:r>
          </a:p>
          <a:p>
            <a:r>
              <a:rPr lang="en-US" dirty="0" smtClean="0"/>
              <a:t>Field Practicum Seminar</a:t>
            </a:r>
            <a:endParaRPr lang="en-US" dirty="0"/>
          </a:p>
        </p:txBody>
      </p:sp>
    </p:spTree>
    <p:extLst>
      <p:ext uri="{BB962C8B-B14F-4D97-AF65-F5344CB8AC3E}">
        <p14:creationId xmlns:p14="http://schemas.microsoft.com/office/powerpoint/2010/main" val="29418461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Child Welfare (Overview) Course</a:t>
            </a:r>
            <a:endParaRPr lang="en-US" dirty="0"/>
          </a:p>
        </p:txBody>
      </p:sp>
      <p:sp>
        <p:nvSpPr>
          <p:cNvPr id="3" name="Content Placeholder 2"/>
          <p:cNvSpPr>
            <a:spLocks noGrp="1"/>
          </p:cNvSpPr>
          <p:nvPr>
            <p:ph idx="1"/>
          </p:nvPr>
        </p:nvSpPr>
        <p:spPr/>
        <p:txBody>
          <a:bodyPr>
            <a:normAutofit fontScale="85000" lnSpcReduction="20000"/>
          </a:bodyPr>
          <a:lstStyle/>
          <a:p>
            <a:r>
              <a:rPr lang="en-US" b="1" dirty="0" smtClean="0"/>
              <a:t>Course Objectives</a:t>
            </a:r>
          </a:p>
          <a:p>
            <a:pPr lvl="1"/>
            <a:r>
              <a:rPr lang="en-US" dirty="0"/>
              <a:t>To discuss </a:t>
            </a:r>
            <a:r>
              <a:rPr lang="en-US" b="1" dirty="0"/>
              <a:t>the history of children’s services </a:t>
            </a:r>
            <a:r>
              <a:rPr lang="en-US" dirty="0"/>
              <a:t>in U. S. society.</a:t>
            </a:r>
          </a:p>
          <a:p>
            <a:pPr lvl="1"/>
            <a:r>
              <a:rPr lang="en-US" dirty="0"/>
              <a:t>To acquaint students with the </a:t>
            </a:r>
            <a:r>
              <a:rPr lang="en-US" b="1" dirty="0"/>
              <a:t>issues and problems </a:t>
            </a:r>
            <a:r>
              <a:rPr lang="en-US" dirty="0"/>
              <a:t>that impact children and their families in the U. S. </a:t>
            </a:r>
          </a:p>
          <a:p>
            <a:pPr lvl="1"/>
            <a:r>
              <a:rPr lang="en-US" dirty="0"/>
              <a:t>To review the current availability of </a:t>
            </a:r>
            <a:r>
              <a:rPr lang="en-US" b="1" dirty="0"/>
              <a:t>resources</a:t>
            </a:r>
            <a:r>
              <a:rPr lang="en-US" dirty="0"/>
              <a:t> related to children’s needs.</a:t>
            </a:r>
          </a:p>
          <a:p>
            <a:pPr lvl="1"/>
            <a:r>
              <a:rPr lang="en-US" dirty="0"/>
              <a:t>To provide the opportunity for students to become familiar with </a:t>
            </a:r>
            <a:r>
              <a:rPr lang="en-US" b="1" dirty="0"/>
              <a:t>key social service providers </a:t>
            </a:r>
            <a:r>
              <a:rPr lang="en-US" dirty="0"/>
              <a:t>from community child welfare agencies.</a:t>
            </a:r>
          </a:p>
          <a:p>
            <a:pPr lvl="1"/>
            <a:r>
              <a:rPr lang="en-US" dirty="0"/>
              <a:t>To acquaint students with </a:t>
            </a:r>
            <a:r>
              <a:rPr lang="en-US" b="1" dirty="0"/>
              <a:t>generalist social work skills </a:t>
            </a:r>
            <a:r>
              <a:rPr lang="en-US" dirty="0"/>
              <a:t>and procedures applicable to child welfare practice. </a:t>
            </a:r>
          </a:p>
          <a:p>
            <a:pPr lvl="1"/>
            <a:r>
              <a:rPr lang="en-US" dirty="0"/>
              <a:t>To help students understand issues of </a:t>
            </a:r>
            <a:r>
              <a:rPr lang="en-US" b="1" dirty="0"/>
              <a:t>cultural and ethnic diversity</a:t>
            </a:r>
            <a:r>
              <a:rPr lang="en-US" dirty="0"/>
              <a:t> as they relate to children’s services.</a:t>
            </a:r>
          </a:p>
          <a:p>
            <a:endParaRPr lang="en-US" dirty="0"/>
          </a:p>
        </p:txBody>
      </p:sp>
    </p:spTree>
    <p:extLst>
      <p:ext uri="{BB962C8B-B14F-4D97-AF65-F5344CB8AC3E}">
        <p14:creationId xmlns:p14="http://schemas.microsoft.com/office/powerpoint/2010/main" val="42130937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Child Welfare Overview Course</a:t>
            </a:r>
            <a:endParaRPr lang="en-US" dirty="0"/>
          </a:p>
        </p:txBody>
      </p:sp>
      <p:sp>
        <p:nvSpPr>
          <p:cNvPr id="3" name="Content Placeholder 2"/>
          <p:cNvSpPr>
            <a:spLocks noGrp="1"/>
          </p:cNvSpPr>
          <p:nvPr>
            <p:ph idx="1"/>
          </p:nvPr>
        </p:nvSpPr>
        <p:spPr/>
        <p:txBody>
          <a:bodyPr/>
          <a:lstStyle/>
          <a:p>
            <a:r>
              <a:rPr lang="en-US" b="1" dirty="0" smtClean="0"/>
              <a:t>Learning Activities/Tools</a:t>
            </a:r>
          </a:p>
          <a:p>
            <a:pPr marL="457200" lvl="1" indent="0">
              <a:buNone/>
            </a:pPr>
            <a:endParaRPr lang="en-US" dirty="0"/>
          </a:p>
        </p:txBody>
      </p:sp>
      <p:pic>
        <p:nvPicPr>
          <p:cNvPr id="7" name="Picture 6"/>
          <p:cNvPicPr>
            <a:picLocks noChangeAspect="1"/>
          </p:cNvPicPr>
          <p:nvPr/>
        </p:nvPicPr>
        <p:blipFill>
          <a:blip r:embed="rId2"/>
          <a:stretch>
            <a:fillRect/>
          </a:stretch>
        </p:blipFill>
        <p:spPr>
          <a:xfrm>
            <a:off x="3598334" y="2891390"/>
            <a:ext cx="2064428" cy="3083658"/>
          </a:xfrm>
          <a:prstGeom prst="rect">
            <a:avLst/>
          </a:prstGeom>
        </p:spPr>
      </p:pic>
      <p:pic>
        <p:nvPicPr>
          <p:cNvPr id="8" name="Picture 7"/>
          <p:cNvPicPr>
            <a:picLocks noChangeAspect="1"/>
          </p:cNvPicPr>
          <p:nvPr/>
        </p:nvPicPr>
        <p:blipFill>
          <a:blip r:embed="rId3"/>
          <a:stretch>
            <a:fillRect/>
          </a:stretch>
        </p:blipFill>
        <p:spPr>
          <a:xfrm>
            <a:off x="260048" y="2636762"/>
            <a:ext cx="3338286" cy="3338286"/>
          </a:xfrm>
          <a:prstGeom prst="rect">
            <a:avLst/>
          </a:prstGeom>
        </p:spPr>
      </p:pic>
      <p:pic>
        <p:nvPicPr>
          <p:cNvPr id="10" name="Picture 9"/>
          <p:cNvPicPr>
            <a:picLocks noChangeAspect="1"/>
          </p:cNvPicPr>
          <p:nvPr/>
        </p:nvPicPr>
        <p:blipFill>
          <a:blip r:embed="rId4"/>
          <a:stretch>
            <a:fillRect/>
          </a:stretch>
        </p:blipFill>
        <p:spPr>
          <a:xfrm>
            <a:off x="6174619" y="2443238"/>
            <a:ext cx="2286000" cy="3543300"/>
          </a:xfrm>
          <a:prstGeom prst="rect">
            <a:avLst/>
          </a:prstGeom>
        </p:spPr>
      </p:pic>
    </p:spTree>
    <p:extLst>
      <p:ext uri="{BB962C8B-B14F-4D97-AF65-F5344CB8AC3E}">
        <p14:creationId xmlns:p14="http://schemas.microsoft.com/office/powerpoint/2010/main" val="35142471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Child Welfare Overview Course</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b="1" dirty="0" smtClean="0"/>
              <a:t>Learning Activities</a:t>
            </a:r>
          </a:p>
          <a:p>
            <a:r>
              <a:rPr lang="en-US" u="sng" dirty="0" smtClean="0"/>
              <a:t>Lecture &amp; Guest Speakers</a:t>
            </a:r>
          </a:p>
          <a:p>
            <a:r>
              <a:rPr lang="en-US" u="sng" dirty="0" smtClean="0"/>
              <a:t>Reading Quizzes</a:t>
            </a:r>
          </a:p>
          <a:p>
            <a:pPr lvl="1"/>
            <a:r>
              <a:rPr lang="en-US" dirty="0" smtClean="0"/>
              <a:t>Five </a:t>
            </a:r>
            <a:r>
              <a:rPr lang="en-US" dirty="0"/>
              <a:t>unannounced reading quizzes (25 pts. Each) </a:t>
            </a:r>
            <a:r>
              <a:rPr lang="en-US" dirty="0" smtClean="0"/>
              <a:t>given </a:t>
            </a:r>
            <a:r>
              <a:rPr lang="en-US" dirty="0"/>
              <a:t>during the </a:t>
            </a:r>
            <a:r>
              <a:rPr lang="en-US" dirty="0" smtClean="0"/>
              <a:t>term. </a:t>
            </a:r>
          </a:p>
          <a:p>
            <a:r>
              <a:rPr lang="en-US" u="sng" dirty="0" smtClean="0"/>
              <a:t>“Eye of the Storm” Questions</a:t>
            </a:r>
          </a:p>
          <a:p>
            <a:pPr lvl="1"/>
            <a:r>
              <a:rPr lang="en-US" dirty="0" smtClean="0"/>
              <a:t>Students </a:t>
            </a:r>
            <a:r>
              <a:rPr lang="en-US" dirty="0"/>
              <a:t>are required to read “From the Eye of the Storm: The experiences of a child welfare worker” by </a:t>
            </a:r>
            <a:r>
              <a:rPr lang="en-US" dirty="0" err="1"/>
              <a:t>Crosson</a:t>
            </a:r>
            <a:r>
              <a:rPr lang="en-US" dirty="0"/>
              <a:t>-Tower and answer the questions at the end of each chapter. </a:t>
            </a:r>
          </a:p>
        </p:txBody>
      </p:sp>
    </p:spTree>
    <p:extLst>
      <p:ext uri="{BB962C8B-B14F-4D97-AF65-F5344CB8AC3E}">
        <p14:creationId xmlns:p14="http://schemas.microsoft.com/office/powerpoint/2010/main" val="808994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1478434"/>
          </a:xfrm>
        </p:spPr>
        <p:txBody>
          <a:bodyPr>
            <a:normAutofit/>
          </a:bodyPr>
          <a:lstStyle/>
          <a:p>
            <a:r>
              <a:rPr lang="en-US" dirty="0" smtClean="0"/>
              <a:t>Child Welfare Theory </a:t>
            </a:r>
            <a:br>
              <a:rPr lang="en-US" dirty="0" smtClean="0"/>
            </a:br>
            <a:r>
              <a:rPr lang="en-US" i="1" dirty="0" smtClean="0"/>
              <a:t>Course Objectives</a:t>
            </a:r>
            <a:endParaRPr lang="en-US" i="1" dirty="0"/>
          </a:p>
        </p:txBody>
      </p:sp>
      <p:sp>
        <p:nvSpPr>
          <p:cNvPr id="5" name="Content Placeholder 4"/>
          <p:cNvSpPr>
            <a:spLocks noGrp="1"/>
          </p:cNvSpPr>
          <p:nvPr>
            <p:ph idx="1"/>
          </p:nvPr>
        </p:nvSpPr>
        <p:spPr>
          <a:xfrm>
            <a:off x="457200" y="1753072"/>
            <a:ext cx="8229600" cy="3237817"/>
          </a:xfrm>
        </p:spPr>
        <p:txBody>
          <a:bodyPr>
            <a:normAutofit fontScale="70000" lnSpcReduction="20000"/>
          </a:bodyPr>
          <a:lstStyle/>
          <a:p>
            <a:pPr marL="514350" indent="-514350">
              <a:buAutoNum type="arabicPeriod"/>
            </a:pPr>
            <a:r>
              <a:rPr lang="en-US" dirty="0"/>
              <a:t>S</a:t>
            </a:r>
            <a:r>
              <a:rPr lang="en-US" dirty="0" smtClean="0"/>
              <a:t>trengthen </a:t>
            </a:r>
            <a:r>
              <a:rPr lang="en-US" dirty="0"/>
              <a:t>students’ capacities to </a:t>
            </a:r>
            <a:r>
              <a:rPr lang="en-US" b="1" dirty="0"/>
              <a:t>understand the developmental impacts of </a:t>
            </a:r>
            <a:r>
              <a:rPr lang="en-US" b="1" dirty="0" smtClean="0"/>
              <a:t>trauma related to adverse </a:t>
            </a:r>
            <a:r>
              <a:rPr lang="en-US" b="1" dirty="0"/>
              <a:t>childhood </a:t>
            </a:r>
            <a:r>
              <a:rPr lang="en-US" b="1" dirty="0" smtClean="0"/>
              <a:t>events </a:t>
            </a:r>
            <a:r>
              <a:rPr lang="en-US" dirty="0" smtClean="0"/>
              <a:t>, </a:t>
            </a:r>
            <a:r>
              <a:rPr lang="en-US" dirty="0"/>
              <a:t>notably, the challenges experienced by children who are served by the child welfare system. </a:t>
            </a:r>
            <a:endParaRPr lang="en-US" dirty="0" smtClean="0"/>
          </a:p>
          <a:p>
            <a:pPr marL="514350" indent="-514350">
              <a:buAutoNum type="arabicPeriod"/>
            </a:pPr>
            <a:r>
              <a:rPr lang="en-US" dirty="0" smtClean="0"/>
              <a:t>Provide exposure </a:t>
            </a:r>
            <a:r>
              <a:rPr lang="en-US" dirty="0"/>
              <a:t>to the knowledge, skills, and values needed to </a:t>
            </a:r>
            <a:r>
              <a:rPr lang="en-US" dirty="0" smtClean="0"/>
              <a:t>identify </a:t>
            </a:r>
            <a:r>
              <a:rPr lang="en-US" dirty="0"/>
              <a:t>and </a:t>
            </a:r>
            <a:r>
              <a:rPr lang="en-US" b="1" dirty="0"/>
              <a:t>respond proactively to threats to the healthy development of children</a:t>
            </a:r>
            <a:r>
              <a:rPr lang="en-US" dirty="0"/>
              <a:t>. </a:t>
            </a:r>
            <a:endParaRPr lang="en-US" dirty="0" smtClean="0"/>
          </a:p>
          <a:p>
            <a:pPr marL="514350" indent="-514350">
              <a:buAutoNum type="arabicPeriod"/>
            </a:pPr>
            <a:r>
              <a:rPr lang="en-US" dirty="0"/>
              <a:t>I</a:t>
            </a:r>
            <a:r>
              <a:rPr lang="en-US" dirty="0" smtClean="0"/>
              <a:t>ncrease students’ abilities to </a:t>
            </a:r>
            <a:r>
              <a:rPr lang="en-US" b="1" dirty="0" smtClean="0"/>
              <a:t>apply systems theory, developmental theory and other frameworks to assessment and intervention </a:t>
            </a:r>
            <a:r>
              <a:rPr lang="en-US" dirty="0" smtClean="0"/>
              <a:t>in the child welfare services context. </a:t>
            </a:r>
          </a:p>
          <a:p>
            <a:pPr marL="0" indent="0">
              <a:buNone/>
            </a:pPr>
            <a:endParaRPr lang="en-US" dirty="0" smtClean="0"/>
          </a:p>
          <a:p>
            <a:pPr marL="0" indent="0">
              <a:buNone/>
            </a:pPr>
            <a:endParaRPr lang="en-US" dirty="0"/>
          </a:p>
        </p:txBody>
      </p:sp>
      <p:pic>
        <p:nvPicPr>
          <p:cNvPr id="6" name="Picture 5" descr="child_welfare_hom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075" y="4801572"/>
            <a:ext cx="6456692" cy="1895431"/>
          </a:xfrm>
          <a:prstGeom prst="rect">
            <a:avLst/>
          </a:prstGeom>
        </p:spPr>
      </p:pic>
    </p:spTree>
    <p:extLst>
      <p:ext uri="{BB962C8B-B14F-4D97-AF65-F5344CB8AC3E}">
        <p14:creationId xmlns:p14="http://schemas.microsoft.com/office/powerpoint/2010/main" val="34931308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Learning Activities</a:t>
            </a:r>
            <a:endParaRPr lang="en-US" dirty="0"/>
          </a:p>
        </p:txBody>
      </p:sp>
      <p:sp>
        <p:nvSpPr>
          <p:cNvPr id="3" name="Content Placeholder 2"/>
          <p:cNvSpPr>
            <a:spLocks noGrp="1"/>
          </p:cNvSpPr>
          <p:nvPr>
            <p:ph sz="half" idx="1"/>
          </p:nvPr>
        </p:nvSpPr>
        <p:spPr>
          <a:xfrm>
            <a:off x="457199" y="1217240"/>
            <a:ext cx="4234971" cy="5433476"/>
          </a:xfrm>
        </p:spPr>
        <p:txBody>
          <a:bodyPr>
            <a:noAutofit/>
          </a:bodyPr>
          <a:lstStyle/>
          <a:p>
            <a:pPr marL="0" indent="0">
              <a:buNone/>
            </a:pPr>
            <a:r>
              <a:rPr lang="en-US" sz="1900" b="1" dirty="0" smtClean="0"/>
              <a:t>“First person” autobiographical child welfare reading experiences:</a:t>
            </a:r>
          </a:p>
          <a:p>
            <a:r>
              <a:rPr lang="en-US" sz="1900" dirty="0" smtClean="0"/>
              <a:t>Somebody’s Someone</a:t>
            </a:r>
          </a:p>
          <a:p>
            <a:r>
              <a:rPr lang="en-US" sz="1900" dirty="0" smtClean="0"/>
              <a:t>The Lost Boy</a:t>
            </a:r>
          </a:p>
          <a:p>
            <a:r>
              <a:rPr lang="en-US" sz="1900" dirty="0" smtClean="0"/>
              <a:t>On Their Own</a:t>
            </a:r>
          </a:p>
          <a:p>
            <a:pPr marL="0" indent="0">
              <a:buNone/>
            </a:pPr>
            <a:r>
              <a:rPr lang="en-US" sz="1900" b="1" dirty="0" smtClean="0"/>
              <a:t>Group discussions and writing assignments:</a:t>
            </a:r>
          </a:p>
          <a:p>
            <a:r>
              <a:rPr lang="en-US" sz="1900" dirty="0" smtClean="0"/>
              <a:t>Identification and evidence of trauma and core emotional issues involved in these experiences </a:t>
            </a:r>
          </a:p>
          <a:p>
            <a:r>
              <a:rPr lang="en-US" sz="1900" dirty="0" smtClean="0"/>
              <a:t>Application of PIE, developmental, systems, and attachment theories</a:t>
            </a:r>
          </a:p>
          <a:p>
            <a:pPr marL="0" indent="0">
              <a:buNone/>
            </a:pPr>
            <a:r>
              <a:rPr lang="en-US" sz="1900" b="1" dirty="0" smtClean="0"/>
              <a:t>“Added” benefits for students: </a:t>
            </a:r>
          </a:p>
          <a:p>
            <a:r>
              <a:rPr lang="en-US" sz="1900" dirty="0" smtClean="0"/>
              <a:t>Empathy and understanding</a:t>
            </a:r>
          </a:p>
          <a:p>
            <a:r>
              <a:rPr lang="en-US" sz="1900" dirty="0" smtClean="0"/>
              <a:t>Preparation for vicarious traumatization </a:t>
            </a:r>
          </a:p>
          <a:p>
            <a:pPr marL="0" indent="0">
              <a:buNone/>
            </a:pPr>
            <a:r>
              <a:rPr lang="en-US" sz="1900" dirty="0" smtClean="0"/>
              <a:t> </a:t>
            </a:r>
          </a:p>
        </p:txBody>
      </p:sp>
      <p:pic>
        <p:nvPicPr>
          <p:cNvPr id="7" name="Content Placeholder 6" descr="OnTheirOwn__59187_zoom.jpg"/>
          <p:cNvPicPr>
            <a:picLocks noGrp="1" noChangeAspect="1"/>
          </p:cNvPicPr>
          <p:nvPr>
            <p:ph sz="half" idx="2"/>
          </p:nvPr>
        </p:nvPicPr>
        <p:blipFill>
          <a:blip r:embed="rId2">
            <a:extLst>
              <a:ext uri="{28A0092B-C50C-407E-A947-70E740481C1C}">
                <a14:useLocalDpi xmlns:a14="http://schemas.microsoft.com/office/drawing/2010/main" val="0"/>
              </a:ext>
            </a:extLst>
          </a:blip>
          <a:srcRect l="-18374" r="-18374"/>
          <a:stretch>
            <a:fillRect/>
          </a:stretch>
        </p:blipFill>
        <p:spPr>
          <a:xfrm>
            <a:off x="4268817" y="1093752"/>
            <a:ext cx="4875183" cy="5602118"/>
          </a:xfrm>
        </p:spPr>
      </p:pic>
    </p:spTree>
    <p:extLst>
      <p:ext uri="{BB962C8B-B14F-4D97-AF65-F5344CB8AC3E}">
        <p14:creationId xmlns:p14="http://schemas.microsoft.com/office/powerpoint/2010/main" val="27374699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5219"/>
            <a:ext cx="8229600" cy="894425"/>
          </a:xfrm>
        </p:spPr>
        <p:txBody>
          <a:bodyPr>
            <a:normAutofit/>
          </a:bodyPr>
          <a:lstStyle/>
          <a:p>
            <a:r>
              <a:rPr lang="en-US" dirty="0" smtClean="0"/>
              <a:t>Learning Activities</a:t>
            </a:r>
            <a:endParaRPr lang="en-US" dirty="0"/>
          </a:p>
        </p:txBody>
      </p:sp>
      <p:sp>
        <p:nvSpPr>
          <p:cNvPr id="3" name="Content Placeholder 2"/>
          <p:cNvSpPr>
            <a:spLocks noGrp="1"/>
          </p:cNvSpPr>
          <p:nvPr>
            <p:ph sz="half" idx="1"/>
          </p:nvPr>
        </p:nvSpPr>
        <p:spPr>
          <a:xfrm>
            <a:off x="268284" y="1180640"/>
            <a:ext cx="8692389" cy="2987377"/>
          </a:xfrm>
        </p:spPr>
        <p:txBody>
          <a:bodyPr>
            <a:normAutofit fontScale="70000" lnSpcReduction="20000"/>
          </a:bodyPr>
          <a:lstStyle/>
          <a:p>
            <a:pPr marL="0" indent="0">
              <a:buNone/>
            </a:pPr>
            <a:r>
              <a:rPr lang="en-US" sz="3100" b="1" dirty="0" smtClean="0"/>
              <a:t>Guest speakers from the child welfare community:</a:t>
            </a:r>
          </a:p>
          <a:p>
            <a:pPr marL="0" indent="0">
              <a:buNone/>
            </a:pPr>
            <a:r>
              <a:rPr lang="en-US" sz="3100" dirty="0" smtClean="0"/>
              <a:t>Foster-Adoption						Domestic Violence		</a:t>
            </a:r>
            <a:endParaRPr lang="en-US" sz="3100" dirty="0"/>
          </a:p>
          <a:p>
            <a:pPr marL="0" indent="0">
              <a:buNone/>
            </a:pPr>
            <a:r>
              <a:rPr lang="en-US" sz="3100" dirty="0" smtClean="0"/>
              <a:t>Child Abuse Prevention					Mental Health			</a:t>
            </a:r>
            <a:endParaRPr lang="en-US" sz="3100" dirty="0"/>
          </a:p>
          <a:p>
            <a:pPr marL="0" indent="0">
              <a:buNone/>
            </a:pPr>
            <a:r>
              <a:rPr lang="en-US" sz="3100" dirty="0" smtClean="0"/>
              <a:t>Early Intervention						Transition to Adult Living</a:t>
            </a:r>
          </a:p>
          <a:p>
            <a:pPr marL="0" indent="0">
              <a:buNone/>
            </a:pPr>
            <a:r>
              <a:rPr lang="en-US" sz="3100" dirty="0" smtClean="0"/>
              <a:t>Disabilities								Substance Abuse</a:t>
            </a:r>
          </a:p>
          <a:p>
            <a:pPr marL="0" indent="0">
              <a:buNone/>
            </a:pPr>
            <a:r>
              <a:rPr lang="en-US" sz="3100" dirty="0" smtClean="0"/>
              <a:t>Trauma and Brain Development 		Etc. etc. </a:t>
            </a:r>
          </a:p>
          <a:p>
            <a:pPr marL="0" indent="0">
              <a:buNone/>
            </a:pPr>
            <a:endParaRPr lang="en-US" sz="3100" dirty="0" smtClean="0"/>
          </a:p>
          <a:p>
            <a:pPr marL="0" indent="0">
              <a:buNone/>
            </a:pPr>
            <a:r>
              <a:rPr lang="en-US" sz="3100" b="1" dirty="0" smtClean="0"/>
              <a:t>“Added” Benefits: </a:t>
            </a:r>
            <a:r>
              <a:rPr lang="en-US" sz="3100" dirty="0" smtClean="0"/>
              <a:t>Resource understanding, networking—some students made employment connections! </a:t>
            </a:r>
          </a:p>
          <a:p>
            <a:endParaRPr lang="en-US" dirty="0" smtClean="0"/>
          </a:p>
          <a:p>
            <a:endParaRPr lang="en-US" dirty="0"/>
          </a:p>
        </p:txBody>
      </p:sp>
      <p:pic>
        <p:nvPicPr>
          <p:cNvPr id="5" name="Content Placeholder 4" descr="systems of care.gif"/>
          <p:cNvPicPr>
            <a:picLocks noGrp="1" noChangeAspect="1"/>
          </p:cNvPicPr>
          <p:nvPr>
            <p:ph sz="half" idx="2"/>
          </p:nvPr>
        </p:nvPicPr>
        <p:blipFill>
          <a:blip r:embed="rId2">
            <a:extLst>
              <a:ext uri="{28A0092B-C50C-407E-A947-70E740481C1C}">
                <a14:useLocalDpi xmlns:a14="http://schemas.microsoft.com/office/drawing/2010/main" val="0"/>
              </a:ext>
            </a:extLst>
          </a:blip>
          <a:srcRect t="-39819" b="-39819"/>
          <a:stretch>
            <a:fillRect/>
          </a:stretch>
        </p:blipFill>
        <p:spPr>
          <a:xfrm>
            <a:off x="2056840" y="3228669"/>
            <a:ext cx="4954305" cy="4169118"/>
          </a:xfrm>
        </p:spPr>
      </p:pic>
    </p:spTree>
    <p:extLst>
      <p:ext uri="{BB962C8B-B14F-4D97-AF65-F5344CB8AC3E}">
        <p14:creationId xmlns:p14="http://schemas.microsoft.com/office/powerpoint/2010/main" val="1109798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Activities</a:t>
            </a:r>
            <a:endParaRPr lang="en-US" dirty="0"/>
          </a:p>
        </p:txBody>
      </p:sp>
      <p:sp>
        <p:nvSpPr>
          <p:cNvPr id="3" name="Content Placeholder 2"/>
          <p:cNvSpPr>
            <a:spLocks noGrp="1"/>
          </p:cNvSpPr>
          <p:nvPr>
            <p:ph idx="1"/>
          </p:nvPr>
        </p:nvSpPr>
        <p:spPr/>
        <p:txBody>
          <a:bodyPr>
            <a:normAutofit/>
          </a:bodyPr>
          <a:lstStyle/>
          <a:p>
            <a:pPr marL="0" indent="0">
              <a:buNone/>
            </a:pPr>
            <a:endParaRPr lang="en-US" dirty="0" smtClean="0"/>
          </a:p>
          <a:p>
            <a:endParaRPr lang="en-US" dirty="0"/>
          </a:p>
        </p:txBody>
      </p:sp>
      <p:sp>
        <p:nvSpPr>
          <p:cNvPr id="4" name="Content Placeholder 3"/>
          <p:cNvSpPr>
            <a:spLocks noGrp="1"/>
          </p:cNvSpPr>
          <p:nvPr>
            <p:ph sz="half" idx="4294967295"/>
          </p:nvPr>
        </p:nvSpPr>
        <p:spPr>
          <a:xfrm>
            <a:off x="457200" y="1235076"/>
            <a:ext cx="8229600" cy="4891088"/>
          </a:xfrm>
        </p:spPr>
        <p:txBody>
          <a:bodyPr>
            <a:noAutofit/>
          </a:bodyPr>
          <a:lstStyle/>
          <a:p>
            <a:pPr marL="0" indent="0">
              <a:buNone/>
            </a:pPr>
            <a:r>
              <a:rPr lang="en-US" sz="2800" b="1" dirty="0" smtClean="0"/>
              <a:t>Group research projects on the developmental implications of childhood trauma:</a:t>
            </a:r>
          </a:p>
          <a:p>
            <a:r>
              <a:rPr lang="en-US" sz="2800" dirty="0" smtClean="0"/>
              <a:t>Research on theory and interventions focused on students’ chosen area of vulnerability for children</a:t>
            </a:r>
          </a:p>
          <a:p>
            <a:r>
              <a:rPr lang="en-US" sz="2800" dirty="0" smtClean="0"/>
              <a:t>Research paper and formal presentations on literature review, application, and implications for social work practice</a:t>
            </a:r>
          </a:p>
          <a:p>
            <a:pPr marL="0" indent="0">
              <a:buNone/>
            </a:pPr>
            <a:r>
              <a:rPr lang="en-US" sz="2800" b="1" dirty="0" smtClean="0"/>
              <a:t>Benefits: </a:t>
            </a:r>
          </a:p>
          <a:p>
            <a:r>
              <a:rPr lang="en-US" sz="2800" dirty="0" smtClean="0"/>
              <a:t>Building an area of expertise, negotiating the group process, pursuing an area of passion. </a:t>
            </a:r>
          </a:p>
        </p:txBody>
      </p:sp>
    </p:spTree>
    <p:extLst>
      <p:ext uri="{BB962C8B-B14F-4D97-AF65-F5344CB8AC3E}">
        <p14:creationId xmlns:p14="http://schemas.microsoft.com/office/powerpoint/2010/main" val="27181590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pPr algn="l"/>
            <a:r>
              <a:rPr lang="en-US" b="1" dirty="0" smtClean="0"/>
              <a:t>Advanced Child Welfare Practice</a:t>
            </a:r>
            <a:endParaRPr lang="en-US" b="1" dirty="0"/>
          </a:p>
        </p:txBody>
      </p:sp>
      <p:sp>
        <p:nvSpPr>
          <p:cNvPr id="8" name="Content Placeholder 7"/>
          <p:cNvSpPr>
            <a:spLocks noGrp="1"/>
          </p:cNvSpPr>
          <p:nvPr>
            <p:ph sz="half" idx="1"/>
          </p:nvPr>
        </p:nvSpPr>
        <p:spPr>
          <a:xfrm>
            <a:off x="4267200" y="1349828"/>
            <a:ext cx="4648200" cy="5203372"/>
          </a:xfrm>
        </p:spPr>
        <p:txBody>
          <a:bodyPr>
            <a:normAutofit fontScale="62500" lnSpcReduction="20000"/>
          </a:bodyPr>
          <a:lstStyle/>
          <a:p>
            <a:pPr marL="0" indent="0">
              <a:lnSpc>
                <a:spcPct val="120000"/>
              </a:lnSpc>
              <a:spcBef>
                <a:spcPts val="0"/>
              </a:spcBef>
              <a:spcAft>
                <a:spcPts val="600"/>
              </a:spcAft>
              <a:buNone/>
            </a:pPr>
            <a:r>
              <a:rPr lang="en-US" dirty="0" smtClean="0"/>
              <a:t>This advanced practice course builds </a:t>
            </a:r>
            <a:r>
              <a:rPr lang="en-US" dirty="0"/>
              <a:t>on the student’s social work knowledge and values base to identify, explore, and engage in the practice skills needed to successfully work with </a:t>
            </a:r>
            <a:r>
              <a:rPr lang="en-US" dirty="0" smtClean="0"/>
              <a:t>children and families. </a:t>
            </a:r>
          </a:p>
          <a:p>
            <a:pPr marL="0" indent="0">
              <a:lnSpc>
                <a:spcPct val="120000"/>
              </a:lnSpc>
              <a:spcBef>
                <a:spcPts val="0"/>
              </a:spcBef>
              <a:spcAft>
                <a:spcPts val="600"/>
              </a:spcAft>
              <a:buNone/>
            </a:pPr>
            <a:r>
              <a:rPr lang="en-US" b="1" dirty="0" smtClean="0"/>
              <a:t>Students explore </a:t>
            </a:r>
            <a:r>
              <a:rPr lang="en-US" b="1" dirty="0"/>
              <a:t>and learn to work with situations involving: </a:t>
            </a:r>
          </a:p>
          <a:p>
            <a:pPr>
              <a:lnSpc>
                <a:spcPct val="120000"/>
              </a:lnSpc>
              <a:spcBef>
                <a:spcPts val="0"/>
              </a:spcBef>
              <a:spcAft>
                <a:spcPts val="600"/>
              </a:spcAft>
            </a:pPr>
            <a:r>
              <a:rPr lang="en-US" b="1" dirty="0" smtClean="0"/>
              <a:t>Clients </a:t>
            </a:r>
            <a:r>
              <a:rPr lang="en-US" b="1" dirty="0"/>
              <a:t>who are generally involuntary and resistant; </a:t>
            </a:r>
            <a:endParaRPr lang="en-US" b="1" dirty="0" smtClean="0"/>
          </a:p>
          <a:p>
            <a:pPr>
              <a:lnSpc>
                <a:spcPct val="120000"/>
              </a:lnSpc>
              <a:spcBef>
                <a:spcPts val="0"/>
              </a:spcBef>
              <a:spcAft>
                <a:spcPts val="600"/>
              </a:spcAft>
            </a:pPr>
            <a:r>
              <a:rPr lang="en-US" b="1" dirty="0" smtClean="0"/>
              <a:t>Clients </a:t>
            </a:r>
            <a:r>
              <a:rPr lang="en-US" b="1" dirty="0"/>
              <a:t>whose  lives are impacted by violence, abuse and lack of resources; </a:t>
            </a:r>
            <a:r>
              <a:rPr lang="en-US" b="1" dirty="0" smtClean="0"/>
              <a:t>and</a:t>
            </a:r>
          </a:p>
          <a:p>
            <a:pPr>
              <a:lnSpc>
                <a:spcPct val="120000"/>
              </a:lnSpc>
              <a:spcBef>
                <a:spcPts val="0"/>
              </a:spcBef>
              <a:spcAft>
                <a:spcPts val="600"/>
              </a:spcAft>
            </a:pPr>
            <a:r>
              <a:rPr lang="en-US" b="1" dirty="0" smtClean="0"/>
              <a:t>Where </a:t>
            </a:r>
            <a:r>
              <a:rPr lang="en-US" b="1" dirty="0"/>
              <a:t>the social work role is often  formulated through Federal and </a:t>
            </a:r>
            <a:r>
              <a:rPr lang="en-US" b="1" dirty="0" smtClean="0"/>
              <a:t>State regulation</a:t>
            </a:r>
            <a:r>
              <a:rPr lang="en-US" b="1" dirty="0"/>
              <a:t>.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1371600"/>
            <a:ext cx="3390275" cy="44958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941967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Need for professionalized CW staff</a:t>
            </a:r>
          </a:p>
          <a:p>
            <a:pPr lvl="1"/>
            <a:r>
              <a:rPr lang="en-US" dirty="0"/>
              <a:t>P</a:t>
            </a:r>
            <a:r>
              <a:rPr lang="en-US" dirty="0" smtClean="0"/>
              <a:t>ublic </a:t>
            </a:r>
            <a:r>
              <a:rPr lang="en-US" dirty="0"/>
              <a:t>child welfare staff must possess higher knowledge and skill levels if they are to be effective. </a:t>
            </a:r>
            <a:endParaRPr lang="en-US" dirty="0" smtClean="0"/>
          </a:p>
          <a:p>
            <a:pPr lvl="1"/>
            <a:r>
              <a:rPr lang="en-US" dirty="0" smtClean="0"/>
              <a:t>If effective </a:t>
            </a:r>
            <a:r>
              <a:rPr lang="en-US" dirty="0"/>
              <a:t>services </a:t>
            </a:r>
            <a:r>
              <a:rPr lang="en-US" dirty="0" smtClean="0"/>
              <a:t>are to be delivered</a:t>
            </a:r>
            <a:r>
              <a:rPr lang="en-US" dirty="0"/>
              <a:t>, professionals who have appropriate educational and training backgrounds and have the necessary values, knowledge and skills to serve culturally and ethnically diverse client populations are needed at all levels of the child welfare system. </a:t>
            </a:r>
            <a:endParaRPr lang="en-US" dirty="0" smtClean="0"/>
          </a:p>
          <a:p>
            <a:pPr lvl="1"/>
            <a:r>
              <a:rPr lang="en-US" dirty="0" smtClean="0"/>
              <a:t> </a:t>
            </a:r>
            <a:r>
              <a:rPr lang="en-US" dirty="0"/>
              <a:t>Unfortunately, many staff are not adequately prepared for the difficult work. </a:t>
            </a:r>
            <a:endParaRPr lang="en-US" dirty="0" smtClean="0"/>
          </a:p>
          <a:p>
            <a:pPr lvl="1"/>
            <a:r>
              <a:rPr lang="en-US" dirty="0"/>
              <a:t>The difficult working conditions found within the public child welfare system have resulted in high staff </a:t>
            </a:r>
            <a:r>
              <a:rPr lang="en-US" dirty="0" smtClean="0"/>
              <a:t>turnover</a:t>
            </a:r>
            <a:r>
              <a:rPr lang="en-US" dirty="0"/>
              <a:t>.</a:t>
            </a:r>
          </a:p>
        </p:txBody>
      </p:sp>
    </p:spTree>
    <p:extLst>
      <p:ext uri="{BB962C8B-B14F-4D97-AF65-F5344CB8AC3E}">
        <p14:creationId xmlns:p14="http://schemas.microsoft.com/office/powerpoint/2010/main" val="30110906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3600" b="1" dirty="0" smtClean="0"/>
              <a:t>Advance Child Welfare Practice:</a:t>
            </a:r>
            <a:br>
              <a:rPr lang="en-US" sz="3600" b="1" dirty="0" smtClean="0"/>
            </a:br>
            <a:r>
              <a:rPr lang="en-US" sz="3600" b="1" dirty="0" smtClean="0"/>
              <a:t>Overall Goal</a:t>
            </a:r>
            <a:endParaRPr lang="en-US" sz="3600" b="1" dirty="0"/>
          </a:p>
        </p:txBody>
      </p:sp>
      <p:sp>
        <p:nvSpPr>
          <p:cNvPr id="4" name="Content Placeholder 3"/>
          <p:cNvSpPr>
            <a:spLocks noGrp="1"/>
          </p:cNvSpPr>
          <p:nvPr>
            <p:ph sz="half" idx="2"/>
          </p:nvPr>
        </p:nvSpPr>
        <p:spPr>
          <a:xfrm>
            <a:off x="533400" y="1676400"/>
            <a:ext cx="4038600" cy="4525963"/>
          </a:xfrm>
        </p:spPr>
        <p:txBody>
          <a:bodyPr>
            <a:normAutofit/>
          </a:bodyPr>
          <a:lstStyle/>
          <a:p>
            <a:pPr marL="0" indent="0">
              <a:buNone/>
            </a:pPr>
            <a:r>
              <a:rPr lang="en-US" dirty="0" smtClean="0"/>
              <a:t>The </a:t>
            </a:r>
            <a:r>
              <a:rPr lang="en-US" b="1" i="1" dirty="0" smtClean="0"/>
              <a:t>overall goal </a:t>
            </a:r>
            <a:r>
              <a:rPr lang="en-US" dirty="0" smtClean="0"/>
              <a:t>is for the student to become proficient in team-building and collaboration skills, enhancing family continuity, and engaging in effective </a:t>
            </a:r>
            <a:r>
              <a:rPr lang="en-US" dirty="0"/>
              <a:t>planning and contracting strategies. </a:t>
            </a:r>
            <a:r>
              <a:rPr lang="en-US" dirty="0" smtClean="0"/>
              <a:t> </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8200" y="1752600"/>
            <a:ext cx="3657600" cy="3657600"/>
          </a:xfrm>
          <a:prstGeom prst="rect">
            <a:avLst/>
          </a:prstGeom>
        </p:spPr>
      </p:pic>
    </p:spTree>
    <p:extLst>
      <p:ext uri="{BB962C8B-B14F-4D97-AF65-F5344CB8AC3E}">
        <p14:creationId xmlns:p14="http://schemas.microsoft.com/office/powerpoint/2010/main" val="24074588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399" y="1570038"/>
            <a:ext cx="1977509" cy="4652962"/>
          </a:xfrm>
          <a:prstGeom prst="rect">
            <a:avLst/>
          </a:prstGeom>
        </p:spPr>
      </p:pic>
      <p:sp>
        <p:nvSpPr>
          <p:cNvPr id="3" name="Content Placeholder 2"/>
          <p:cNvSpPr>
            <a:spLocks noGrp="1"/>
          </p:cNvSpPr>
          <p:nvPr>
            <p:ph sz="half" idx="1"/>
          </p:nvPr>
        </p:nvSpPr>
        <p:spPr>
          <a:xfrm>
            <a:off x="1904999" y="1752600"/>
            <a:ext cx="6248401" cy="4724400"/>
          </a:xfrm>
        </p:spPr>
        <p:txBody>
          <a:bodyPr>
            <a:normAutofit fontScale="62500" lnSpcReduction="20000"/>
          </a:bodyPr>
          <a:lstStyle/>
          <a:p>
            <a:pPr lvl="0">
              <a:buSzPct val="150000"/>
            </a:pPr>
            <a:r>
              <a:rPr lang="en-US" sz="2900" dirty="0"/>
              <a:t>Knowledge of significant historical events in child welfare services and how </a:t>
            </a:r>
            <a:r>
              <a:rPr lang="en-US" sz="2900" dirty="0" smtClean="0"/>
              <a:t>events </a:t>
            </a:r>
            <a:r>
              <a:rPr lang="en-US" sz="2900" dirty="0"/>
              <a:t>have influenced the current state of child welfare programs and policies. </a:t>
            </a:r>
            <a:endParaRPr lang="en-US" sz="2900" dirty="0" smtClean="0"/>
          </a:p>
          <a:p>
            <a:pPr lvl="0">
              <a:buSzPct val="150000"/>
            </a:pPr>
            <a:r>
              <a:rPr lang="en-US" sz="2900" dirty="0" smtClean="0"/>
              <a:t>Ability </a:t>
            </a:r>
            <a:r>
              <a:rPr lang="en-US" sz="2900" dirty="0"/>
              <a:t>to work with biological families to </a:t>
            </a:r>
            <a:r>
              <a:rPr lang="en-US" sz="2900" b="1" dirty="0"/>
              <a:t>make and effect a permanent plan for a child in </a:t>
            </a:r>
            <a:r>
              <a:rPr lang="en-US" sz="2900" b="1" dirty="0" smtClean="0"/>
              <a:t>care </a:t>
            </a:r>
            <a:r>
              <a:rPr lang="en-US" sz="2900" dirty="0" smtClean="0"/>
              <a:t>(involves </a:t>
            </a:r>
            <a:r>
              <a:rPr lang="en-US" sz="2900" dirty="0"/>
              <a:t>the ability to promote permanency for children through reunification with biological parents, kinship care, or adoption</a:t>
            </a:r>
            <a:r>
              <a:rPr lang="en-US" sz="2900" dirty="0" smtClean="0"/>
              <a:t>).</a:t>
            </a:r>
          </a:p>
          <a:p>
            <a:pPr lvl="0">
              <a:buSzPct val="150000"/>
            </a:pPr>
            <a:r>
              <a:rPr lang="en-US" sz="2900" dirty="0" smtClean="0"/>
              <a:t>Ability </a:t>
            </a:r>
            <a:r>
              <a:rPr lang="en-US" sz="2900" b="1" dirty="0"/>
              <a:t>to function as a case manager, and as a service team member, and  collaborate with other service providers </a:t>
            </a:r>
            <a:r>
              <a:rPr lang="en-US" sz="2900" dirty="0"/>
              <a:t>on behalf of the child/family. </a:t>
            </a:r>
            <a:r>
              <a:rPr lang="en-US" sz="2900" dirty="0" smtClean="0"/>
              <a:t>Involves linking families </a:t>
            </a:r>
            <a:r>
              <a:rPr lang="en-US" sz="2900" dirty="0"/>
              <a:t>to community resources, </a:t>
            </a:r>
            <a:r>
              <a:rPr lang="en-US" sz="2900" dirty="0" smtClean="0"/>
              <a:t>and the </a:t>
            </a:r>
            <a:r>
              <a:rPr lang="en-US" sz="2900" dirty="0"/>
              <a:t>ability coordinate the services of multiple </a:t>
            </a:r>
            <a:r>
              <a:rPr lang="en-US" sz="2900" dirty="0" smtClean="0"/>
              <a:t>providers.</a:t>
            </a:r>
          </a:p>
          <a:p>
            <a:pPr lvl="0">
              <a:buSzPct val="150000"/>
            </a:pPr>
            <a:r>
              <a:rPr lang="en-US" sz="2900" dirty="0" smtClean="0"/>
              <a:t>Ability </a:t>
            </a:r>
            <a:r>
              <a:rPr lang="en-US" sz="2900" dirty="0"/>
              <a:t>to</a:t>
            </a:r>
            <a:r>
              <a:rPr lang="en-US" sz="2900" b="1" dirty="0"/>
              <a:t> assess the developmental impacts of adverse childhood events </a:t>
            </a:r>
            <a:r>
              <a:rPr lang="en-US" sz="2900" dirty="0"/>
              <a:t>of </a:t>
            </a:r>
            <a:r>
              <a:rPr lang="en-US" sz="2900" dirty="0" smtClean="0"/>
              <a:t>children </a:t>
            </a:r>
            <a:r>
              <a:rPr lang="en-US" sz="2900" dirty="0"/>
              <a:t>served in the child welfare </a:t>
            </a:r>
            <a:r>
              <a:rPr lang="en-US" sz="2900" dirty="0" smtClean="0"/>
              <a:t>system.</a:t>
            </a:r>
          </a:p>
          <a:p>
            <a:pPr lvl="0">
              <a:buSzPct val="150000"/>
            </a:pPr>
            <a:r>
              <a:rPr lang="en-US" sz="2900" b="1" dirty="0" smtClean="0"/>
              <a:t>Knowledge </a:t>
            </a:r>
            <a:r>
              <a:rPr lang="en-US" sz="2900" b="1" dirty="0"/>
              <a:t>of </a:t>
            </a:r>
            <a:r>
              <a:rPr lang="en-US" sz="2900" b="1" dirty="0" smtClean="0"/>
              <a:t>comprehensive array </a:t>
            </a:r>
            <a:r>
              <a:rPr lang="en-US" sz="2900" b="1" dirty="0"/>
              <a:t>of resources</a:t>
            </a:r>
            <a:r>
              <a:rPr lang="en-US" sz="2900" dirty="0"/>
              <a:t> needed to meet the needs of </a:t>
            </a:r>
            <a:r>
              <a:rPr lang="en-US" sz="2900" dirty="0" smtClean="0"/>
              <a:t>families </a:t>
            </a:r>
            <a:r>
              <a:rPr lang="en-US" sz="2900" dirty="0"/>
              <a:t>and children in the child welfare system as a result of historical and </a:t>
            </a:r>
            <a:r>
              <a:rPr lang="en-US" sz="2900" dirty="0" smtClean="0"/>
              <a:t>contemporary challenges.</a:t>
            </a:r>
            <a:endParaRPr lang="en-US" sz="2900" dirty="0"/>
          </a:p>
          <a:p>
            <a:pPr marL="0" indent="0">
              <a:buNone/>
            </a:pPr>
            <a:endParaRPr lang="en-US" dirty="0"/>
          </a:p>
          <a:p>
            <a:pPr marL="0" lvl="0" indent="0">
              <a:buNone/>
            </a:pPr>
            <a:endParaRPr lang="en-US" dirty="0"/>
          </a:p>
          <a:p>
            <a:pPr marL="0" indent="0">
              <a:buNone/>
            </a:pPr>
            <a:endParaRPr lang="en-US" dirty="0"/>
          </a:p>
        </p:txBody>
      </p:sp>
      <p:sp>
        <p:nvSpPr>
          <p:cNvPr id="7" name="Title 1"/>
          <p:cNvSpPr txBox="1">
            <a:spLocks/>
          </p:cNvSpPr>
          <p:nvPr/>
        </p:nvSpPr>
        <p:spPr>
          <a:xfrm>
            <a:off x="457200" y="427038"/>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b="1" dirty="0" smtClean="0"/>
              <a:t>Advance Child Welfare Practice:</a:t>
            </a:r>
            <a:br>
              <a:rPr lang="en-US" sz="3600" b="1" dirty="0" smtClean="0"/>
            </a:br>
            <a:r>
              <a:rPr lang="en-US" sz="3600" b="1" dirty="0" smtClean="0"/>
              <a:t>Competencies Addressed</a:t>
            </a:r>
            <a:endParaRPr lang="en-US" sz="3600" b="1" dirty="0"/>
          </a:p>
        </p:txBody>
      </p:sp>
    </p:spTree>
    <p:extLst>
      <p:ext uri="{BB962C8B-B14F-4D97-AF65-F5344CB8AC3E}">
        <p14:creationId xmlns:p14="http://schemas.microsoft.com/office/powerpoint/2010/main" val="15065671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5999" y="1513114"/>
            <a:ext cx="2733675" cy="4100514"/>
          </a:xfrm>
          <a:prstGeom prst="rect">
            <a:avLst/>
          </a:prstGeom>
        </p:spPr>
      </p:pic>
      <p:sp>
        <p:nvSpPr>
          <p:cNvPr id="3" name="Content Placeholder 2"/>
          <p:cNvSpPr>
            <a:spLocks noGrp="1"/>
          </p:cNvSpPr>
          <p:nvPr>
            <p:ph sz="half" idx="1"/>
          </p:nvPr>
        </p:nvSpPr>
        <p:spPr>
          <a:xfrm>
            <a:off x="457200" y="1600200"/>
            <a:ext cx="5715000" cy="4953000"/>
          </a:xfrm>
        </p:spPr>
        <p:txBody>
          <a:bodyPr>
            <a:noAutofit/>
          </a:bodyPr>
          <a:lstStyle/>
          <a:p>
            <a:pPr>
              <a:spcBef>
                <a:spcPts val="0"/>
              </a:spcBef>
              <a:spcAft>
                <a:spcPts val="600"/>
              </a:spcAft>
              <a:buSzPct val="150000"/>
            </a:pPr>
            <a:r>
              <a:rPr lang="en-US" sz="1800" kern="0" dirty="0" smtClean="0"/>
              <a:t>Ability </a:t>
            </a:r>
            <a:r>
              <a:rPr lang="en-US" sz="1800" kern="0" dirty="0"/>
              <a:t>to engage a family (or youth) in a </a:t>
            </a:r>
            <a:r>
              <a:rPr lang="en-US" sz="1800" b="1" kern="0" dirty="0"/>
              <a:t>strengths-based, family centered </a:t>
            </a:r>
            <a:r>
              <a:rPr lang="en-US" sz="1800" b="1" kern="0" dirty="0" smtClean="0"/>
              <a:t>assessment </a:t>
            </a:r>
            <a:r>
              <a:rPr lang="en-US" sz="1800" kern="0" dirty="0" smtClean="0"/>
              <a:t>process.</a:t>
            </a:r>
          </a:p>
          <a:p>
            <a:pPr>
              <a:spcBef>
                <a:spcPts val="0"/>
              </a:spcBef>
              <a:spcAft>
                <a:spcPts val="600"/>
              </a:spcAft>
              <a:buSzPct val="150000"/>
            </a:pPr>
            <a:r>
              <a:rPr lang="en-US" sz="1800" kern="0" dirty="0" smtClean="0"/>
              <a:t>Ability </a:t>
            </a:r>
            <a:r>
              <a:rPr lang="en-US" sz="1800" kern="0" dirty="0"/>
              <a:t>to work together with a </a:t>
            </a:r>
            <a:r>
              <a:rPr lang="en-US" sz="1800" kern="0" dirty="0" smtClean="0"/>
              <a:t>family </a:t>
            </a:r>
            <a:r>
              <a:rPr lang="en-US" sz="1800" b="1" kern="0" dirty="0" smtClean="0"/>
              <a:t>to </a:t>
            </a:r>
            <a:r>
              <a:rPr lang="en-US" sz="1800" b="1" kern="0" dirty="0"/>
              <a:t>develop and implement a service agreement</a:t>
            </a:r>
            <a:r>
              <a:rPr lang="en-US" sz="1800" kern="0" dirty="0"/>
              <a:t> with clear goals, strategies, timeframes, and </a:t>
            </a:r>
            <a:r>
              <a:rPr lang="en-US" sz="1800" kern="0" dirty="0" smtClean="0"/>
              <a:t>desired outcomes. </a:t>
            </a:r>
          </a:p>
          <a:p>
            <a:pPr>
              <a:spcBef>
                <a:spcPts val="0"/>
              </a:spcBef>
              <a:spcAft>
                <a:spcPts val="600"/>
              </a:spcAft>
              <a:buSzPct val="150000"/>
            </a:pPr>
            <a:r>
              <a:rPr lang="en-US" sz="1800" kern="0" dirty="0" smtClean="0"/>
              <a:t>Ability </a:t>
            </a:r>
            <a:r>
              <a:rPr lang="en-US" sz="1800" kern="0" dirty="0"/>
              <a:t>to </a:t>
            </a:r>
            <a:r>
              <a:rPr lang="en-US" sz="1800" b="1" kern="0" dirty="0"/>
              <a:t>provide crisis intervention, parenting skills training, </a:t>
            </a:r>
            <a:r>
              <a:rPr lang="en-US" sz="1800" b="1" kern="0" dirty="0" smtClean="0"/>
              <a:t>family counseling</a:t>
            </a:r>
            <a:r>
              <a:rPr lang="en-US" sz="1800" b="1" kern="0" dirty="0"/>
              <a:t>, conflict resolution, and individual and group </a:t>
            </a:r>
            <a:r>
              <a:rPr lang="en-US" sz="1800" b="1" kern="0" dirty="0" smtClean="0"/>
              <a:t>work</a:t>
            </a:r>
            <a:r>
              <a:rPr lang="en-US" sz="1800" kern="0" dirty="0" smtClean="0"/>
              <a:t>, in a variety of settings.</a:t>
            </a:r>
          </a:p>
          <a:p>
            <a:pPr>
              <a:spcBef>
                <a:spcPts val="0"/>
              </a:spcBef>
              <a:spcAft>
                <a:spcPts val="600"/>
              </a:spcAft>
              <a:buSzPct val="150000"/>
            </a:pPr>
            <a:r>
              <a:rPr lang="en-US" sz="1800" kern="0" dirty="0" smtClean="0"/>
              <a:t>Ability </a:t>
            </a:r>
            <a:r>
              <a:rPr lang="en-US" sz="1800" kern="0" dirty="0"/>
              <a:t>to </a:t>
            </a:r>
            <a:r>
              <a:rPr lang="en-US" sz="1800" b="1" kern="0" dirty="0"/>
              <a:t>work effectively in the juvenile court system</a:t>
            </a:r>
            <a:r>
              <a:rPr lang="en-US" sz="1800" kern="0" dirty="0"/>
              <a:t>, including </a:t>
            </a:r>
            <a:r>
              <a:rPr lang="en-US" sz="1800" kern="0" dirty="0" smtClean="0"/>
              <a:t>providing </a:t>
            </a:r>
            <a:r>
              <a:rPr lang="en-US" sz="1800" kern="0" dirty="0"/>
              <a:t>clearly written documentation for court and to testify in court proceedings in support of agency legal </a:t>
            </a:r>
            <a:r>
              <a:rPr lang="en-US" sz="1800" kern="0" dirty="0" smtClean="0"/>
              <a:t>intervention.</a:t>
            </a:r>
          </a:p>
          <a:p>
            <a:pPr>
              <a:spcBef>
                <a:spcPts val="0"/>
              </a:spcBef>
              <a:spcAft>
                <a:spcPts val="600"/>
              </a:spcAft>
              <a:buSzPct val="150000"/>
            </a:pPr>
            <a:r>
              <a:rPr lang="en-US" sz="1800" kern="0" dirty="0" smtClean="0"/>
              <a:t>Ability </a:t>
            </a:r>
            <a:r>
              <a:rPr lang="en-US" sz="1800" b="1" kern="0" dirty="0"/>
              <a:t>to work with children and adolescents at various developmental stages and with a wide range of needs</a:t>
            </a:r>
            <a:r>
              <a:rPr lang="en-US" sz="1800" kern="0" dirty="0"/>
              <a:t>, applying knowledge of human behavior and intervention skills</a:t>
            </a:r>
            <a:r>
              <a:rPr lang="en-US" sz="1800" kern="0" dirty="0" smtClean="0"/>
              <a:t>.</a:t>
            </a:r>
            <a:endParaRPr lang="en-US" sz="1800" kern="0" dirty="0"/>
          </a:p>
        </p:txBody>
      </p:sp>
      <p:sp>
        <p:nvSpPr>
          <p:cNvPr id="7" name="Title 1"/>
          <p:cNvSpPr txBox="1">
            <a:spLocks/>
          </p:cNvSpPr>
          <p:nvPr/>
        </p:nvSpPr>
        <p:spPr>
          <a:xfrm>
            <a:off x="457200" y="381000"/>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b="1" dirty="0" smtClean="0"/>
              <a:t>Advance Child Welfare Practice:</a:t>
            </a:r>
            <a:br>
              <a:rPr lang="en-US" sz="3600" b="1" dirty="0" smtClean="0"/>
            </a:br>
            <a:r>
              <a:rPr lang="en-US" sz="3600" b="1" dirty="0" smtClean="0"/>
              <a:t>Competencies Addressed</a:t>
            </a:r>
            <a:endParaRPr lang="en-US" sz="3600" b="1" dirty="0"/>
          </a:p>
        </p:txBody>
      </p:sp>
    </p:spTree>
    <p:extLst>
      <p:ext uri="{BB962C8B-B14F-4D97-AF65-F5344CB8AC3E}">
        <p14:creationId xmlns:p14="http://schemas.microsoft.com/office/powerpoint/2010/main" val="40447785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228600"/>
            <a:ext cx="2552700" cy="1524000"/>
          </a:xfrm>
          <a:prstGeom prst="rect">
            <a:avLst/>
          </a:prstGeom>
        </p:spPr>
      </p:pic>
      <p:sp>
        <p:nvSpPr>
          <p:cNvPr id="5" name="Title 4"/>
          <p:cNvSpPr>
            <a:spLocks noGrp="1"/>
          </p:cNvSpPr>
          <p:nvPr>
            <p:ph type="title"/>
          </p:nvPr>
        </p:nvSpPr>
        <p:spPr>
          <a:xfrm>
            <a:off x="304800" y="228600"/>
            <a:ext cx="6781800" cy="1054100"/>
          </a:xfrm>
        </p:spPr>
        <p:txBody>
          <a:bodyPr>
            <a:normAutofit fontScale="90000"/>
          </a:bodyPr>
          <a:lstStyle/>
          <a:p>
            <a:r>
              <a:rPr lang="en-US" sz="3200" dirty="0"/>
              <a:t>Advance Child Welfare Practice:</a:t>
            </a:r>
            <a:br>
              <a:rPr lang="en-US" sz="3200" dirty="0"/>
            </a:br>
            <a:r>
              <a:rPr lang="en-US" sz="3200" dirty="0" smtClean="0"/>
              <a:t>Learning Assignment 1</a:t>
            </a:r>
            <a:endParaRPr lang="en-US" sz="3200" dirty="0"/>
          </a:p>
        </p:txBody>
      </p:sp>
      <p:sp>
        <p:nvSpPr>
          <p:cNvPr id="7" name="Text Placeholder 6"/>
          <p:cNvSpPr>
            <a:spLocks noGrp="1"/>
          </p:cNvSpPr>
          <p:nvPr>
            <p:ph type="body" sz="half" idx="2"/>
          </p:nvPr>
        </p:nvSpPr>
        <p:spPr>
          <a:xfrm>
            <a:off x="457200" y="1371600"/>
            <a:ext cx="8077200" cy="5016758"/>
          </a:xfrm>
        </p:spPr>
        <p:txBody>
          <a:bodyPr wrap="square">
            <a:normAutofit/>
          </a:bodyPr>
          <a:lstStyle/>
          <a:p>
            <a:pPr>
              <a:spcBef>
                <a:spcPts val="0"/>
              </a:spcBef>
              <a:spcAft>
                <a:spcPts val="600"/>
              </a:spcAft>
            </a:pPr>
            <a:r>
              <a:rPr lang="en-US" sz="1800" b="1" i="1" dirty="0" smtClean="0"/>
              <a:t>Philosophical and Political Context of Child Welfare Practice</a:t>
            </a:r>
          </a:p>
          <a:p>
            <a:pPr>
              <a:spcBef>
                <a:spcPts val="0"/>
              </a:spcBef>
              <a:spcAft>
                <a:spcPts val="600"/>
              </a:spcAft>
            </a:pPr>
            <a:r>
              <a:rPr lang="en-US" sz="1600" dirty="0" smtClean="0"/>
              <a:t>Students have the option of choosing one of four (4) possible assignments to address learning objectives for this assignment:</a:t>
            </a:r>
          </a:p>
          <a:p>
            <a:pPr marL="342900" indent="-342900">
              <a:spcBef>
                <a:spcPts val="0"/>
              </a:spcBef>
              <a:spcAft>
                <a:spcPts val="600"/>
              </a:spcAft>
              <a:buFont typeface="+mj-lt"/>
              <a:buAutoNum type="arabicPeriod"/>
            </a:pPr>
            <a:r>
              <a:rPr lang="en-US" sz="1600" b="1" dirty="0" smtClean="0"/>
              <a:t>A Legislative Analysis Paper</a:t>
            </a:r>
            <a:r>
              <a:rPr lang="en-US" sz="1600" dirty="0" smtClean="0"/>
              <a:t>.  Students choose a significant child welfare legislative act, and write </a:t>
            </a:r>
            <a:r>
              <a:rPr lang="en-US" sz="1600" dirty="0"/>
              <a:t>a </a:t>
            </a:r>
            <a:r>
              <a:rPr lang="en-US" sz="1600" dirty="0" smtClean="0"/>
              <a:t>paper the Act </a:t>
            </a:r>
            <a:r>
              <a:rPr lang="en-US" sz="1600" dirty="0"/>
              <a:t>and it’s impact on child welfare services.  </a:t>
            </a:r>
            <a:r>
              <a:rPr lang="en-US" sz="1600" dirty="0" smtClean="0"/>
              <a:t>This includes:  </a:t>
            </a:r>
          </a:p>
          <a:p>
            <a:pPr marL="914400" lvl="1" indent="-457200">
              <a:spcBef>
                <a:spcPts val="0"/>
              </a:spcBef>
              <a:buFont typeface="Arial" pitchFamily="34" charset="0"/>
              <a:buChar char="•"/>
            </a:pPr>
            <a:r>
              <a:rPr lang="en-US" sz="1600" dirty="0" smtClean="0"/>
              <a:t>a </a:t>
            </a:r>
            <a:r>
              <a:rPr lang="en-US" sz="1600" dirty="0"/>
              <a:t>brief summary of the selected legislative act; </a:t>
            </a:r>
            <a:endParaRPr lang="en-US" sz="1600" dirty="0" smtClean="0"/>
          </a:p>
          <a:p>
            <a:pPr marL="914400" lvl="1" indent="-457200">
              <a:spcBef>
                <a:spcPts val="0"/>
              </a:spcBef>
              <a:buFont typeface="Arial" pitchFamily="34" charset="0"/>
              <a:buChar char="•"/>
            </a:pPr>
            <a:r>
              <a:rPr lang="en-US" sz="1600" dirty="0" smtClean="0"/>
              <a:t>assessment/opinion </a:t>
            </a:r>
            <a:r>
              <a:rPr lang="en-US" sz="1600" dirty="0"/>
              <a:t>of the </a:t>
            </a:r>
            <a:r>
              <a:rPr lang="en-US" sz="1600" i="1" dirty="0"/>
              <a:t>intended</a:t>
            </a:r>
            <a:r>
              <a:rPr lang="en-US" sz="1600" dirty="0"/>
              <a:t> consequences of the </a:t>
            </a:r>
            <a:r>
              <a:rPr lang="en-US" sz="1600" dirty="0" smtClean="0"/>
              <a:t>act;</a:t>
            </a:r>
          </a:p>
          <a:p>
            <a:pPr marL="914400" lvl="1" indent="-457200">
              <a:spcBef>
                <a:spcPts val="0"/>
              </a:spcBef>
              <a:buFont typeface="Arial" pitchFamily="34" charset="0"/>
              <a:buChar char="•"/>
            </a:pPr>
            <a:r>
              <a:rPr lang="en-US" sz="1600" dirty="0" smtClean="0"/>
              <a:t>assessment </a:t>
            </a:r>
            <a:r>
              <a:rPr lang="en-US" sz="1600" dirty="0"/>
              <a:t>of what </a:t>
            </a:r>
            <a:r>
              <a:rPr lang="en-US" sz="1600" i="1" dirty="0"/>
              <a:t>positive</a:t>
            </a:r>
            <a:r>
              <a:rPr lang="en-US" sz="1600" dirty="0"/>
              <a:t> things have happened (if any) </a:t>
            </a:r>
            <a:r>
              <a:rPr lang="en-US" sz="1600" dirty="0" smtClean="0"/>
              <a:t>for children’s </a:t>
            </a:r>
            <a:r>
              <a:rPr lang="en-US" sz="1600" dirty="0"/>
              <a:t>services as a result of the act; </a:t>
            </a:r>
            <a:endParaRPr lang="en-US" sz="1600" dirty="0" smtClean="0"/>
          </a:p>
          <a:p>
            <a:pPr marL="914400" lvl="1" indent="-457200">
              <a:spcBef>
                <a:spcPts val="0"/>
              </a:spcBef>
              <a:buFont typeface="Arial" pitchFamily="34" charset="0"/>
              <a:buChar char="•"/>
            </a:pPr>
            <a:r>
              <a:rPr lang="en-US" sz="1600" dirty="0" smtClean="0"/>
              <a:t>assessment </a:t>
            </a:r>
            <a:r>
              <a:rPr lang="en-US" sz="1600" dirty="0"/>
              <a:t>of what </a:t>
            </a:r>
            <a:r>
              <a:rPr lang="en-US" sz="1600" i="1" dirty="0"/>
              <a:t>negative</a:t>
            </a:r>
            <a:r>
              <a:rPr lang="en-US" sz="1600" dirty="0"/>
              <a:t> things have happened (if any) </a:t>
            </a:r>
            <a:r>
              <a:rPr lang="en-US" sz="1600" dirty="0" smtClean="0"/>
              <a:t>for </a:t>
            </a:r>
            <a:r>
              <a:rPr lang="en-US" sz="1600" dirty="0"/>
              <a:t>children’s services as a result of the act; and </a:t>
            </a:r>
            <a:endParaRPr lang="en-US" sz="1600" dirty="0" smtClean="0"/>
          </a:p>
          <a:p>
            <a:pPr marL="914400" lvl="1" indent="-457200">
              <a:spcBef>
                <a:spcPts val="0"/>
              </a:spcBef>
              <a:buFont typeface="Arial" pitchFamily="34" charset="0"/>
              <a:buChar char="•"/>
            </a:pPr>
            <a:r>
              <a:rPr lang="en-US" sz="1600" dirty="0" smtClean="0"/>
              <a:t>personal </a:t>
            </a:r>
            <a:r>
              <a:rPr lang="en-US" sz="1600" dirty="0"/>
              <a:t>opinion of the success of this act according to it’s </a:t>
            </a:r>
            <a:r>
              <a:rPr lang="en-US" sz="1600" dirty="0" smtClean="0"/>
              <a:t>intended consequences.</a:t>
            </a:r>
          </a:p>
          <a:p>
            <a:pPr marL="914400" lvl="1" indent="-457200">
              <a:spcBef>
                <a:spcPts val="0"/>
              </a:spcBef>
              <a:buFont typeface="Arial" pitchFamily="34" charset="0"/>
              <a:buChar char="•"/>
            </a:pPr>
            <a:endParaRPr lang="en-US" sz="1600" dirty="0"/>
          </a:p>
          <a:p>
            <a:pPr marL="274320" lvl="1" indent="-274320">
              <a:spcBef>
                <a:spcPts val="0"/>
              </a:spcBef>
              <a:buFont typeface="+mj-lt"/>
              <a:buAutoNum type="arabicPeriod" startAt="2"/>
            </a:pPr>
            <a:r>
              <a:rPr lang="en-US" sz="1600" b="1" dirty="0" smtClean="0"/>
              <a:t>Legislative </a:t>
            </a:r>
            <a:r>
              <a:rPr lang="en-US" sz="1600" b="1" dirty="0"/>
              <a:t>Impact </a:t>
            </a:r>
            <a:r>
              <a:rPr lang="en-US" sz="1600" b="1" dirty="0" smtClean="0"/>
              <a:t>Interview</a:t>
            </a:r>
            <a:r>
              <a:rPr lang="en-US" sz="1600" dirty="0" smtClean="0"/>
              <a:t>.  Students  conduct </a:t>
            </a:r>
            <a:r>
              <a:rPr lang="en-US" sz="1600" dirty="0"/>
              <a:t>a 30-45 minute interview with an instructor or professor in the </a:t>
            </a:r>
            <a:r>
              <a:rPr lang="en-US" sz="1600" dirty="0" smtClean="0"/>
              <a:t>school  of </a:t>
            </a:r>
            <a:r>
              <a:rPr lang="en-US" sz="1600" dirty="0"/>
              <a:t>social work or in the social work professional community who has a background </a:t>
            </a:r>
            <a:r>
              <a:rPr lang="en-US" sz="1600" dirty="0" smtClean="0"/>
              <a:t>in policy </a:t>
            </a:r>
            <a:r>
              <a:rPr lang="en-US" sz="1600" dirty="0"/>
              <a:t>and/or macro practice social work.   </a:t>
            </a:r>
            <a:r>
              <a:rPr lang="en-US" sz="1600" dirty="0" smtClean="0"/>
              <a:t>Students request </a:t>
            </a:r>
            <a:r>
              <a:rPr lang="en-US" sz="1600" dirty="0"/>
              <a:t>the </a:t>
            </a:r>
            <a:r>
              <a:rPr lang="en-US" sz="1600" dirty="0" smtClean="0"/>
              <a:t>interviewee discuss </a:t>
            </a:r>
            <a:r>
              <a:rPr lang="en-US" sz="1600" dirty="0"/>
              <a:t>the impact of </a:t>
            </a:r>
            <a:r>
              <a:rPr lang="en-US" sz="1600" dirty="0" smtClean="0"/>
              <a:t>legislation </a:t>
            </a:r>
            <a:r>
              <a:rPr lang="en-US" sz="1600" dirty="0"/>
              <a:t>on </a:t>
            </a:r>
            <a:r>
              <a:rPr lang="en-US" sz="1600" dirty="0" smtClean="0"/>
              <a:t>child welfare services.  Students complete a written analysis of the interview, and submit the audio/video tape as well.</a:t>
            </a:r>
            <a:endParaRPr lang="en-US" sz="1600" dirty="0"/>
          </a:p>
        </p:txBody>
      </p:sp>
    </p:spTree>
    <p:extLst>
      <p:ext uri="{BB962C8B-B14F-4D97-AF65-F5344CB8AC3E}">
        <p14:creationId xmlns:p14="http://schemas.microsoft.com/office/powerpoint/2010/main" val="36276019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1800" y="304800"/>
            <a:ext cx="1828800" cy="1981200"/>
          </a:xfrm>
          <a:prstGeom prst="rect">
            <a:avLst/>
          </a:prstGeom>
          <a:ln>
            <a:noFill/>
          </a:ln>
          <a:effectLst>
            <a:outerShdw blurRad="292100" dist="139700" dir="2700000" algn="tl" rotWithShape="0">
              <a:srgbClr val="333333">
                <a:alpha val="65000"/>
              </a:srgbClr>
            </a:outerShdw>
          </a:effectLst>
        </p:spPr>
      </p:pic>
      <p:sp>
        <p:nvSpPr>
          <p:cNvPr id="5" name="Title 4"/>
          <p:cNvSpPr>
            <a:spLocks noGrp="1"/>
          </p:cNvSpPr>
          <p:nvPr>
            <p:ph type="title"/>
          </p:nvPr>
        </p:nvSpPr>
        <p:spPr>
          <a:xfrm>
            <a:off x="228600" y="457200"/>
            <a:ext cx="6400800" cy="749300"/>
          </a:xfrm>
        </p:spPr>
        <p:txBody>
          <a:bodyPr>
            <a:normAutofit fontScale="90000"/>
          </a:bodyPr>
          <a:lstStyle/>
          <a:p>
            <a:r>
              <a:rPr lang="en-US" sz="3200" dirty="0"/>
              <a:t>Advance Child Welfare Practice:</a:t>
            </a:r>
            <a:br>
              <a:rPr lang="en-US" sz="3200" dirty="0"/>
            </a:br>
            <a:r>
              <a:rPr lang="en-US" sz="3200" dirty="0"/>
              <a:t>Learning </a:t>
            </a:r>
            <a:r>
              <a:rPr lang="en-US" sz="3200" dirty="0" smtClean="0"/>
              <a:t>Assignment 1</a:t>
            </a:r>
            <a:endParaRPr lang="en-US" sz="3200" dirty="0"/>
          </a:p>
        </p:txBody>
      </p:sp>
      <p:sp>
        <p:nvSpPr>
          <p:cNvPr id="7" name="Text Placeholder 6"/>
          <p:cNvSpPr>
            <a:spLocks noGrp="1"/>
          </p:cNvSpPr>
          <p:nvPr>
            <p:ph type="body" sz="half" idx="2"/>
          </p:nvPr>
        </p:nvSpPr>
        <p:spPr>
          <a:xfrm>
            <a:off x="217714" y="1371600"/>
            <a:ext cx="8382000" cy="5181600"/>
          </a:xfrm>
        </p:spPr>
        <p:txBody>
          <a:bodyPr>
            <a:normAutofit fontScale="77500" lnSpcReduction="20000"/>
          </a:bodyPr>
          <a:lstStyle/>
          <a:p>
            <a:pPr>
              <a:lnSpc>
                <a:spcPct val="120000"/>
              </a:lnSpc>
              <a:spcBef>
                <a:spcPts val="0"/>
              </a:spcBef>
              <a:spcAft>
                <a:spcPts val="600"/>
              </a:spcAft>
            </a:pPr>
            <a:r>
              <a:rPr lang="en-US" sz="2300" b="1" i="1" dirty="0" smtClean="0"/>
              <a:t>Philosophical and Political Context of Child Welfare Practice</a:t>
            </a:r>
          </a:p>
          <a:p>
            <a:pPr>
              <a:lnSpc>
                <a:spcPct val="120000"/>
              </a:lnSpc>
              <a:spcBef>
                <a:spcPts val="0"/>
              </a:spcBef>
            </a:pPr>
            <a:r>
              <a:rPr lang="en-US" sz="2300" dirty="0" smtClean="0"/>
              <a:t>Students have the option of choosing one of four (4) possible</a:t>
            </a:r>
          </a:p>
          <a:p>
            <a:pPr>
              <a:lnSpc>
                <a:spcPct val="120000"/>
              </a:lnSpc>
              <a:spcBef>
                <a:spcPts val="0"/>
              </a:spcBef>
              <a:spcAft>
                <a:spcPts val="600"/>
              </a:spcAft>
            </a:pPr>
            <a:r>
              <a:rPr lang="en-US" sz="2300" dirty="0" smtClean="0"/>
              <a:t>assignments to address learning objectives for this assignment:</a:t>
            </a:r>
            <a:endParaRPr lang="en-US" sz="2300" dirty="0"/>
          </a:p>
          <a:p>
            <a:pPr marL="457200" indent="-457200">
              <a:lnSpc>
                <a:spcPct val="120000"/>
              </a:lnSpc>
              <a:spcBef>
                <a:spcPts val="0"/>
              </a:spcBef>
              <a:spcAft>
                <a:spcPts val="600"/>
              </a:spcAft>
              <a:buFont typeface="+mj-lt"/>
              <a:buAutoNum type="arabicPeriod" startAt="3"/>
            </a:pPr>
            <a:r>
              <a:rPr lang="en-US" sz="2300" b="1" dirty="0" smtClean="0"/>
              <a:t>Legislative Impact Interview</a:t>
            </a:r>
            <a:r>
              <a:rPr lang="en-US" sz="2300" dirty="0" smtClean="0"/>
              <a:t>.  Students conduct </a:t>
            </a:r>
            <a:r>
              <a:rPr lang="en-US" sz="2300" dirty="0"/>
              <a:t>a 30-45 minute interview with a social worker currently working in </a:t>
            </a:r>
            <a:r>
              <a:rPr lang="en-US" sz="2300" dirty="0" smtClean="0"/>
              <a:t>the field </a:t>
            </a:r>
            <a:r>
              <a:rPr lang="en-US" sz="2300" dirty="0"/>
              <a:t>of child welfare.  </a:t>
            </a:r>
            <a:r>
              <a:rPr lang="en-US" sz="2300" dirty="0" smtClean="0"/>
              <a:t>Interviewee is asked to discuss </a:t>
            </a:r>
            <a:r>
              <a:rPr lang="en-US" sz="2300" dirty="0"/>
              <a:t>h</a:t>
            </a:r>
            <a:r>
              <a:rPr lang="en-US" sz="2300" dirty="0" smtClean="0"/>
              <a:t>ow </a:t>
            </a:r>
            <a:r>
              <a:rPr lang="en-US" sz="2300" dirty="0"/>
              <a:t>“higher level” child welfare policies impact the actual day-to-day provision </a:t>
            </a:r>
            <a:r>
              <a:rPr lang="en-US" sz="2300" dirty="0" smtClean="0"/>
              <a:t>of services </a:t>
            </a:r>
            <a:r>
              <a:rPr lang="en-US" sz="2300" dirty="0"/>
              <a:t>“in the field”. Students complete a written analysis of the interview, and submit the audio/video tape as </a:t>
            </a:r>
            <a:r>
              <a:rPr lang="en-US" sz="2300" dirty="0" smtClean="0"/>
              <a:t>well.</a:t>
            </a:r>
          </a:p>
          <a:p>
            <a:pPr marL="457200" indent="-457200">
              <a:lnSpc>
                <a:spcPct val="120000"/>
              </a:lnSpc>
              <a:spcBef>
                <a:spcPts val="0"/>
              </a:spcBef>
              <a:spcAft>
                <a:spcPts val="600"/>
              </a:spcAft>
              <a:buFont typeface="+mj-lt"/>
              <a:buAutoNum type="arabicPeriod" startAt="3"/>
            </a:pPr>
            <a:r>
              <a:rPr lang="en-US" sz="2300" b="1" dirty="0" smtClean="0"/>
              <a:t>NASW </a:t>
            </a:r>
            <a:r>
              <a:rPr lang="en-US" sz="2300" b="1" dirty="0"/>
              <a:t>Standards Critical </a:t>
            </a:r>
            <a:r>
              <a:rPr lang="en-US" sz="2300" b="1" dirty="0" smtClean="0"/>
              <a:t>Evaluation</a:t>
            </a:r>
            <a:r>
              <a:rPr lang="en-US" sz="2300" dirty="0" smtClean="0"/>
              <a:t>.  Students complete </a:t>
            </a:r>
            <a:r>
              <a:rPr lang="en-US" sz="2300" dirty="0"/>
              <a:t>a </a:t>
            </a:r>
            <a:r>
              <a:rPr lang="en-US" sz="2300" dirty="0" smtClean="0"/>
              <a:t>critique and analysis of the NASW Standards for Child Welfare Practice.   This includes:  </a:t>
            </a:r>
          </a:p>
          <a:p>
            <a:pPr marL="800100" lvl="1" indent="-342900">
              <a:buFont typeface="Arial" pitchFamily="34" charset="0"/>
              <a:buChar char="•"/>
            </a:pPr>
            <a:r>
              <a:rPr lang="en-US" sz="2300" dirty="0" smtClean="0"/>
              <a:t>An </a:t>
            </a:r>
            <a:r>
              <a:rPr lang="en-US" sz="2300" dirty="0"/>
              <a:t>overall summary of the </a:t>
            </a:r>
            <a:r>
              <a:rPr lang="en-US" sz="2300" dirty="0" smtClean="0"/>
              <a:t>standards;</a:t>
            </a:r>
          </a:p>
          <a:p>
            <a:pPr marL="800100" lvl="1" indent="-342900">
              <a:buFont typeface="Arial" pitchFamily="34" charset="0"/>
              <a:buChar char="•"/>
            </a:pPr>
            <a:r>
              <a:rPr lang="en-US" sz="2300" dirty="0" smtClean="0"/>
              <a:t>opinion/assessment </a:t>
            </a:r>
            <a:r>
              <a:rPr lang="en-US" sz="2300" dirty="0"/>
              <a:t>of both the appropriateness and the effectiveness of </a:t>
            </a:r>
            <a:r>
              <a:rPr lang="en-US" sz="2300" dirty="0" smtClean="0"/>
              <a:t>the </a:t>
            </a:r>
            <a:r>
              <a:rPr lang="en-US" sz="2300" dirty="0"/>
              <a:t>standards as a document intended to guide social work practice in child welfare</a:t>
            </a:r>
            <a:r>
              <a:rPr lang="en-US" sz="2300" dirty="0" smtClean="0"/>
              <a:t>; and</a:t>
            </a:r>
          </a:p>
          <a:p>
            <a:pPr marL="800100" lvl="1" indent="-342900">
              <a:buFont typeface="Arial" pitchFamily="34" charset="0"/>
              <a:buChar char="•"/>
            </a:pPr>
            <a:r>
              <a:rPr lang="en-US" sz="2300" dirty="0" smtClean="0"/>
              <a:t>Your </a:t>
            </a:r>
            <a:r>
              <a:rPr lang="en-US" sz="2300" dirty="0"/>
              <a:t>suggestions/recommendations for what could be improved regarding </a:t>
            </a:r>
            <a:r>
              <a:rPr lang="en-US" sz="2300" dirty="0" smtClean="0"/>
              <a:t>the </a:t>
            </a:r>
            <a:r>
              <a:rPr lang="en-US" sz="2300" dirty="0"/>
              <a:t>standards, including what you feel might be missing from the standards.</a:t>
            </a:r>
          </a:p>
          <a:p>
            <a:endParaRPr lang="en-US" sz="2400" dirty="0"/>
          </a:p>
          <a:p>
            <a:endParaRPr lang="en-US" sz="2000" dirty="0" smtClean="0"/>
          </a:p>
        </p:txBody>
      </p:sp>
    </p:spTree>
    <p:extLst>
      <p:ext uri="{BB962C8B-B14F-4D97-AF65-F5344CB8AC3E}">
        <p14:creationId xmlns:p14="http://schemas.microsoft.com/office/powerpoint/2010/main" val="20295100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5" y="3978600"/>
            <a:ext cx="2143125" cy="2143125"/>
          </a:xfrm>
          <a:prstGeom prst="rect">
            <a:avLst/>
          </a:prstGeom>
        </p:spPr>
      </p:pic>
      <p:sp>
        <p:nvSpPr>
          <p:cNvPr id="5" name="TextBox 4"/>
          <p:cNvSpPr txBox="1"/>
          <p:nvPr/>
        </p:nvSpPr>
        <p:spPr>
          <a:xfrm>
            <a:off x="457200" y="1524000"/>
            <a:ext cx="6324600" cy="2308324"/>
          </a:xfrm>
          <a:prstGeom prst="rect">
            <a:avLst/>
          </a:prstGeom>
          <a:noFill/>
        </p:spPr>
        <p:txBody>
          <a:bodyPr wrap="square" rtlCol="0">
            <a:spAutoFit/>
          </a:bodyPr>
          <a:lstStyle/>
          <a:p>
            <a:r>
              <a:rPr lang="en-US" sz="1600" b="1" dirty="0" smtClean="0"/>
              <a:t>Learning Assignment 2:  A Child’s Own Story</a:t>
            </a:r>
          </a:p>
          <a:p>
            <a:r>
              <a:rPr lang="en-US" sz="1600" dirty="0" smtClean="0"/>
              <a:t>Students are </a:t>
            </a:r>
            <a:r>
              <a:rPr lang="en-US" sz="1600" dirty="0"/>
              <a:t>requested to </a:t>
            </a:r>
            <a:r>
              <a:rPr lang="en-US" sz="1600" i="1" dirty="0"/>
              <a:t>tell the story of a child  </a:t>
            </a:r>
            <a:r>
              <a:rPr lang="en-US" sz="1600" dirty="0"/>
              <a:t>in the child </a:t>
            </a:r>
            <a:r>
              <a:rPr lang="en-US" sz="1600" dirty="0" smtClean="0"/>
              <a:t>welfare system</a:t>
            </a:r>
            <a:r>
              <a:rPr lang="en-US" sz="1600" dirty="0"/>
              <a:t>.  </a:t>
            </a:r>
            <a:r>
              <a:rPr lang="en-US" sz="1600" dirty="0" smtClean="0"/>
              <a:t>This </a:t>
            </a:r>
            <a:r>
              <a:rPr lang="en-US" sz="1600" dirty="0"/>
              <a:t>may be a child with whom </a:t>
            </a:r>
            <a:r>
              <a:rPr lang="en-US" sz="1600" dirty="0" smtClean="0"/>
              <a:t>the student has </a:t>
            </a:r>
            <a:r>
              <a:rPr lang="en-US" sz="1600" dirty="0"/>
              <a:t>worked in a professional capacity </a:t>
            </a:r>
            <a:r>
              <a:rPr lang="en-US" sz="1600" dirty="0" smtClean="0"/>
              <a:t>or whom </a:t>
            </a:r>
            <a:r>
              <a:rPr lang="en-US" sz="1600" dirty="0"/>
              <a:t>you have gotten to know through other avenues (such as mentoring or </a:t>
            </a:r>
            <a:r>
              <a:rPr lang="en-US" sz="1600" dirty="0" smtClean="0"/>
              <a:t>Big Brothers/Big </a:t>
            </a:r>
            <a:r>
              <a:rPr lang="en-US" sz="1600" dirty="0"/>
              <a:t>Sisters, etc.).</a:t>
            </a:r>
            <a:r>
              <a:rPr lang="en-US" sz="1600" dirty="0" smtClean="0"/>
              <a:t> The </a:t>
            </a:r>
            <a:r>
              <a:rPr lang="en-US" sz="1600" dirty="0"/>
              <a:t>primary aim of this assignment is to </a:t>
            </a:r>
            <a:r>
              <a:rPr lang="en-US" sz="1600" dirty="0" smtClean="0"/>
              <a:t>deepen the student’s understanding </a:t>
            </a:r>
            <a:r>
              <a:rPr lang="en-US" sz="1600" dirty="0"/>
              <a:t>of the impact the child welfare system has on the individual child. </a:t>
            </a:r>
            <a:r>
              <a:rPr lang="en-US" sz="1600" dirty="0" smtClean="0"/>
              <a:t>  Students may use art, photography, narration, video, or any combination of means to present their assignment.</a:t>
            </a:r>
            <a:endParaRPr lang="en-US" sz="1600" dirty="0"/>
          </a:p>
        </p:txBody>
      </p:sp>
      <p:sp>
        <p:nvSpPr>
          <p:cNvPr id="7" name="TextBox 6"/>
          <p:cNvSpPr txBox="1"/>
          <p:nvPr/>
        </p:nvSpPr>
        <p:spPr>
          <a:xfrm>
            <a:off x="2133600" y="3995057"/>
            <a:ext cx="6553200" cy="2339102"/>
          </a:xfrm>
          <a:prstGeom prst="rect">
            <a:avLst/>
          </a:prstGeom>
          <a:noFill/>
        </p:spPr>
        <p:txBody>
          <a:bodyPr wrap="square" rtlCol="0">
            <a:spAutoFit/>
          </a:bodyPr>
          <a:lstStyle/>
          <a:p>
            <a:r>
              <a:rPr lang="en-US" sz="1600" b="1" dirty="0" smtClean="0"/>
              <a:t>Learning Assignment 3:  “You’ve Got Issues” Debate Presentation</a:t>
            </a:r>
          </a:p>
          <a:p>
            <a:r>
              <a:rPr lang="en-US" sz="1600" dirty="0" smtClean="0"/>
              <a:t>Students divide into groups, and each </a:t>
            </a:r>
            <a:r>
              <a:rPr lang="en-US" sz="1600" dirty="0"/>
              <a:t>group </a:t>
            </a:r>
            <a:r>
              <a:rPr lang="en-US" sz="1600" dirty="0" smtClean="0"/>
              <a:t>presents </a:t>
            </a:r>
            <a:r>
              <a:rPr lang="en-US" sz="1600" dirty="0"/>
              <a:t>upon a social </a:t>
            </a:r>
            <a:r>
              <a:rPr lang="en-US" sz="1600" dirty="0" smtClean="0"/>
              <a:t>issue pertinent </a:t>
            </a:r>
            <a:r>
              <a:rPr lang="en-US" sz="1600" dirty="0"/>
              <a:t>to child </a:t>
            </a:r>
            <a:r>
              <a:rPr lang="en-US" sz="1600" dirty="0" smtClean="0"/>
              <a:t>welfare.  Students are expected </a:t>
            </a:r>
            <a:r>
              <a:rPr lang="en-US" sz="1600" dirty="0"/>
              <a:t>to research and explore the </a:t>
            </a:r>
            <a:r>
              <a:rPr lang="en-US" sz="1600" dirty="0" smtClean="0"/>
              <a:t>polarized </a:t>
            </a:r>
            <a:r>
              <a:rPr lang="en-US" sz="1600" dirty="0"/>
              <a:t>prevailing thoughts in the social work profession </a:t>
            </a:r>
            <a:r>
              <a:rPr lang="en-US" sz="1600" dirty="0" smtClean="0"/>
              <a:t>regarding </a:t>
            </a:r>
            <a:r>
              <a:rPr lang="en-US" sz="1600" dirty="0"/>
              <a:t>their issue.  Half of the members of each group </a:t>
            </a:r>
            <a:r>
              <a:rPr lang="en-US" sz="1600" dirty="0" smtClean="0"/>
              <a:t>take </a:t>
            </a:r>
            <a:r>
              <a:rPr lang="en-US" sz="1600" dirty="0"/>
              <a:t>one side of the issue, and the remaining group members </a:t>
            </a:r>
            <a:r>
              <a:rPr lang="en-US" sz="1600" dirty="0" smtClean="0"/>
              <a:t>take </a:t>
            </a:r>
            <a:r>
              <a:rPr lang="en-US" sz="1600" dirty="0"/>
              <a:t>the </a:t>
            </a:r>
            <a:r>
              <a:rPr lang="en-US" sz="1600" dirty="0" smtClean="0"/>
              <a:t>counter position</a:t>
            </a:r>
            <a:r>
              <a:rPr lang="en-US" sz="1600" dirty="0"/>
              <a:t>.  Both sub-groups will present their researched and well-organized </a:t>
            </a:r>
            <a:r>
              <a:rPr lang="en-US" sz="1600" dirty="0" smtClean="0"/>
              <a:t>opposing positions </a:t>
            </a:r>
            <a:r>
              <a:rPr lang="en-US" sz="1600" dirty="0"/>
              <a:t>and guide the ensuing class discussion. </a:t>
            </a:r>
          </a:p>
          <a:p>
            <a:endParaRPr lang="en-US" dirty="0"/>
          </a:p>
        </p:txBody>
      </p:sp>
      <p:sp>
        <p:nvSpPr>
          <p:cNvPr id="8" name="Title 4"/>
          <p:cNvSpPr txBox="1">
            <a:spLocks/>
          </p:cNvSpPr>
          <p:nvPr/>
        </p:nvSpPr>
        <p:spPr>
          <a:xfrm>
            <a:off x="304800" y="228600"/>
            <a:ext cx="6781800" cy="1054100"/>
          </a:xfrm>
          <a:prstGeom prst="rect">
            <a:avLst/>
          </a:prstGeom>
        </p:spPr>
        <p:txBody>
          <a:bodyPr vert="horz" lIns="91440" tIns="45720" rIns="91440" bIns="45720" rtlCol="0" anchor="b">
            <a:normAutofit fontScale="97500"/>
          </a:bodyPr>
          <a:lstStyle>
            <a:lvl1pPr algn="l" defTabSz="914400" rtl="0" eaLnBrk="1" latinLnBrk="0" hangingPunct="1">
              <a:spcBef>
                <a:spcPct val="0"/>
              </a:spcBef>
              <a:buNone/>
              <a:defRPr sz="2000" b="1" kern="1200">
                <a:solidFill>
                  <a:schemeClr val="tx1"/>
                </a:solidFill>
                <a:latin typeface="+mj-lt"/>
                <a:ea typeface="+mj-ea"/>
                <a:cs typeface="+mj-cs"/>
              </a:defRPr>
            </a:lvl1pPr>
          </a:lstStyle>
          <a:p>
            <a:r>
              <a:rPr lang="en-US" sz="3200" dirty="0" smtClean="0"/>
              <a:t>Advance Child Welfare Practice:</a:t>
            </a:r>
            <a:br>
              <a:rPr lang="en-US" sz="3200" dirty="0" smtClean="0"/>
            </a:br>
            <a:r>
              <a:rPr lang="en-US" sz="3200" dirty="0" smtClean="0"/>
              <a:t>Learning Assignments 2 &amp; 3</a:t>
            </a:r>
            <a:endParaRPr lang="en-US" sz="3200"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34200" y="1447800"/>
            <a:ext cx="1854200" cy="2087612"/>
          </a:xfrm>
          <a:prstGeom prst="rect">
            <a:avLst/>
          </a:prstGeom>
        </p:spPr>
      </p:pic>
    </p:spTree>
    <p:extLst>
      <p:ext uri="{BB962C8B-B14F-4D97-AF65-F5344CB8AC3E}">
        <p14:creationId xmlns:p14="http://schemas.microsoft.com/office/powerpoint/2010/main" val="1245136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28600"/>
            <a:ext cx="8229600" cy="1143000"/>
          </a:xfrm>
        </p:spPr>
        <p:txBody>
          <a:bodyPr>
            <a:normAutofit/>
          </a:bodyPr>
          <a:lstStyle/>
          <a:p>
            <a:pPr algn="l"/>
            <a:r>
              <a:rPr lang="en-US" b="1" dirty="0" smtClean="0"/>
              <a:t>Advanced Child Welfare Practice</a:t>
            </a:r>
            <a:endParaRPr lang="en-US" b="1" dirty="0"/>
          </a:p>
        </p:txBody>
      </p:sp>
      <p:sp>
        <p:nvSpPr>
          <p:cNvPr id="6" name="Content Placeholder 5"/>
          <p:cNvSpPr>
            <a:spLocks noGrp="1"/>
          </p:cNvSpPr>
          <p:nvPr>
            <p:ph sz="half" idx="1"/>
          </p:nvPr>
        </p:nvSpPr>
        <p:spPr>
          <a:xfrm>
            <a:off x="3581400" y="1295400"/>
            <a:ext cx="4800600" cy="4724400"/>
          </a:xfrm>
        </p:spPr>
        <p:txBody>
          <a:bodyPr>
            <a:normAutofit fontScale="92500" lnSpcReduction="10000"/>
          </a:bodyPr>
          <a:lstStyle/>
          <a:p>
            <a:pPr marL="0" indent="0">
              <a:buNone/>
            </a:pPr>
            <a:r>
              <a:rPr lang="en-US" dirty="0" smtClean="0"/>
              <a:t>“</a:t>
            </a:r>
            <a:r>
              <a:rPr lang="en-US" b="1" dirty="0" smtClean="0"/>
              <a:t>Added” Benefits for Students:</a:t>
            </a:r>
          </a:p>
          <a:p>
            <a:r>
              <a:rPr lang="en-US" dirty="0" smtClean="0"/>
              <a:t>Allowed students to engage with theoretical material and apply it to practice in a real and meaningful fashion.</a:t>
            </a:r>
          </a:p>
          <a:p>
            <a:r>
              <a:rPr lang="en-US" dirty="0" smtClean="0"/>
              <a:t>Helped students establish a context for practice on multiple levels (macro, mezzo, micro)</a:t>
            </a:r>
          </a:p>
          <a:p>
            <a:r>
              <a:rPr lang="en-US" dirty="0" smtClean="0"/>
              <a:t>Facilitated critical thinking and engagement with diverse opinions, value/belief systems, and contradictory worldviews.</a:t>
            </a:r>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1371600"/>
            <a:ext cx="2987040" cy="44958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6103243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
          <p:cNvSpPr>
            <a:spLocks noGrp="1" noChangeArrowheads="1"/>
          </p:cNvSpPr>
          <p:nvPr>
            <p:ph type="title"/>
          </p:nvPr>
        </p:nvSpPr>
        <p:spPr>
          <a:xfrm>
            <a:off x="457200" y="274638"/>
            <a:ext cx="8229600" cy="1477962"/>
          </a:xfrm>
        </p:spPr>
        <p:txBody>
          <a:bodyPr/>
          <a:lstStyle/>
          <a:p>
            <a:pPr eaLnBrk="1" hangingPunct="1"/>
            <a:r>
              <a:rPr lang="en-US" smtClean="0"/>
              <a:t>Forensic Child Welfare: </a:t>
            </a:r>
            <a:br>
              <a:rPr lang="en-US" smtClean="0"/>
            </a:br>
            <a:r>
              <a:rPr lang="en-US" smtClean="0"/>
              <a:t>Course Objectives</a:t>
            </a:r>
          </a:p>
        </p:txBody>
      </p:sp>
      <p:sp>
        <p:nvSpPr>
          <p:cNvPr id="3075" name="Rectangle 2"/>
          <p:cNvSpPr>
            <a:spLocks noGrp="1" noChangeArrowheads="1"/>
          </p:cNvSpPr>
          <p:nvPr>
            <p:ph type="body" idx="1"/>
          </p:nvPr>
        </p:nvSpPr>
        <p:spPr>
          <a:xfrm>
            <a:off x="3151188" y="1752600"/>
            <a:ext cx="5535612" cy="4824413"/>
          </a:xfrm>
        </p:spPr>
        <p:txBody>
          <a:bodyPr/>
          <a:lstStyle/>
          <a:p>
            <a:pPr marL="419100" indent="-419100" eaLnBrk="1" hangingPunct="1">
              <a:spcBef>
                <a:spcPct val="0"/>
              </a:spcBef>
              <a:buSzPct val="99000"/>
              <a:buFont typeface="Arial" charset="0"/>
              <a:buAutoNum type="arabicPeriod"/>
            </a:pPr>
            <a:r>
              <a:rPr lang="en-US" sz="2400" smtClean="0"/>
              <a:t>Become familiar with 	substantive legal issues affecting social workers and their clients.</a:t>
            </a:r>
            <a:endParaRPr lang="en-US" smtClean="0"/>
          </a:p>
          <a:p>
            <a:pPr marL="419100" indent="-419100" eaLnBrk="1" hangingPunct="1">
              <a:spcBef>
                <a:spcPts val="600"/>
              </a:spcBef>
              <a:buSzPct val="99000"/>
              <a:buFont typeface="Arial" charset="0"/>
              <a:buAutoNum type="arabicPeriod"/>
            </a:pPr>
            <a:r>
              <a:rPr lang="en-US" sz="2400" smtClean="0"/>
              <a:t>Understand the public policy and legal framework for child welfare practice.</a:t>
            </a:r>
            <a:endParaRPr lang="en-US" smtClean="0"/>
          </a:p>
          <a:p>
            <a:pPr marL="419100" indent="-419100" eaLnBrk="1" hangingPunct="1">
              <a:spcBef>
                <a:spcPts val="600"/>
              </a:spcBef>
              <a:buSzPct val="99000"/>
              <a:buFont typeface="Arial" charset="0"/>
              <a:buAutoNum type="arabicPeriod"/>
            </a:pPr>
            <a:r>
              <a:rPr lang="en-US" sz="2400" smtClean="0"/>
              <a:t>Become familiar with the roles that social workers and others play in the legal process.</a:t>
            </a:r>
            <a:endParaRPr lang="en-US" smtClean="0"/>
          </a:p>
          <a:p>
            <a:pPr marL="419100" indent="-419100" eaLnBrk="1" hangingPunct="1">
              <a:spcBef>
                <a:spcPts val="600"/>
              </a:spcBef>
              <a:buSzPct val="99000"/>
              <a:buFont typeface="Arial" charset="0"/>
              <a:buAutoNum type="arabicPeriod"/>
            </a:pPr>
            <a:r>
              <a:rPr lang="en-US" sz="2400" smtClean="0"/>
              <a:t>Develop skills necessary for effective participation in the legal system.</a:t>
            </a:r>
          </a:p>
        </p:txBody>
      </p:sp>
      <p:pic>
        <p:nvPicPr>
          <p:cNvPr id="307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9763" y="1752600"/>
            <a:ext cx="2360612" cy="24463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rnd">
                <a:solidFill>
                  <a:schemeClr val="tx1"/>
                </a:solidFill>
                <a:round/>
                <a:headEnd/>
                <a:tailEnd/>
              </a14:hiddenLine>
            </a:ext>
          </a:extLst>
        </p:spPr>
      </p:pic>
      <p:pic>
        <p:nvPicPr>
          <p:cNvPr id="307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763" y="4295775"/>
            <a:ext cx="2360612" cy="22812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rnd">
                <a:solidFill>
                  <a:schemeClr val="tx1"/>
                </a:solidFill>
                <a:round/>
                <a:headEnd/>
                <a:tailEnd/>
              </a14:hiddenLine>
            </a:ext>
          </a:extLst>
        </p:spPr>
      </p:pic>
    </p:spTree>
    <p:extLst>
      <p:ext uri="{BB962C8B-B14F-4D97-AF65-F5344CB8AC3E}">
        <p14:creationId xmlns:p14="http://schemas.microsoft.com/office/powerpoint/2010/main" val="5311923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
          <p:cNvSpPr>
            <a:spLocks noGrp="1" noChangeArrowheads="1"/>
          </p:cNvSpPr>
          <p:nvPr>
            <p:ph type="title"/>
          </p:nvPr>
        </p:nvSpPr>
        <p:spPr/>
        <p:txBody>
          <a:bodyPr>
            <a:normAutofit fontScale="90000"/>
          </a:bodyPr>
          <a:lstStyle/>
          <a:p>
            <a:pPr eaLnBrk="1" hangingPunct="1"/>
            <a:r>
              <a:rPr lang="en-US" sz="3900" smtClean="0"/>
              <a:t>Forensic Child Welfare:</a:t>
            </a:r>
            <a:br>
              <a:rPr lang="en-US" sz="3900" smtClean="0"/>
            </a:br>
            <a:r>
              <a:rPr lang="en-US" sz="3900" smtClean="0"/>
              <a:t>Learning Activities</a:t>
            </a:r>
          </a:p>
        </p:txBody>
      </p:sp>
      <p:sp>
        <p:nvSpPr>
          <p:cNvPr id="4099" name="Rectangle 2"/>
          <p:cNvSpPr>
            <a:spLocks noGrp="1" noChangeArrowheads="1"/>
          </p:cNvSpPr>
          <p:nvPr>
            <p:ph type="body" idx="1"/>
          </p:nvPr>
        </p:nvSpPr>
        <p:spPr>
          <a:xfrm>
            <a:off x="455613" y="1600200"/>
            <a:ext cx="4235450" cy="5257800"/>
          </a:xfrm>
        </p:spPr>
        <p:txBody>
          <a:bodyPr>
            <a:normAutofit lnSpcReduction="10000"/>
          </a:bodyPr>
          <a:lstStyle/>
          <a:p>
            <a:pPr marL="0" indent="0" eaLnBrk="1" hangingPunct="1">
              <a:spcBef>
                <a:spcPct val="0"/>
              </a:spcBef>
              <a:buFont typeface="Arial" charset="0"/>
              <a:buNone/>
            </a:pPr>
            <a:r>
              <a:rPr lang="en-US" sz="1900" b="1" dirty="0" smtClean="0">
                <a:latin typeface="Calibri Bold" charset="0"/>
                <a:cs typeface="Calibri Bold" charset="0"/>
                <a:sym typeface="Calibri Bold" charset="0"/>
              </a:rPr>
              <a:t>Course related field trips</a:t>
            </a:r>
            <a:r>
              <a:rPr lang="en-US" sz="1900" dirty="0" smtClean="0">
                <a:latin typeface="Calibri Bold" charset="0"/>
                <a:cs typeface="Calibri Bold" charset="0"/>
                <a:sym typeface="Calibri Bold" charset="0"/>
              </a:rPr>
              <a:t>:</a:t>
            </a:r>
            <a:endParaRPr lang="en-US" sz="2800" dirty="0" smtClean="0"/>
          </a:p>
          <a:p>
            <a:pPr marL="0" indent="0" eaLnBrk="1" hangingPunct="1">
              <a:spcBef>
                <a:spcPts val="500"/>
              </a:spcBef>
            </a:pPr>
            <a:r>
              <a:rPr lang="en-US" sz="1900" dirty="0" smtClean="0"/>
              <a:t>Juvenile Court</a:t>
            </a:r>
            <a:endParaRPr lang="en-US" sz="2800" dirty="0" smtClean="0"/>
          </a:p>
          <a:p>
            <a:pPr marL="0" indent="0" eaLnBrk="1" hangingPunct="1">
              <a:spcBef>
                <a:spcPts val="500"/>
              </a:spcBef>
            </a:pPr>
            <a:r>
              <a:rPr lang="en-US" sz="1900" dirty="0" smtClean="0"/>
              <a:t>Juvenile Detention Facility</a:t>
            </a:r>
            <a:endParaRPr lang="en-US" sz="2800" dirty="0" smtClean="0"/>
          </a:p>
          <a:p>
            <a:pPr marL="0" indent="0" eaLnBrk="1" hangingPunct="1">
              <a:spcBef>
                <a:spcPts val="500"/>
              </a:spcBef>
            </a:pPr>
            <a:r>
              <a:rPr lang="en-US" sz="1900" dirty="0" smtClean="0"/>
              <a:t>Regional Child Welfare Conference</a:t>
            </a:r>
            <a:endParaRPr lang="en-US" sz="2800" dirty="0" smtClean="0"/>
          </a:p>
          <a:p>
            <a:pPr marL="0" indent="0" eaLnBrk="1" hangingPunct="1">
              <a:spcBef>
                <a:spcPts val="500"/>
              </a:spcBef>
              <a:buFont typeface="Arial" charset="0"/>
              <a:buNone/>
            </a:pPr>
            <a:r>
              <a:rPr lang="en-US" sz="1900" dirty="0" smtClean="0">
                <a:latin typeface="Calibri Bold" charset="0"/>
                <a:cs typeface="Calibri Bold" charset="0"/>
                <a:sym typeface="Calibri Bold" charset="0"/>
              </a:rPr>
              <a:t>Course discussions and writing assignments:</a:t>
            </a:r>
            <a:endParaRPr lang="en-US" sz="2800" dirty="0" smtClean="0"/>
          </a:p>
          <a:p>
            <a:pPr marL="0" indent="0" eaLnBrk="1" hangingPunct="1">
              <a:spcBef>
                <a:spcPts val="500"/>
              </a:spcBef>
            </a:pPr>
            <a:r>
              <a:rPr lang="en-US" sz="1900" dirty="0" smtClean="0"/>
              <a:t>Relate field observations to course theory and practice. </a:t>
            </a:r>
            <a:endParaRPr lang="en-US" sz="2800" dirty="0" smtClean="0"/>
          </a:p>
          <a:p>
            <a:pPr marL="0" indent="0" eaLnBrk="1" hangingPunct="1">
              <a:spcBef>
                <a:spcPts val="500"/>
              </a:spcBef>
            </a:pPr>
            <a:r>
              <a:rPr lang="en-US" sz="1900" dirty="0" smtClean="0"/>
              <a:t>Analyze field observations related to specific issue of interest.</a:t>
            </a:r>
            <a:endParaRPr lang="en-US" sz="2800" dirty="0" smtClean="0"/>
          </a:p>
          <a:p>
            <a:pPr marL="0" indent="0" eaLnBrk="1" hangingPunct="1">
              <a:spcBef>
                <a:spcPts val="500"/>
              </a:spcBef>
              <a:buFont typeface="Arial" charset="0"/>
              <a:buNone/>
            </a:pPr>
            <a:r>
              <a:rPr lang="en-US" sz="1900" dirty="0" smtClean="0">
                <a:latin typeface="Calibri Bold" charset="0"/>
                <a:cs typeface="Calibri Bold" charset="0"/>
                <a:sym typeface="Calibri Bold" charset="0"/>
              </a:rPr>
              <a:t>Benefits: </a:t>
            </a:r>
            <a:endParaRPr lang="en-US" sz="2800" dirty="0" smtClean="0"/>
          </a:p>
          <a:p>
            <a:pPr marL="0" indent="0" eaLnBrk="1" hangingPunct="1">
              <a:spcBef>
                <a:spcPts val="500"/>
              </a:spcBef>
            </a:pPr>
            <a:r>
              <a:rPr lang="en-US" sz="1900" dirty="0" smtClean="0"/>
              <a:t>Real-world exposure to social work practice.</a:t>
            </a:r>
            <a:endParaRPr lang="en-US" sz="2800" dirty="0" smtClean="0"/>
          </a:p>
          <a:p>
            <a:pPr marL="0" indent="0" eaLnBrk="1" hangingPunct="1">
              <a:spcBef>
                <a:spcPts val="500"/>
              </a:spcBef>
            </a:pPr>
            <a:r>
              <a:rPr lang="en-US" sz="1900" dirty="0" smtClean="0"/>
              <a:t>Development of specialized area of interest</a:t>
            </a:r>
            <a:endParaRPr lang="en-US" sz="2800" dirty="0" smtClean="0"/>
          </a:p>
          <a:p>
            <a:pPr marL="0" indent="0" eaLnBrk="1" hangingPunct="1">
              <a:spcBef>
                <a:spcPts val="500"/>
              </a:spcBef>
              <a:buFont typeface="Arial" charset="0"/>
              <a:buNone/>
            </a:pPr>
            <a:r>
              <a:rPr lang="en-US" sz="1900" dirty="0" smtClean="0"/>
              <a:t> </a:t>
            </a:r>
          </a:p>
        </p:txBody>
      </p:sp>
      <p:sp>
        <p:nvSpPr>
          <p:cNvPr id="4100" name="Rectangle 3"/>
          <p:cNvSpPr>
            <a:spLocks/>
          </p:cNvSpPr>
          <p:nvPr/>
        </p:nvSpPr>
        <p:spPr bwMode="auto">
          <a:xfrm>
            <a:off x="4648200" y="1598613"/>
            <a:ext cx="4038600" cy="4527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rnd">
                <a:solidFill>
                  <a:schemeClr val="tx1"/>
                </a:solidFill>
                <a:round/>
                <a:headEnd/>
                <a:tailEnd/>
              </a14:hiddenLine>
            </a:ext>
          </a:extLst>
        </p:spPr>
        <p:txBody>
          <a:bodyPr lIns="0" tIns="0" rIns="0" bIns="0"/>
          <a:lstStyle/>
          <a:p>
            <a:endParaRPr lang="en-US"/>
          </a:p>
        </p:txBody>
      </p:sp>
      <p:pic>
        <p:nvPicPr>
          <p:cNvPr id="410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2078038"/>
            <a:ext cx="4395788" cy="2901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rnd">
                <a:solidFill>
                  <a:schemeClr val="tx1"/>
                </a:solidFill>
                <a:round/>
                <a:headEnd/>
                <a:tailEnd/>
              </a14:hiddenLine>
            </a:ext>
          </a:extLst>
        </p:spPr>
      </p:pic>
    </p:spTree>
    <p:extLst>
      <p:ext uri="{BB962C8B-B14F-4D97-AF65-F5344CB8AC3E}">
        <p14:creationId xmlns:p14="http://schemas.microsoft.com/office/powerpoint/2010/main" val="28216628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p:cNvSpPr>
            <a:spLocks noGrp="1" noChangeArrowheads="1"/>
          </p:cNvSpPr>
          <p:nvPr>
            <p:ph type="title"/>
          </p:nvPr>
        </p:nvSpPr>
        <p:spPr/>
        <p:txBody>
          <a:bodyPr>
            <a:normAutofit fontScale="90000"/>
          </a:bodyPr>
          <a:lstStyle/>
          <a:p>
            <a:pPr eaLnBrk="1" hangingPunct="1"/>
            <a:r>
              <a:rPr lang="en-US" sz="3900" smtClean="0"/>
              <a:t>Forensic Child Welfare:</a:t>
            </a:r>
            <a:br>
              <a:rPr lang="en-US" sz="3900" smtClean="0"/>
            </a:br>
            <a:r>
              <a:rPr lang="en-US" sz="3900" smtClean="0"/>
              <a:t>Learning Activities</a:t>
            </a:r>
          </a:p>
        </p:txBody>
      </p:sp>
      <p:sp>
        <p:nvSpPr>
          <p:cNvPr id="5123" name="Rectangle 2"/>
          <p:cNvSpPr>
            <a:spLocks noGrp="1" noChangeArrowheads="1"/>
          </p:cNvSpPr>
          <p:nvPr>
            <p:ph type="body" idx="1"/>
          </p:nvPr>
        </p:nvSpPr>
        <p:spPr>
          <a:xfrm>
            <a:off x="455613" y="1600200"/>
            <a:ext cx="4235450" cy="5257800"/>
          </a:xfrm>
        </p:spPr>
        <p:txBody>
          <a:bodyPr>
            <a:normAutofit lnSpcReduction="10000"/>
          </a:bodyPr>
          <a:lstStyle/>
          <a:p>
            <a:pPr marL="0" indent="0" eaLnBrk="1" hangingPunct="1">
              <a:spcBef>
                <a:spcPct val="0"/>
              </a:spcBef>
              <a:buFont typeface="Arial" charset="0"/>
              <a:buNone/>
            </a:pPr>
            <a:r>
              <a:rPr lang="en-US" sz="1900" b="1" dirty="0" smtClean="0">
                <a:latin typeface="Calibri Bold" charset="0"/>
                <a:cs typeface="Calibri Bold" charset="0"/>
                <a:sym typeface="Calibri Bold" charset="0"/>
              </a:rPr>
              <a:t>Forensic Interview Role Play</a:t>
            </a:r>
            <a:r>
              <a:rPr lang="en-US" sz="1900" dirty="0" smtClean="0">
                <a:latin typeface="Calibri Bold" charset="0"/>
                <a:cs typeface="Calibri Bold" charset="0"/>
                <a:sym typeface="Calibri Bold" charset="0"/>
              </a:rPr>
              <a:t>:</a:t>
            </a:r>
            <a:endParaRPr lang="en-US" sz="2800" dirty="0" smtClean="0"/>
          </a:p>
          <a:p>
            <a:pPr marL="0" indent="0" eaLnBrk="1" hangingPunct="1">
              <a:spcBef>
                <a:spcPts val="500"/>
              </a:spcBef>
            </a:pPr>
            <a:r>
              <a:rPr lang="en-US" sz="1900" dirty="0" smtClean="0"/>
              <a:t>Lectures and readings related to forensic interview skills.</a:t>
            </a:r>
            <a:endParaRPr lang="en-US" sz="2800" dirty="0" smtClean="0"/>
          </a:p>
          <a:p>
            <a:pPr marL="0" indent="0" eaLnBrk="1" hangingPunct="1">
              <a:spcBef>
                <a:spcPts val="500"/>
              </a:spcBef>
            </a:pPr>
            <a:r>
              <a:rPr lang="en-US" sz="1900" dirty="0" smtClean="0"/>
              <a:t>Students provided with detailed case study. Write a mock interview script.</a:t>
            </a:r>
            <a:endParaRPr lang="en-US" sz="2800" dirty="0" smtClean="0"/>
          </a:p>
          <a:p>
            <a:pPr marL="0" indent="0" eaLnBrk="1" hangingPunct="1">
              <a:spcBef>
                <a:spcPts val="500"/>
              </a:spcBef>
              <a:buFont typeface="Arial" charset="0"/>
              <a:buNone/>
            </a:pPr>
            <a:r>
              <a:rPr lang="en-US" sz="1900" dirty="0" smtClean="0">
                <a:latin typeface="Calibri Bold" charset="0"/>
                <a:cs typeface="Calibri Bold" charset="0"/>
                <a:sym typeface="Calibri Bold" charset="0"/>
              </a:rPr>
              <a:t>In-class Role Play:</a:t>
            </a:r>
            <a:endParaRPr lang="en-US" sz="2800" dirty="0" smtClean="0"/>
          </a:p>
          <a:p>
            <a:pPr marL="0" indent="0" eaLnBrk="1" hangingPunct="1">
              <a:spcBef>
                <a:spcPts val="500"/>
              </a:spcBef>
            </a:pPr>
            <a:r>
              <a:rPr lang="en-US" sz="1900" dirty="0" smtClean="0"/>
              <a:t>Required to implement skills through forensic interview in class.</a:t>
            </a:r>
            <a:endParaRPr lang="en-US" sz="2800" dirty="0" smtClean="0"/>
          </a:p>
          <a:p>
            <a:pPr marL="0" indent="0" eaLnBrk="1" hangingPunct="1">
              <a:spcBef>
                <a:spcPts val="500"/>
              </a:spcBef>
            </a:pPr>
            <a:r>
              <a:rPr lang="en-US" sz="1900" dirty="0" smtClean="0"/>
              <a:t>Adapt to various responses from “clients” and receive substantive, real-time feedback from instructor.</a:t>
            </a:r>
            <a:endParaRPr lang="en-US" sz="2800" dirty="0" smtClean="0"/>
          </a:p>
          <a:p>
            <a:pPr marL="0" indent="0" eaLnBrk="1" hangingPunct="1">
              <a:spcBef>
                <a:spcPts val="500"/>
              </a:spcBef>
              <a:buFont typeface="Arial" charset="0"/>
              <a:buNone/>
            </a:pPr>
            <a:r>
              <a:rPr lang="en-US" sz="1900" dirty="0" smtClean="0">
                <a:latin typeface="Calibri Bold" charset="0"/>
                <a:cs typeface="Calibri Bold" charset="0"/>
                <a:sym typeface="Calibri Bold" charset="0"/>
              </a:rPr>
              <a:t>Benefits: </a:t>
            </a:r>
            <a:endParaRPr lang="en-US" sz="2800" dirty="0" smtClean="0"/>
          </a:p>
          <a:p>
            <a:pPr marL="0" indent="0" eaLnBrk="1" hangingPunct="1">
              <a:spcBef>
                <a:spcPts val="500"/>
              </a:spcBef>
            </a:pPr>
            <a:r>
              <a:rPr lang="en-US" sz="1900" dirty="0" smtClean="0"/>
              <a:t>Hands-on training in forensic interview skills.</a:t>
            </a:r>
            <a:endParaRPr lang="en-US" sz="2800" dirty="0" smtClean="0"/>
          </a:p>
          <a:p>
            <a:pPr marL="0" indent="0" eaLnBrk="1" hangingPunct="1">
              <a:spcBef>
                <a:spcPts val="500"/>
              </a:spcBef>
            </a:pPr>
            <a:r>
              <a:rPr lang="en-US" sz="1900" dirty="0" smtClean="0"/>
              <a:t>Competence in critical child welfare practice skill.</a:t>
            </a:r>
            <a:endParaRPr lang="en-US" sz="2800" dirty="0" smtClean="0"/>
          </a:p>
          <a:p>
            <a:pPr marL="0" indent="0" eaLnBrk="1" hangingPunct="1">
              <a:spcBef>
                <a:spcPts val="500"/>
              </a:spcBef>
              <a:buFont typeface="Arial" charset="0"/>
              <a:buNone/>
            </a:pPr>
            <a:r>
              <a:rPr lang="en-US" sz="1900" dirty="0" smtClean="0"/>
              <a:t> </a:t>
            </a:r>
          </a:p>
        </p:txBody>
      </p:sp>
      <p:sp>
        <p:nvSpPr>
          <p:cNvPr id="5124" name="Rectangle 3"/>
          <p:cNvSpPr>
            <a:spLocks/>
          </p:cNvSpPr>
          <p:nvPr/>
        </p:nvSpPr>
        <p:spPr bwMode="auto">
          <a:xfrm>
            <a:off x="4648200" y="1598613"/>
            <a:ext cx="4038600" cy="4527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rnd">
                <a:solidFill>
                  <a:schemeClr val="tx1"/>
                </a:solidFill>
                <a:round/>
                <a:headEnd/>
                <a:tailEnd/>
              </a14:hiddenLine>
            </a:ext>
          </a:extLst>
        </p:spPr>
        <p:txBody>
          <a:bodyPr lIns="0" tIns="0" rIns="0" bIns="0"/>
          <a:lstStyle/>
          <a:p>
            <a:endParaRPr lang="en-US"/>
          </a:p>
        </p:txBody>
      </p:sp>
      <p:pic>
        <p:nvPicPr>
          <p:cNvPr id="512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9000" y="1600200"/>
            <a:ext cx="3876675" cy="4559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rnd">
                <a:solidFill>
                  <a:schemeClr val="tx1"/>
                </a:solidFill>
                <a:round/>
                <a:headEnd/>
                <a:tailEnd/>
              </a14:hiddenLine>
            </a:ext>
          </a:extLst>
        </p:spPr>
      </p:pic>
    </p:spTree>
    <p:extLst>
      <p:ext uri="{BB962C8B-B14F-4D97-AF65-F5344CB8AC3E}">
        <p14:creationId xmlns:p14="http://schemas.microsoft.com/office/powerpoint/2010/main" val="25946148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CB Project Overview</a:t>
            </a:r>
            <a:endParaRPr lang="en-US" dirty="0"/>
          </a:p>
        </p:txBody>
      </p:sp>
      <p:sp>
        <p:nvSpPr>
          <p:cNvPr id="3" name="Content Placeholder 2"/>
          <p:cNvSpPr>
            <a:spLocks noGrp="1"/>
          </p:cNvSpPr>
          <p:nvPr>
            <p:ph idx="1"/>
          </p:nvPr>
        </p:nvSpPr>
        <p:spPr/>
        <p:txBody>
          <a:bodyPr>
            <a:normAutofit lnSpcReduction="10000"/>
          </a:bodyPr>
          <a:lstStyle/>
          <a:p>
            <a:pPr marL="0" indent="0" algn="ctr">
              <a:buNone/>
            </a:pPr>
            <a:r>
              <a:rPr lang="en-US" dirty="0" smtClean="0"/>
              <a:t>Goal: </a:t>
            </a:r>
          </a:p>
          <a:p>
            <a:pPr marL="0" indent="0">
              <a:buNone/>
            </a:pPr>
            <a:r>
              <a:rPr lang="en-US" dirty="0" smtClean="0"/>
              <a:t>We </a:t>
            </a:r>
            <a:r>
              <a:rPr lang="en-US" dirty="0"/>
              <a:t>propose to increase the Utah Division of Child and Family Services’ (DCFS) ability to respond in a competent manner to the complex problems confronting the children and families it serves through the provision of child welfare-specific, </a:t>
            </a:r>
            <a:r>
              <a:rPr lang="en-US" b="1" dirty="0"/>
              <a:t>competency-based training to current and prospective BSW-level public child welfare staff. </a:t>
            </a:r>
          </a:p>
        </p:txBody>
      </p:sp>
    </p:spTree>
    <p:extLst>
      <p:ext uri="{BB962C8B-B14F-4D97-AF65-F5344CB8AC3E}">
        <p14:creationId xmlns:p14="http://schemas.microsoft.com/office/powerpoint/2010/main" val="13935321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
          <p:cNvSpPr>
            <a:spLocks noGrp="1" noChangeArrowheads="1"/>
          </p:cNvSpPr>
          <p:nvPr>
            <p:ph type="title"/>
          </p:nvPr>
        </p:nvSpPr>
        <p:spPr/>
        <p:txBody>
          <a:bodyPr>
            <a:normAutofit fontScale="90000"/>
          </a:bodyPr>
          <a:lstStyle/>
          <a:p>
            <a:pPr eaLnBrk="1" hangingPunct="1"/>
            <a:r>
              <a:rPr lang="en-US" sz="3900" smtClean="0"/>
              <a:t>Forensic Child Welfare:</a:t>
            </a:r>
            <a:br>
              <a:rPr lang="en-US" sz="3900" smtClean="0"/>
            </a:br>
            <a:r>
              <a:rPr lang="en-US" sz="3900" smtClean="0"/>
              <a:t>Learning Assignments</a:t>
            </a:r>
          </a:p>
        </p:txBody>
      </p:sp>
      <p:sp>
        <p:nvSpPr>
          <p:cNvPr id="6147" name="Rectangle 2"/>
          <p:cNvSpPr>
            <a:spLocks noGrp="1" noChangeArrowheads="1"/>
          </p:cNvSpPr>
          <p:nvPr>
            <p:ph type="body" idx="1"/>
          </p:nvPr>
        </p:nvSpPr>
        <p:spPr/>
        <p:txBody>
          <a:bodyPr/>
          <a:lstStyle/>
          <a:p>
            <a:pPr marL="0" indent="0" eaLnBrk="1" hangingPunct="1">
              <a:spcBef>
                <a:spcPct val="0"/>
              </a:spcBef>
              <a:buFont typeface="Arial" charset="0"/>
              <a:buNone/>
            </a:pPr>
            <a:endParaRPr lang="en-US" smtClean="0"/>
          </a:p>
        </p:txBody>
      </p:sp>
      <p:sp>
        <p:nvSpPr>
          <p:cNvPr id="6148" name="Rectangle 3"/>
          <p:cNvSpPr>
            <a:spLocks/>
          </p:cNvSpPr>
          <p:nvPr/>
        </p:nvSpPr>
        <p:spPr bwMode="auto">
          <a:xfrm>
            <a:off x="457200" y="1535113"/>
            <a:ext cx="8229600" cy="457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rnd">
                <a:solidFill>
                  <a:schemeClr val="tx1"/>
                </a:solidFill>
                <a:round/>
                <a:headEnd/>
                <a:tailEnd/>
              </a14:hiddenLine>
            </a:ext>
          </a:extLst>
        </p:spPr>
        <p:txBody>
          <a:bodyPr lIns="38100" tIns="38100" rIns="38100" bIns="38100"/>
          <a:lstStyle/>
          <a:p>
            <a:pPr algn="l">
              <a:spcBef>
                <a:spcPts val="475"/>
              </a:spcBef>
            </a:pPr>
            <a:r>
              <a:rPr lang="en-US" sz="2000" b="1" dirty="0">
                <a:solidFill>
                  <a:schemeClr val="tx1"/>
                </a:solidFill>
                <a:latin typeface="Calibri Bold" charset="0"/>
                <a:cs typeface="Calibri Bold" charset="0"/>
                <a:sym typeface="Calibri Bold" charset="0"/>
              </a:rPr>
              <a:t>Individual research projects on legal issues related to child welfare practice:</a:t>
            </a:r>
            <a:endParaRPr lang="en-US" sz="3200" b="1" dirty="0">
              <a:solidFill>
                <a:schemeClr val="tx1"/>
              </a:solidFill>
              <a:latin typeface="Calibri" charset="0"/>
              <a:cs typeface="Calibri" charset="0"/>
              <a:sym typeface="Calibri" charset="0"/>
            </a:endParaRPr>
          </a:p>
          <a:p>
            <a:pPr algn="l">
              <a:spcBef>
                <a:spcPts val="475"/>
              </a:spcBef>
              <a:buClr>
                <a:srgbClr val="000000"/>
              </a:buClr>
              <a:buSzPct val="100000"/>
              <a:buFont typeface="Arial" charset="0"/>
              <a:buChar char="•"/>
            </a:pPr>
            <a:r>
              <a:rPr lang="en-US" sz="2000" dirty="0">
                <a:solidFill>
                  <a:schemeClr val="tx1"/>
                </a:solidFill>
                <a:latin typeface="Calibri" charset="0"/>
                <a:cs typeface="Calibri" charset="0"/>
                <a:sym typeface="Calibri" charset="0"/>
              </a:rPr>
              <a:t>Research project on a range of substantive legal issues affecting children and social work practitioners.</a:t>
            </a:r>
            <a:endParaRPr lang="en-US" sz="3200" dirty="0">
              <a:solidFill>
                <a:schemeClr val="tx1"/>
              </a:solidFill>
              <a:latin typeface="Calibri" charset="0"/>
              <a:cs typeface="Calibri" charset="0"/>
              <a:sym typeface="Calibri" charset="0"/>
            </a:endParaRPr>
          </a:p>
          <a:p>
            <a:pPr algn="l">
              <a:spcBef>
                <a:spcPts val="475"/>
              </a:spcBef>
              <a:buClr>
                <a:srgbClr val="000000"/>
              </a:buClr>
              <a:buSzPct val="100000"/>
              <a:buFont typeface="Arial" charset="0"/>
              <a:buChar char="•"/>
            </a:pPr>
            <a:r>
              <a:rPr lang="en-US" sz="2000" dirty="0">
                <a:solidFill>
                  <a:schemeClr val="tx1"/>
                </a:solidFill>
                <a:latin typeface="Calibri" charset="0"/>
                <a:cs typeface="Calibri" charset="0"/>
                <a:sym typeface="Calibri" charset="0"/>
              </a:rPr>
              <a:t>Research paper and formal presentations on literature review, analysis, and implications for social work practice.</a:t>
            </a:r>
            <a:endParaRPr lang="en-US" sz="3200" dirty="0">
              <a:solidFill>
                <a:schemeClr val="tx1"/>
              </a:solidFill>
              <a:latin typeface="Calibri" charset="0"/>
              <a:cs typeface="Calibri" charset="0"/>
              <a:sym typeface="Calibri" charset="0"/>
            </a:endParaRPr>
          </a:p>
          <a:p>
            <a:pPr algn="l">
              <a:spcBef>
                <a:spcPts val="475"/>
              </a:spcBef>
            </a:pPr>
            <a:r>
              <a:rPr lang="en-US" sz="2000" dirty="0">
                <a:solidFill>
                  <a:schemeClr val="tx1"/>
                </a:solidFill>
                <a:latin typeface="Calibri Bold" charset="0"/>
                <a:cs typeface="Calibri Bold" charset="0"/>
                <a:sym typeface="Calibri Bold" charset="0"/>
              </a:rPr>
              <a:t>Benefits: </a:t>
            </a:r>
            <a:endParaRPr lang="en-US" sz="3200" dirty="0">
              <a:solidFill>
                <a:schemeClr val="tx1"/>
              </a:solidFill>
              <a:latin typeface="Calibri" charset="0"/>
              <a:cs typeface="Calibri" charset="0"/>
              <a:sym typeface="Calibri" charset="0"/>
            </a:endParaRPr>
          </a:p>
          <a:p>
            <a:pPr algn="l">
              <a:spcBef>
                <a:spcPts val="475"/>
              </a:spcBef>
              <a:buClr>
                <a:srgbClr val="000000"/>
              </a:buClr>
              <a:buSzPct val="100000"/>
              <a:buFont typeface="Arial" charset="0"/>
              <a:buChar char="•"/>
            </a:pPr>
            <a:r>
              <a:rPr lang="en-US" sz="2000" dirty="0">
                <a:solidFill>
                  <a:schemeClr val="tx1"/>
                </a:solidFill>
                <a:latin typeface="Calibri" charset="0"/>
                <a:cs typeface="Calibri" charset="0"/>
                <a:sym typeface="Calibri" charset="0"/>
              </a:rPr>
              <a:t>Develop expertise in social policy and legal systems related to child welfare in order to facilitate effective participation in the legal system.</a:t>
            </a:r>
          </a:p>
        </p:txBody>
      </p:sp>
      <p:pic>
        <p:nvPicPr>
          <p:cNvPr id="614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0613" y="4814888"/>
            <a:ext cx="1519237" cy="163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rnd">
                <a:solidFill>
                  <a:schemeClr val="tx1"/>
                </a:solidFill>
                <a:round/>
                <a:headEnd/>
                <a:tailEnd/>
              </a14:hiddenLine>
            </a:ext>
          </a:extLst>
        </p:spPr>
      </p:pic>
      <p:pic>
        <p:nvPicPr>
          <p:cNvPr id="615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613" y="4538663"/>
            <a:ext cx="2901950" cy="20399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rnd">
                <a:solidFill>
                  <a:schemeClr val="tx1"/>
                </a:solidFill>
                <a:round/>
                <a:headEnd/>
                <a:tailEnd/>
              </a14:hiddenLine>
            </a:ext>
          </a:extLst>
        </p:spPr>
      </p:pic>
      <p:pic>
        <p:nvPicPr>
          <p:cNvPr id="6151"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7988" y="4538663"/>
            <a:ext cx="2687637" cy="20399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rnd">
                <a:solidFill>
                  <a:schemeClr val="tx1"/>
                </a:solidFill>
                <a:round/>
                <a:headEnd/>
                <a:tailEnd/>
              </a14:hiddenLine>
            </a:ext>
          </a:extLst>
        </p:spPr>
      </p:pic>
    </p:spTree>
    <p:extLst>
      <p:ext uri="{BB962C8B-B14F-4D97-AF65-F5344CB8AC3E}">
        <p14:creationId xmlns:p14="http://schemas.microsoft.com/office/powerpoint/2010/main" val="5698169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
          <p:cNvSpPr>
            <a:spLocks noGrp="1" noChangeArrowheads="1"/>
          </p:cNvSpPr>
          <p:nvPr>
            <p:ph type="title"/>
          </p:nvPr>
        </p:nvSpPr>
        <p:spPr/>
        <p:txBody>
          <a:bodyPr>
            <a:normAutofit fontScale="90000"/>
          </a:bodyPr>
          <a:lstStyle/>
          <a:p>
            <a:pPr eaLnBrk="1" hangingPunct="1"/>
            <a:r>
              <a:rPr lang="en-US" sz="3900" smtClean="0"/>
              <a:t>Forensic Child Welfare:</a:t>
            </a:r>
            <a:br>
              <a:rPr lang="en-US" sz="3900" smtClean="0"/>
            </a:br>
            <a:r>
              <a:rPr lang="en-US" sz="3900" smtClean="0"/>
              <a:t>Learning Assignments</a:t>
            </a:r>
          </a:p>
        </p:txBody>
      </p:sp>
      <p:sp>
        <p:nvSpPr>
          <p:cNvPr id="7171" name="Rectangle 2"/>
          <p:cNvSpPr>
            <a:spLocks noGrp="1" noChangeArrowheads="1"/>
          </p:cNvSpPr>
          <p:nvPr>
            <p:ph type="body" idx="1"/>
          </p:nvPr>
        </p:nvSpPr>
        <p:spPr/>
        <p:txBody>
          <a:bodyPr/>
          <a:lstStyle/>
          <a:p>
            <a:pPr marL="0" indent="0" eaLnBrk="1" hangingPunct="1">
              <a:spcBef>
                <a:spcPct val="0"/>
              </a:spcBef>
              <a:buFont typeface="Arial" charset="0"/>
              <a:buNone/>
            </a:pPr>
            <a:endParaRPr lang="en-US" smtClean="0"/>
          </a:p>
        </p:txBody>
      </p:sp>
      <p:sp>
        <p:nvSpPr>
          <p:cNvPr id="7172" name="Rectangle 3"/>
          <p:cNvSpPr>
            <a:spLocks/>
          </p:cNvSpPr>
          <p:nvPr/>
        </p:nvSpPr>
        <p:spPr bwMode="auto">
          <a:xfrm>
            <a:off x="3346450" y="1417638"/>
            <a:ext cx="5334000" cy="4406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rnd">
                <a:solidFill>
                  <a:schemeClr val="tx1"/>
                </a:solidFill>
                <a:round/>
                <a:headEnd/>
                <a:tailEnd/>
              </a14:hiddenLine>
            </a:ext>
          </a:extLst>
        </p:spPr>
        <p:txBody>
          <a:bodyPr lIns="38100" tIns="38100" rIns="38100" bIns="38100"/>
          <a:lstStyle/>
          <a:p>
            <a:pPr algn="l">
              <a:spcBef>
                <a:spcPts val="475"/>
              </a:spcBef>
            </a:pPr>
            <a:endParaRPr lang="en-US" sz="2000" dirty="0">
              <a:solidFill>
                <a:schemeClr val="tx1"/>
              </a:solidFill>
              <a:latin typeface="Calibri Bold" charset="0"/>
              <a:cs typeface="Calibri Bold" charset="0"/>
              <a:sym typeface="Calibri Bold" charset="0"/>
            </a:endParaRPr>
          </a:p>
          <a:p>
            <a:pPr algn="l">
              <a:spcBef>
                <a:spcPts val="475"/>
              </a:spcBef>
            </a:pPr>
            <a:r>
              <a:rPr lang="en-US" sz="2000" b="1" dirty="0">
                <a:solidFill>
                  <a:schemeClr val="tx1"/>
                </a:solidFill>
                <a:latin typeface="Calibri Bold" charset="0"/>
                <a:cs typeface="Calibri Bold" charset="0"/>
                <a:sym typeface="Calibri Bold" charset="0"/>
              </a:rPr>
              <a:t>Content analysis of media coverage related to forensic child welfare:</a:t>
            </a:r>
            <a:endParaRPr lang="en-US" sz="3200" b="1" dirty="0">
              <a:solidFill>
                <a:schemeClr val="tx1"/>
              </a:solidFill>
              <a:latin typeface="Calibri" charset="0"/>
              <a:cs typeface="Calibri" charset="0"/>
              <a:sym typeface="Calibri" charset="0"/>
            </a:endParaRPr>
          </a:p>
          <a:p>
            <a:pPr algn="l">
              <a:spcBef>
                <a:spcPts val="475"/>
              </a:spcBef>
              <a:buClr>
                <a:srgbClr val="000000"/>
              </a:buClr>
              <a:buSzPct val="100000"/>
              <a:buFont typeface="Arial" charset="0"/>
              <a:buChar char="•"/>
            </a:pPr>
            <a:r>
              <a:rPr lang="en-US" sz="2000" dirty="0">
                <a:solidFill>
                  <a:schemeClr val="tx1"/>
                </a:solidFill>
                <a:latin typeface="Calibri" charset="0"/>
                <a:cs typeface="Calibri" charset="0"/>
                <a:sym typeface="Calibri" charset="0"/>
              </a:rPr>
              <a:t>Analysis of media coverage related to a range of issues relevant to child welfare practice. </a:t>
            </a:r>
            <a:endParaRPr lang="en-US" sz="3200" dirty="0">
              <a:solidFill>
                <a:schemeClr val="tx1"/>
              </a:solidFill>
              <a:latin typeface="Calibri" charset="0"/>
              <a:cs typeface="Calibri" charset="0"/>
              <a:sym typeface="Calibri" charset="0"/>
            </a:endParaRPr>
          </a:p>
          <a:p>
            <a:pPr algn="l">
              <a:spcBef>
                <a:spcPts val="475"/>
              </a:spcBef>
              <a:buClr>
                <a:srgbClr val="000000"/>
              </a:buClr>
              <a:buSzPct val="100000"/>
              <a:buFont typeface="Arial" charset="0"/>
              <a:buChar char="•"/>
            </a:pPr>
            <a:r>
              <a:rPr lang="en-US" sz="2000" dirty="0">
                <a:solidFill>
                  <a:schemeClr val="tx1"/>
                </a:solidFill>
                <a:latin typeface="Calibri" charset="0"/>
                <a:cs typeface="Calibri" charset="0"/>
                <a:sym typeface="Calibri" charset="0"/>
              </a:rPr>
              <a:t>Analytical paper relating media coverage to theory, methods and practice of child welfare.</a:t>
            </a:r>
            <a:endParaRPr lang="en-US" sz="3200" dirty="0">
              <a:solidFill>
                <a:schemeClr val="tx1"/>
              </a:solidFill>
              <a:latin typeface="Calibri" charset="0"/>
              <a:cs typeface="Calibri" charset="0"/>
              <a:sym typeface="Calibri" charset="0"/>
            </a:endParaRPr>
          </a:p>
          <a:p>
            <a:pPr algn="l">
              <a:spcBef>
                <a:spcPts val="475"/>
              </a:spcBef>
            </a:pPr>
            <a:r>
              <a:rPr lang="en-US" sz="2000" dirty="0" smtClean="0">
                <a:solidFill>
                  <a:schemeClr val="tx1"/>
                </a:solidFill>
                <a:latin typeface="Calibri Bold" charset="0"/>
                <a:cs typeface="Calibri Bold" charset="0"/>
                <a:sym typeface="Calibri Bold" charset="0"/>
              </a:rPr>
              <a:t>	Seven 1-2 pg. reaction papers durin</a:t>
            </a:r>
            <a:r>
              <a:rPr lang="en-US" sz="2000" dirty="0" smtClean="0">
                <a:latin typeface="Calibri Bold" charset="0"/>
                <a:cs typeface="Calibri Bold" charset="0"/>
                <a:sym typeface="Calibri Bold" charset="0"/>
              </a:rPr>
              <a:t>g term</a:t>
            </a:r>
            <a:endParaRPr lang="en-US" sz="2000" dirty="0">
              <a:solidFill>
                <a:schemeClr val="tx1"/>
              </a:solidFill>
              <a:latin typeface="Calibri Bold" charset="0"/>
              <a:cs typeface="Calibri Bold" charset="0"/>
              <a:sym typeface="Calibri Bold" charset="0"/>
            </a:endParaRPr>
          </a:p>
          <a:p>
            <a:pPr algn="l">
              <a:spcBef>
                <a:spcPts val="475"/>
              </a:spcBef>
            </a:pPr>
            <a:r>
              <a:rPr lang="en-US" sz="2000" dirty="0">
                <a:solidFill>
                  <a:schemeClr val="tx1"/>
                </a:solidFill>
                <a:latin typeface="Calibri Bold" charset="0"/>
                <a:cs typeface="Calibri Bold" charset="0"/>
                <a:sym typeface="Calibri Bold" charset="0"/>
              </a:rPr>
              <a:t>Benefits: </a:t>
            </a:r>
            <a:endParaRPr lang="en-US" sz="3200" dirty="0">
              <a:solidFill>
                <a:schemeClr val="tx1"/>
              </a:solidFill>
              <a:latin typeface="Calibri" charset="0"/>
              <a:cs typeface="Calibri" charset="0"/>
              <a:sym typeface="Calibri" charset="0"/>
            </a:endParaRPr>
          </a:p>
          <a:p>
            <a:pPr algn="l">
              <a:spcBef>
                <a:spcPts val="475"/>
              </a:spcBef>
              <a:buClr>
                <a:srgbClr val="000000"/>
              </a:buClr>
              <a:buSzPct val="100000"/>
              <a:buFont typeface="Arial" charset="0"/>
              <a:buChar char="•"/>
            </a:pPr>
            <a:r>
              <a:rPr lang="en-US" sz="2000" dirty="0">
                <a:solidFill>
                  <a:schemeClr val="tx1"/>
                </a:solidFill>
                <a:latin typeface="Calibri" charset="0"/>
                <a:cs typeface="Calibri" charset="0"/>
                <a:sym typeface="Calibri" charset="0"/>
              </a:rPr>
              <a:t>Encourages broad understanding of the range of issues facing social work practitioners and requires critical engagement with these issues related to practice.</a:t>
            </a:r>
          </a:p>
        </p:txBody>
      </p:sp>
      <p:pic>
        <p:nvPicPr>
          <p:cNvPr id="717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538" y="1889125"/>
            <a:ext cx="2870200" cy="3382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rnd">
                <a:solidFill>
                  <a:schemeClr val="tx1"/>
                </a:solidFill>
                <a:round/>
                <a:headEnd/>
                <a:tailEnd/>
              </a14:hiddenLine>
            </a:ext>
          </a:extLst>
        </p:spPr>
      </p:pic>
    </p:spTree>
    <p:extLst>
      <p:ext uri="{BB962C8B-B14F-4D97-AF65-F5344CB8AC3E}">
        <p14:creationId xmlns:p14="http://schemas.microsoft.com/office/powerpoint/2010/main" val="38021694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b="1" dirty="0" smtClean="0"/>
              <a:t>Child Welfare Specialization Practicum</a:t>
            </a:r>
            <a:endParaRPr lang="en-US" b="1" dirty="0"/>
          </a:p>
        </p:txBody>
      </p:sp>
      <p:sp>
        <p:nvSpPr>
          <p:cNvPr id="8" name="Content Placeholder 7"/>
          <p:cNvSpPr>
            <a:spLocks noGrp="1"/>
          </p:cNvSpPr>
          <p:nvPr>
            <p:ph sz="half" idx="1"/>
          </p:nvPr>
        </p:nvSpPr>
        <p:spPr/>
        <p:txBody>
          <a:bodyPr>
            <a:normAutofit/>
          </a:bodyPr>
          <a:lstStyle/>
          <a:p>
            <a:pPr marL="0" indent="0">
              <a:buNone/>
            </a:pPr>
            <a:r>
              <a:rPr lang="en-US" dirty="0"/>
              <a:t>S</a:t>
            </a:r>
            <a:r>
              <a:rPr lang="en-US" dirty="0" smtClean="0"/>
              <a:t>tudents have an opportunity to develop, refine and apply generalist practice knowledge, skills, and values while working under supervision in an agency serving children, youth, or families impacted by child welfare law, policy and practice.  </a:t>
            </a:r>
            <a:endParaRPr lang="en-US" dirty="0"/>
          </a:p>
        </p:txBody>
      </p:sp>
      <p:pic>
        <p:nvPicPr>
          <p:cNvPr id="1028" name="Picture 4" descr="C:\Users\diancall\AppData\Local\Microsoft\Windows\Temporary Internet Files\Content.IE5\ATUNA1IJ\MP900424390[1].jpg"/>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4648200" y="1821954"/>
            <a:ext cx="4038600" cy="408245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62720130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t>Child Welfare Practicum Experience </a:t>
            </a:r>
            <a:endParaRPr lang="en-US" sz="3600" b="1" dirty="0"/>
          </a:p>
        </p:txBody>
      </p:sp>
      <p:sp>
        <p:nvSpPr>
          <p:cNvPr id="4" name="Content Placeholder 3"/>
          <p:cNvSpPr>
            <a:spLocks noGrp="1"/>
          </p:cNvSpPr>
          <p:nvPr>
            <p:ph sz="half" idx="2"/>
          </p:nvPr>
        </p:nvSpPr>
        <p:spPr/>
        <p:txBody>
          <a:bodyPr/>
          <a:lstStyle/>
          <a:p>
            <a:pPr marL="0" indent="0">
              <a:buNone/>
            </a:pPr>
            <a:r>
              <a:rPr lang="en-US" dirty="0" smtClean="0"/>
              <a:t>The </a:t>
            </a:r>
            <a:r>
              <a:rPr lang="en-US" b="1" i="1" dirty="0" smtClean="0"/>
              <a:t>overall goal </a:t>
            </a:r>
            <a:r>
              <a:rPr lang="en-US" dirty="0" smtClean="0"/>
              <a:t>is for the student to be  involved in the prevention, assessment, or treatment of children and families experiencing, or at-risk of, child abuse, neglect, or dependency</a:t>
            </a:r>
            <a:r>
              <a:rPr lang="en-US" dirty="0"/>
              <a:t> </a:t>
            </a:r>
            <a:r>
              <a:rPr lang="en-US" dirty="0" smtClean="0"/>
              <a:t>as represented in the learning contract. </a:t>
            </a:r>
            <a:endParaRPr lang="en-US" dirty="0"/>
          </a:p>
        </p:txBody>
      </p:sp>
      <p:pic>
        <p:nvPicPr>
          <p:cNvPr id="2050" name="Picture 2" descr="C:\Users\diancall\AppData\Local\Microsoft\Windows\Temporary Internet Files\Content.IE5\ATUNA1IJ\MP900227619[1].jp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647700" y="2659221"/>
            <a:ext cx="3657600" cy="240792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98694294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Child Welfare Integrative Seminar</a:t>
            </a:r>
            <a:endParaRPr lang="en-US" b="1" dirty="0"/>
          </a:p>
        </p:txBody>
      </p:sp>
      <p:sp>
        <p:nvSpPr>
          <p:cNvPr id="3" name="Content Placeholder 2"/>
          <p:cNvSpPr>
            <a:spLocks noGrp="1"/>
          </p:cNvSpPr>
          <p:nvPr>
            <p:ph sz="half" idx="1"/>
          </p:nvPr>
        </p:nvSpPr>
        <p:spPr/>
        <p:txBody>
          <a:bodyPr/>
          <a:lstStyle/>
          <a:p>
            <a:pPr marL="0" indent="0">
              <a:buNone/>
            </a:pPr>
            <a:r>
              <a:rPr lang="en-US" dirty="0" smtClean="0"/>
              <a:t>Emphasis of the seminar is placed on child welfare practice perspectives both from the vantage point of the professional as well as understanding the experience of the child or family that is being helped. </a:t>
            </a:r>
            <a:endParaRPr lang="en-US" dirty="0"/>
          </a:p>
        </p:txBody>
      </p:sp>
      <p:pic>
        <p:nvPicPr>
          <p:cNvPr id="3074" name="Picture 2" descr="C:\Users\diancall\AppData\Local\Microsoft\Windows\Temporary Internet Files\Content.IE5\IJOLA5U7\MP900430649[1].jpg"/>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4648200" y="1843881"/>
            <a:ext cx="4038600" cy="40386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417828223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Discussions and Assignments</a:t>
            </a:r>
            <a:endParaRPr lang="en-US" b="1" dirty="0"/>
          </a:p>
        </p:txBody>
      </p:sp>
      <p:sp>
        <p:nvSpPr>
          <p:cNvPr id="4" name="Content Placeholder 3"/>
          <p:cNvSpPr>
            <a:spLocks noGrp="1"/>
          </p:cNvSpPr>
          <p:nvPr>
            <p:ph sz="half" idx="2"/>
          </p:nvPr>
        </p:nvSpPr>
        <p:spPr/>
        <p:txBody>
          <a:bodyPr>
            <a:normAutofit/>
          </a:bodyPr>
          <a:lstStyle/>
          <a:p>
            <a:pPr marL="0" indent="0">
              <a:buNone/>
            </a:pPr>
            <a:r>
              <a:rPr lang="en-US" dirty="0" smtClean="0"/>
              <a:t>Centered on child welfare practice including social work values and ethics, diversity, promotion of social and economic justice, populations-at-risk, human behavior in the social environment, and application of social work practice. </a:t>
            </a:r>
            <a:endParaRPr lang="en-US" dirty="0"/>
          </a:p>
        </p:txBody>
      </p:sp>
      <p:pic>
        <p:nvPicPr>
          <p:cNvPr id="4098" name="Picture 2" descr="C:\Users\diancall\AppData\Local\Microsoft\Windows\Temporary Internet Files\Content.IE5\ATUNA1IJ\MP900422156[1].jpg"/>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843881"/>
            <a:ext cx="4038600" cy="40386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80503009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b="1" dirty="0" smtClean="0"/>
              <a:t>Reflection: </a:t>
            </a:r>
            <a:br>
              <a:rPr lang="en-US" b="1" dirty="0" smtClean="0"/>
            </a:br>
            <a:r>
              <a:rPr lang="en-US" b="1" dirty="0" smtClean="0"/>
              <a:t>Informing Practice Decisions</a:t>
            </a:r>
            <a:endParaRPr lang="en-US" b="1" dirty="0"/>
          </a:p>
        </p:txBody>
      </p:sp>
      <p:sp>
        <p:nvSpPr>
          <p:cNvPr id="6" name="Content Placeholder 5"/>
          <p:cNvSpPr>
            <a:spLocks noGrp="1"/>
          </p:cNvSpPr>
          <p:nvPr>
            <p:ph sz="half" idx="1"/>
          </p:nvPr>
        </p:nvSpPr>
        <p:spPr/>
        <p:txBody>
          <a:bodyPr>
            <a:normAutofit lnSpcReduction="10000"/>
          </a:bodyPr>
          <a:lstStyle/>
          <a:p>
            <a:pPr marL="0" indent="0">
              <a:buNone/>
            </a:pPr>
            <a:r>
              <a:rPr lang="en-US" i="1" dirty="0" smtClean="0"/>
              <a:t>How do child welfare workers think about their work?</a:t>
            </a:r>
          </a:p>
          <a:p>
            <a:pPr marL="0" indent="0">
              <a:buNone/>
            </a:pPr>
            <a:endParaRPr lang="en-US" dirty="0"/>
          </a:p>
          <a:p>
            <a:pPr marL="0" indent="0">
              <a:buNone/>
            </a:pPr>
            <a:r>
              <a:rPr lang="en-US" i="1" dirty="0" smtClean="0"/>
              <a:t>How do child welfare workers generate useful ways of understanding their clients and make decisions about what is helpful?</a:t>
            </a:r>
            <a:endParaRPr lang="en-US" i="1" dirty="0"/>
          </a:p>
        </p:txBody>
      </p:sp>
      <p:pic>
        <p:nvPicPr>
          <p:cNvPr id="11266" name="Picture 2" descr="C:\Users\diancall\AppData\Local\Microsoft\Windows\Temporary Internet Files\Content.IE5\2XCDIHAD\MP900309174[1].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838700" y="2640933"/>
            <a:ext cx="3657600" cy="244449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71829616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200" dirty="0" smtClean="0"/>
              <a:t>Learning Assignment</a:t>
            </a:r>
            <a:endParaRPr lang="en-US" sz="3200" dirty="0"/>
          </a:p>
        </p:txBody>
      </p:sp>
      <p:sp>
        <p:nvSpPr>
          <p:cNvPr id="7" name="Text Placeholder 6"/>
          <p:cNvSpPr>
            <a:spLocks noGrp="1"/>
          </p:cNvSpPr>
          <p:nvPr>
            <p:ph type="body" sz="half" idx="2"/>
          </p:nvPr>
        </p:nvSpPr>
        <p:spPr/>
        <p:txBody>
          <a:bodyPr>
            <a:normAutofit fontScale="92500" lnSpcReduction="20000"/>
          </a:bodyPr>
          <a:lstStyle/>
          <a:p>
            <a:r>
              <a:rPr lang="en-US" sz="2000" b="1" i="1" dirty="0" smtClean="0"/>
              <a:t>Agency Chart and Agency Presentation</a:t>
            </a:r>
          </a:p>
          <a:p>
            <a:r>
              <a:rPr lang="en-US" sz="2000" dirty="0" smtClean="0"/>
              <a:t>Students are expected to understand agency administrative structure, social work role, and specifics of the agency including purpose, services, procedures for obtaining service, and practice model. </a:t>
            </a:r>
          </a:p>
          <a:p>
            <a:r>
              <a:rPr lang="en-US" sz="2000" b="1" i="1" dirty="0" smtClean="0"/>
              <a:t>“Added” benefits for students</a:t>
            </a:r>
          </a:p>
          <a:p>
            <a:r>
              <a:rPr lang="en-US" sz="2000" dirty="0" smtClean="0"/>
              <a:t>Knowledgeable of agency practice and skill to link people with systems that provide them with resources, services, and opportunities. </a:t>
            </a:r>
            <a:endParaRPr lang="en-US" sz="2000" dirty="0"/>
          </a:p>
        </p:txBody>
      </p:sp>
      <p:pic>
        <p:nvPicPr>
          <p:cNvPr id="5122" name="Picture 2" descr="C:\Users\diancall\AppData\Local\Microsoft\Windows\Temporary Internet Files\Content.IE5\IJOLA5U7\MP900439310[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44925" y="825214"/>
            <a:ext cx="4572000" cy="474878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47861573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Learning Assignment</a:t>
            </a:r>
            <a:endParaRPr lang="en-US" sz="3200" dirty="0"/>
          </a:p>
        </p:txBody>
      </p:sp>
      <p:sp>
        <p:nvSpPr>
          <p:cNvPr id="4" name="Text Placeholder 3"/>
          <p:cNvSpPr>
            <a:spLocks noGrp="1"/>
          </p:cNvSpPr>
          <p:nvPr>
            <p:ph type="body" sz="half" idx="2"/>
          </p:nvPr>
        </p:nvSpPr>
        <p:spPr/>
        <p:txBody>
          <a:bodyPr>
            <a:normAutofit fontScale="92500" lnSpcReduction="20000"/>
          </a:bodyPr>
          <a:lstStyle/>
          <a:p>
            <a:r>
              <a:rPr lang="en-US" sz="2400" b="1" i="1" dirty="0" smtClean="0"/>
              <a:t>Learning Journals</a:t>
            </a:r>
          </a:p>
          <a:p>
            <a:r>
              <a:rPr lang="en-US" sz="2400" dirty="0" smtClean="0"/>
              <a:t>The field practicum journal is designed to guide students through the process of integrating academic and practice learning. </a:t>
            </a:r>
          </a:p>
          <a:p>
            <a:r>
              <a:rPr lang="en-US" sz="2400" b="1" i="1" dirty="0" smtClean="0"/>
              <a:t>“Added” benefits for students</a:t>
            </a:r>
          </a:p>
          <a:p>
            <a:r>
              <a:rPr lang="en-US" sz="2400" dirty="0" smtClean="0"/>
              <a:t>Enhances the process of reflection/synthesis and increases ability of reflection which is a basis for making informed practice decisions. </a:t>
            </a:r>
            <a:endParaRPr lang="en-US" sz="2400" dirty="0"/>
          </a:p>
        </p:txBody>
      </p:sp>
      <p:pic>
        <p:nvPicPr>
          <p:cNvPr id="6146" name="Picture 2" descr="C:\Users\diancall\AppData\Local\Microsoft\Windows\Temporary Internet Files\Content.IE5\6TCFAPSX\MP900422151[1].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575050" y="1512330"/>
            <a:ext cx="5111750" cy="337455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34997959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Example of Reflective Journaling</a:t>
            </a:r>
            <a:endParaRPr lang="en-US" sz="2400" dirty="0"/>
          </a:p>
        </p:txBody>
      </p:sp>
      <p:sp>
        <p:nvSpPr>
          <p:cNvPr id="4" name="Text Placeholder 3"/>
          <p:cNvSpPr>
            <a:spLocks noGrp="1"/>
          </p:cNvSpPr>
          <p:nvPr>
            <p:ph type="body" sz="half" idx="2"/>
          </p:nvPr>
        </p:nvSpPr>
        <p:spPr/>
        <p:txBody>
          <a:bodyPr>
            <a:normAutofit/>
          </a:bodyPr>
          <a:lstStyle/>
          <a:p>
            <a:r>
              <a:rPr lang="en-US" sz="1600" b="1" dirty="0"/>
              <a:t>Child Welfare Knowledge Base.  </a:t>
            </a:r>
            <a:r>
              <a:rPr lang="en-US" sz="1600" dirty="0"/>
              <a:t>What have you learned about the philosophy of child protective services within your agency? What general knowledge are you learning in reference to recognizing child abuse and neglect? What knowledge are you gaining in reference to the different forms of violence? What knowledge are you learning about the assessment and intervention approach in your agency? What are you learning about the need to expand existing knowledge about program effectiveness in reference to child welfare practice? </a:t>
            </a:r>
          </a:p>
        </p:txBody>
      </p:sp>
      <p:pic>
        <p:nvPicPr>
          <p:cNvPr id="1026" name="Picture 2" descr="C:\Users\diancall\AppData\Local\Microsoft\Windows\Temporary Internet Files\Content.IE5\ATUNA1IJ\MP910220909[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75050" y="645576"/>
            <a:ext cx="5111750" cy="510806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2062479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CB Project Overview</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Objectives</a:t>
            </a:r>
          </a:p>
          <a:p>
            <a:pPr marL="457200" lvl="1" indent="0">
              <a:buNone/>
            </a:pPr>
            <a:r>
              <a:rPr lang="en-US" dirty="0" smtClean="0"/>
              <a:t>1- </a:t>
            </a:r>
            <a:r>
              <a:rPr lang="en-US" b="1" dirty="0" smtClean="0"/>
              <a:t>Reforming and developing child welfare specific curriculum </a:t>
            </a:r>
            <a:r>
              <a:rPr lang="en-US" dirty="0" smtClean="0"/>
              <a:t>within existing BSW programs through a collaboration between the state’s two largest public universities leading to the </a:t>
            </a:r>
            <a:r>
              <a:rPr lang="en-US" b="1" dirty="0" smtClean="0"/>
              <a:t>delivery of competency-based child welfare courses</a:t>
            </a:r>
            <a:r>
              <a:rPr lang="en-US" dirty="0" smtClean="0"/>
              <a:t> that teach to the critical knowledge, values, and skills required by today’s public child welfare staff, </a:t>
            </a:r>
          </a:p>
          <a:p>
            <a:pPr marL="457200" lvl="1" indent="0">
              <a:buNone/>
            </a:pPr>
            <a:r>
              <a:rPr lang="en-US" dirty="0" smtClean="0"/>
              <a:t>2- </a:t>
            </a:r>
            <a:r>
              <a:rPr lang="en-US" b="1" dirty="0" smtClean="0"/>
              <a:t>Increasing the number of public child welfare (DCFS) field placements </a:t>
            </a:r>
            <a:r>
              <a:rPr lang="en-US" dirty="0" smtClean="0"/>
              <a:t>through traineeships, and </a:t>
            </a:r>
          </a:p>
          <a:p>
            <a:pPr marL="457200" lvl="1" indent="0">
              <a:buNone/>
            </a:pPr>
            <a:r>
              <a:rPr lang="en-US" dirty="0" smtClean="0"/>
              <a:t>3</a:t>
            </a:r>
            <a:r>
              <a:rPr lang="en-US" b="1" dirty="0" smtClean="0"/>
              <a:t>- Improving the quality of supervision </a:t>
            </a:r>
            <a:r>
              <a:rPr lang="en-US" dirty="0" smtClean="0"/>
              <a:t>of students in public child welfare (DCFS) field placements through intensive field instructor training and support.</a:t>
            </a:r>
          </a:p>
          <a:p>
            <a:endParaRPr lang="en-US" dirty="0"/>
          </a:p>
        </p:txBody>
      </p:sp>
    </p:spTree>
    <p:extLst>
      <p:ext uri="{BB962C8B-B14F-4D97-AF65-F5344CB8AC3E}">
        <p14:creationId xmlns:p14="http://schemas.microsoft.com/office/powerpoint/2010/main" val="197000722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Learning Assignment</a:t>
            </a:r>
            <a:endParaRPr lang="en-US" sz="3200" dirty="0"/>
          </a:p>
        </p:txBody>
      </p:sp>
      <p:sp>
        <p:nvSpPr>
          <p:cNvPr id="4" name="Text Placeholder 3"/>
          <p:cNvSpPr>
            <a:spLocks noGrp="1"/>
          </p:cNvSpPr>
          <p:nvPr>
            <p:ph type="body" sz="half" idx="2"/>
          </p:nvPr>
        </p:nvSpPr>
        <p:spPr/>
        <p:txBody>
          <a:bodyPr>
            <a:normAutofit fontScale="92500" lnSpcReduction="20000"/>
          </a:bodyPr>
          <a:lstStyle/>
          <a:p>
            <a:r>
              <a:rPr lang="en-US" sz="2400" b="1" i="1" dirty="0" smtClean="0"/>
              <a:t>Ethical Dilemma Paper</a:t>
            </a:r>
          </a:p>
          <a:p>
            <a:r>
              <a:rPr lang="en-US" sz="2400" dirty="0" smtClean="0"/>
              <a:t>Students take an ethical dilemma situation from their practice and analyze it utilizing the ETHIC Decision-Making Model developed by Congress (1999).</a:t>
            </a:r>
          </a:p>
          <a:p>
            <a:r>
              <a:rPr lang="en-US" sz="2400" b="1" i="1" dirty="0" smtClean="0"/>
              <a:t>“Added” benefits for students</a:t>
            </a:r>
          </a:p>
          <a:p>
            <a:r>
              <a:rPr lang="en-US" sz="2400" dirty="0" smtClean="0"/>
              <a:t>Enhanced knowledge and skills to engage in effective decision making as every decision in social work practice includes ethical aspects.  </a:t>
            </a:r>
          </a:p>
          <a:p>
            <a:endParaRPr lang="en-US" sz="2400" dirty="0"/>
          </a:p>
        </p:txBody>
      </p:sp>
      <p:pic>
        <p:nvPicPr>
          <p:cNvPr id="7170" name="Picture 2" descr="C:\Users\diancall\AppData\Local\Microsoft\Windows\Temporary Internet Files\Content.IE5\2XCDIHAD\MP900423059[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184651" y="273050"/>
            <a:ext cx="3892548" cy="585311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05388727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Learning Assignment</a:t>
            </a:r>
            <a:endParaRPr lang="en-US" sz="3200" dirty="0"/>
          </a:p>
        </p:txBody>
      </p:sp>
      <p:sp>
        <p:nvSpPr>
          <p:cNvPr id="4" name="Text Placeholder 3"/>
          <p:cNvSpPr>
            <a:spLocks noGrp="1"/>
          </p:cNvSpPr>
          <p:nvPr>
            <p:ph type="body" sz="half" idx="2"/>
          </p:nvPr>
        </p:nvSpPr>
        <p:spPr/>
        <p:txBody>
          <a:bodyPr>
            <a:normAutofit fontScale="92500" lnSpcReduction="20000"/>
          </a:bodyPr>
          <a:lstStyle/>
          <a:p>
            <a:r>
              <a:rPr lang="en-US" sz="2400" b="1" i="1" dirty="0" smtClean="0"/>
              <a:t>On-line and in-class discussions</a:t>
            </a:r>
          </a:p>
          <a:p>
            <a:r>
              <a:rPr lang="en-US" sz="2400" dirty="0" smtClean="0"/>
              <a:t>Students are engaged in understanding current literature on child welfare issues.</a:t>
            </a:r>
          </a:p>
          <a:p>
            <a:r>
              <a:rPr lang="en-US" sz="2400" b="1" i="1" dirty="0" smtClean="0"/>
              <a:t>“Added” benefits for students</a:t>
            </a:r>
          </a:p>
          <a:p>
            <a:r>
              <a:rPr lang="en-US" sz="2400" dirty="0" smtClean="0"/>
              <a:t>Facilitate students making intellectual  connections with each other, value and have empathy towards different viewpoints, and improve communication skills. </a:t>
            </a:r>
            <a:endParaRPr lang="en-US" sz="2400" dirty="0"/>
          </a:p>
        </p:txBody>
      </p:sp>
      <p:pic>
        <p:nvPicPr>
          <p:cNvPr id="8194" name="Picture 2" descr="C:\Users\diancall\AppData\Local\Microsoft\Windows\Temporary Internet Files\Content.IE5\IJOLA5U7\MP900321084[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826381" y="1370806"/>
            <a:ext cx="2609088" cy="36576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55870963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On-Line and In-Class Discussions</a:t>
            </a:r>
            <a:endParaRPr lang="en-US" dirty="0"/>
          </a:p>
        </p:txBody>
      </p:sp>
      <p:sp>
        <p:nvSpPr>
          <p:cNvPr id="6" name="Content Placeholder 5"/>
          <p:cNvSpPr>
            <a:spLocks noGrp="1"/>
          </p:cNvSpPr>
          <p:nvPr>
            <p:ph sz="half" idx="1"/>
          </p:nvPr>
        </p:nvSpPr>
        <p:spPr>
          <a:xfrm>
            <a:off x="457200" y="1600200"/>
            <a:ext cx="6156960" cy="4525963"/>
          </a:xfrm>
        </p:spPr>
        <p:txBody>
          <a:bodyPr>
            <a:normAutofit fontScale="55000" lnSpcReduction="20000"/>
          </a:bodyPr>
          <a:lstStyle/>
          <a:p>
            <a:r>
              <a:rPr lang="en-US" sz="3200" dirty="0"/>
              <a:t>The purpose of class discussions are: (1) to engage you in the current literature on child welfare issues, (2) to facilitate students making intellectual connections with each other, (3) to value different viewpoints and increase empathy towards different viewpoints, and (4) to improve communication skills. You will be expected to read several articles and course notes on a particular child welfare topic. You are to talk with your practicum supervisor and obtain readings from them that will help you in developing your knowledge of practice within your agency. You </a:t>
            </a:r>
            <a:r>
              <a:rPr lang="en-US" sz="3200" dirty="0" smtClean="0"/>
              <a:t>should obtain a combination of books </a:t>
            </a:r>
            <a:r>
              <a:rPr lang="en-US" sz="3200" dirty="0"/>
              <a:t>and journal </a:t>
            </a:r>
            <a:r>
              <a:rPr lang="en-US" sz="3200" dirty="0" smtClean="0"/>
              <a:t>articles. You </a:t>
            </a:r>
            <a:r>
              <a:rPr lang="en-US" sz="3200" dirty="0"/>
              <a:t>will post a discussion concerning your viewpoint about the topic within the expected timeframe (the professor will respond to each student’s viewpoint). You will be expected to read two of your classmate’s discussions and respond to their viewpoint about the topic. Please make sure that your discussions are substantial in content and length. </a:t>
            </a:r>
          </a:p>
          <a:p>
            <a:endParaRPr lang="en-US" dirty="0"/>
          </a:p>
        </p:txBody>
      </p:sp>
      <p:pic>
        <p:nvPicPr>
          <p:cNvPr id="3074" name="Picture 2" descr="C:\Users\diancall\AppData\Local\Microsoft\Windows\Temporary Internet Files\Content.IE5\2XCDIHAD\MC900440424[1].wmf"/>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972757" y="3110173"/>
            <a:ext cx="1827886" cy="150601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7556525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Learning Assignment</a:t>
            </a:r>
            <a:endParaRPr lang="en-US" sz="3200" dirty="0"/>
          </a:p>
        </p:txBody>
      </p:sp>
      <p:sp>
        <p:nvSpPr>
          <p:cNvPr id="4" name="Text Placeholder 3"/>
          <p:cNvSpPr>
            <a:spLocks noGrp="1"/>
          </p:cNvSpPr>
          <p:nvPr>
            <p:ph type="body" sz="half" idx="2"/>
          </p:nvPr>
        </p:nvSpPr>
        <p:spPr/>
        <p:txBody>
          <a:bodyPr>
            <a:normAutofit fontScale="85000" lnSpcReduction="20000"/>
          </a:bodyPr>
          <a:lstStyle/>
          <a:p>
            <a:r>
              <a:rPr lang="en-US" sz="2400" b="1" i="1" dirty="0" smtClean="0"/>
              <a:t>Case Study and Consultation</a:t>
            </a:r>
          </a:p>
          <a:p>
            <a:r>
              <a:rPr lang="en-US" sz="2400" dirty="0" smtClean="0"/>
              <a:t>Students will complete an assessment, intervention plan, and evaluation of an assigned case. </a:t>
            </a:r>
          </a:p>
          <a:p>
            <a:r>
              <a:rPr lang="en-US" sz="2400" b="1" i="1" dirty="0" smtClean="0"/>
              <a:t>“Added” benefits for students</a:t>
            </a:r>
          </a:p>
          <a:p>
            <a:r>
              <a:rPr lang="en-US" sz="2400" dirty="0" smtClean="0"/>
              <a:t>Enhance ability to communicate an assessment and intervention plan of a client situation to a group of colleagues.</a:t>
            </a:r>
          </a:p>
          <a:p>
            <a:r>
              <a:rPr lang="en-US" sz="2400" dirty="0"/>
              <a:t>L</a:t>
            </a:r>
            <a:r>
              <a:rPr lang="en-US" sz="2400" dirty="0" smtClean="0"/>
              <a:t>earn how to engage and value the process of consultation. </a:t>
            </a:r>
            <a:endParaRPr lang="en-US" sz="2400" dirty="0"/>
          </a:p>
        </p:txBody>
      </p:sp>
      <p:pic>
        <p:nvPicPr>
          <p:cNvPr id="9218" name="Picture 2" descr="C:\Users\diancall\AppData\Local\Microsoft\Windows\Temporary Internet Files\Content.IE5\6TCFAPSX\MP900422159[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75050" y="643731"/>
            <a:ext cx="5111750" cy="511175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413893632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Learning Assignment</a:t>
            </a:r>
            <a:endParaRPr lang="en-US" sz="3200" dirty="0"/>
          </a:p>
        </p:txBody>
      </p:sp>
      <p:sp>
        <p:nvSpPr>
          <p:cNvPr id="4" name="Text Placeholder 3"/>
          <p:cNvSpPr>
            <a:spLocks noGrp="1"/>
          </p:cNvSpPr>
          <p:nvPr>
            <p:ph type="body" sz="half" idx="2"/>
          </p:nvPr>
        </p:nvSpPr>
        <p:spPr/>
        <p:txBody>
          <a:bodyPr>
            <a:normAutofit fontScale="92500" lnSpcReduction="10000"/>
          </a:bodyPr>
          <a:lstStyle/>
          <a:p>
            <a:r>
              <a:rPr lang="en-US" sz="2400" b="1" i="1" dirty="0" smtClean="0"/>
              <a:t>Philosophy Paper</a:t>
            </a:r>
          </a:p>
          <a:p>
            <a:r>
              <a:rPr lang="en-US" sz="2400" dirty="0" smtClean="0"/>
              <a:t>The paper serves as a way for students to demonstrate the link between theory and practicum experience. </a:t>
            </a:r>
          </a:p>
          <a:p>
            <a:r>
              <a:rPr lang="en-US" sz="2400" b="1" i="1" dirty="0" smtClean="0"/>
              <a:t>“Added” benefits for students</a:t>
            </a:r>
          </a:p>
          <a:p>
            <a:r>
              <a:rPr lang="en-US" sz="2400" dirty="0" smtClean="0"/>
              <a:t>Opportunity for the student to analyze her/his own practice with a view to enhancing knowledge and skill development. </a:t>
            </a:r>
            <a:endParaRPr lang="en-US" sz="2400" dirty="0"/>
          </a:p>
        </p:txBody>
      </p:sp>
      <p:pic>
        <p:nvPicPr>
          <p:cNvPr id="10242" name="Picture 2" descr="C:\Users\diancall\AppData\Local\Microsoft\Windows\Temporary Internet Files\Content.IE5\ATUNA1IJ\MP900442476[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75050" y="1495690"/>
            <a:ext cx="5111750" cy="340783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463379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Evolution</a:t>
            </a:r>
            <a:endParaRPr lang="en-US" dirty="0"/>
          </a:p>
        </p:txBody>
      </p:sp>
      <p:sp>
        <p:nvSpPr>
          <p:cNvPr id="3" name="Content Placeholder 2"/>
          <p:cNvSpPr>
            <a:spLocks noGrp="1"/>
          </p:cNvSpPr>
          <p:nvPr>
            <p:ph idx="1"/>
          </p:nvPr>
        </p:nvSpPr>
        <p:spPr/>
        <p:txBody>
          <a:bodyPr/>
          <a:lstStyle/>
          <a:p>
            <a:r>
              <a:rPr lang="en-US" dirty="0" smtClean="0"/>
              <a:t>Children’s Bureau 5-yr Grant</a:t>
            </a:r>
          </a:p>
          <a:p>
            <a:r>
              <a:rPr lang="en-US" dirty="0" smtClean="0"/>
              <a:t>Spawned Development of IV-E at USU</a:t>
            </a:r>
          </a:p>
          <a:p>
            <a:pPr lvl="1"/>
            <a:r>
              <a:rPr lang="en-US" dirty="0" smtClean="0"/>
              <a:t>U. of Utah IV-E Program already existed</a:t>
            </a:r>
          </a:p>
          <a:p>
            <a:r>
              <a:rPr lang="en-US" dirty="0" smtClean="0"/>
              <a:t>IV-E Initiative is ongoing</a:t>
            </a:r>
          </a:p>
          <a:p>
            <a:pPr lvl="1"/>
            <a:r>
              <a:rPr lang="en-US" dirty="0" smtClean="0"/>
              <a:t>CB trainees required to take 2 courses during </a:t>
            </a:r>
            <a:r>
              <a:rPr lang="en-US" dirty="0" err="1" smtClean="0"/>
              <a:t>jr</a:t>
            </a:r>
            <a:r>
              <a:rPr lang="en-US" dirty="0" smtClean="0"/>
              <a:t> and </a:t>
            </a:r>
            <a:r>
              <a:rPr lang="en-US" dirty="0" err="1" smtClean="0"/>
              <a:t>sr</a:t>
            </a:r>
            <a:r>
              <a:rPr lang="en-US" dirty="0" smtClean="0"/>
              <a:t> years plus CW practicum</a:t>
            </a:r>
          </a:p>
        </p:txBody>
      </p:sp>
    </p:spTree>
    <p:extLst>
      <p:ext uri="{BB962C8B-B14F-4D97-AF65-F5344CB8AC3E}">
        <p14:creationId xmlns:p14="http://schemas.microsoft.com/office/powerpoint/2010/main" val="36446314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Curriculum Development</a:t>
            </a:r>
            <a:endParaRPr lang="en-US" dirty="0"/>
          </a:p>
        </p:txBody>
      </p:sp>
      <p:sp>
        <p:nvSpPr>
          <p:cNvPr id="3" name="Content Placeholder 2"/>
          <p:cNvSpPr>
            <a:spLocks noGrp="1"/>
          </p:cNvSpPr>
          <p:nvPr>
            <p:ph idx="1"/>
          </p:nvPr>
        </p:nvSpPr>
        <p:spPr/>
        <p:txBody>
          <a:bodyPr/>
          <a:lstStyle/>
          <a:p>
            <a:r>
              <a:rPr lang="en-US" dirty="0" smtClean="0"/>
              <a:t>Project Advisory Board</a:t>
            </a:r>
          </a:p>
          <a:p>
            <a:pPr lvl="1"/>
            <a:r>
              <a:rPr lang="en-US" dirty="0" smtClean="0"/>
              <a:t>CW experts</a:t>
            </a:r>
          </a:p>
          <a:p>
            <a:r>
              <a:rPr lang="en-US" dirty="0" smtClean="0"/>
              <a:t>Literature Review focused on competencies</a:t>
            </a:r>
          </a:p>
          <a:p>
            <a:r>
              <a:rPr lang="en-US" dirty="0" smtClean="0"/>
              <a:t>Course and Curriculum Design</a:t>
            </a:r>
          </a:p>
          <a:p>
            <a:pPr lvl="1"/>
            <a:r>
              <a:rPr lang="en-US" dirty="0" smtClean="0"/>
              <a:t>Competencies provided direction</a:t>
            </a:r>
          </a:p>
          <a:p>
            <a:pPr lvl="1"/>
            <a:r>
              <a:rPr lang="en-US" dirty="0" smtClean="0"/>
              <a:t>Instructor flexibility</a:t>
            </a:r>
            <a:endParaRPr lang="en-US" dirty="0"/>
          </a:p>
        </p:txBody>
      </p:sp>
    </p:spTree>
    <p:extLst>
      <p:ext uri="{BB962C8B-B14F-4D97-AF65-F5344CB8AC3E}">
        <p14:creationId xmlns:p14="http://schemas.microsoft.com/office/powerpoint/2010/main" val="7121834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Curriculum Delivery</a:t>
            </a:r>
            <a:endParaRPr lang="en-US" dirty="0"/>
          </a:p>
        </p:txBody>
      </p:sp>
      <p:sp>
        <p:nvSpPr>
          <p:cNvPr id="3" name="Content Placeholder 2"/>
          <p:cNvSpPr>
            <a:spLocks noGrp="1"/>
          </p:cNvSpPr>
          <p:nvPr>
            <p:ph idx="1"/>
          </p:nvPr>
        </p:nvSpPr>
        <p:spPr/>
        <p:txBody>
          <a:bodyPr/>
          <a:lstStyle/>
          <a:p>
            <a:r>
              <a:rPr lang="en-US" dirty="0" smtClean="0"/>
              <a:t>Collaboration</a:t>
            </a:r>
          </a:p>
          <a:p>
            <a:r>
              <a:rPr lang="en-US" dirty="0" smtClean="0"/>
              <a:t>Distance Education Technology</a:t>
            </a:r>
          </a:p>
          <a:p>
            <a:pPr lvl="1"/>
            <a:r>
              <a:rPr lang="en-US" dirty="0" smtClean="0"/>
              <a:t>Interactive Video Conference and Canvas</a:t>
            </a:r>
          </a:p>
          <a:p>
            <a:r>
              <a:rPr lang="en-US" dirty="0" smtClean="0"/>
              <a:t>Field Practicum Instructor Training and Support</a:t>
            </a:r>
            <a:endParaRPr lang="en-US" dirty="0"/>
          </a:p>
        </p:txBody>
      </p:sp>
    </p:spTree>
    <p:extLst>
      <p:ext uri="{BB962C8B-B14F-4D97-AF65-F5344CB8AC3E}">
        <p14:creationId xmlns:p14="http://schemas.microsoft.com/office/powerpoint/2010/main" val="21950682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5-05-27 at 8.14.18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304" y="2128268"/>
            <a:ext cx="8750300" cy="2806700"/>
          </a:xfrm>
          <a:prstGeom prst="rect">
            <a:avLst/>
          </a:prstGeom>
        </p:spPr>
      </p:pic>
      <p:sp>
        <p:nvSpPr>
          <p:cNvPr id="6" name="Title 5"/>
          <p:cNvSpPr>
            <a:spLocks noGrp="1"/>
          </p:cNvSpPr>
          <p:nvPr>
            <p:ph type="title"/>
          </p:nvPr>
        </p:nvSpPr>
        <p:spPr/>
        <p:txBody>
          <a:bodyPr/>
          <a:lstStyle/>
          <a:p>
            <a:r>
              <a:rPr lang="en-US" dirty="0" smtClean="0"/>
              <a:t>Curriculum Delivery Options</a:t>
            </a:r>
            <a:endParaRPr lang="en-US" dirty="0"/>
          </a:p>
        </p:txBody>
      </p:sp>
    </p:spTree>
    <p:extLst>
      <p:ext uri="{BB962C8B-B14F-4D97-AF65-F5344CB8AC3E}">
        <p14:creationId xmlns:p14="http://schemas.microsoft.com/office/powerpoint/2010/main" val="2143004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usulocations.png"/>
          <p:cNvPicPr/>
          <p:nvPr/>
        </p:nvPicPr>
        <p:blipFill>
          <a:blip r:embed="rId2" cstate="print"/>
          <a:srcRect/>
          <a:stretch>
            <a:fillRect/>
          </a:stretch>
        </p:blipFill>
        <p:spPr bwMode="auto">
          <a:xfrm>
            <a:off x="2555597" y="1235292"/>
            <a:ext cx="4150907" cy="5173511"/>
          </a:xfrm>
          <a:prstGeom prst="rect">
            <a:avLst/>
          </a:prstGeom>
          <a:noFill/>
          <a:ln w="9525">
            <a:noFill/>
            <a:miter lim="800000"/>
            <a:headEnd/>
            <a:tailEnd/>
          </a:ln>
        </p:spPr>
      </p:pic>
      <p:sp>
        <p:nvSpPr>
          <p:cNvPr id="6" name="Title 5"/>
          <p:cNvSpPr>
            <a:spLocks noGrp="1"/>
          </p:cNvSpPr>
          <p:nvPr>
            <p:ph type="title"/>
          </p:nvPr>
        </p:nvSpPr>
        <p:spPr/>
        <p:txBody>
          <a:bodyPr/>
          <a:lstStyle/>
          <a:p>
            <a:r>
              <a:rPr lang="en-US" dirty="0" smtClean="0"/>
              <a:t>USU Locations in Utah</a:t>
            </a:r>
            <a:endParaRPr lang="en-US" dirty="0"/>
          </a:p>
        </p:txBody>
      </p:sp>
    </p:spTree>
    <p:extLst>
      <p:ext uri="{BB962C8B-B14F-4D97-AF65-F5344CB8AC3E}">
        <p14:creationId xmlns:p14="http://schemas.microsoft.com/office/powerpoint/2010/main" val="6131280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8450</TotalTime>
  <Words>2949</Words>
  <Application>Microsoft Office PowerPoint</Application>
  <PresentationFormat>On-screen Show (4:3)</PresentationFormat>
  <Paragraphs>239</Paragraphs>
  <Slides>44</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44</vt:i4>
      </vt:variant>
    </vt:vector>
  </HeadingPairs>
  <TitlesOfParts>
    <vt:vector size="48" baseType="lpstr">
      <vt:lpstr>Arial</vt:lpstr>
      <vt:lpstr>Calibri</vt:lpstr>
      <vt:lpstr>Calibri Bold</vt:lpstr>
      <vt:lpstr>Office Theme</vt:lpstr>
      <vt:lpstr>Utah State University Title IV-E Program</vt:lpstr>
      <vt:lpstr>Background</vt:lpstr>
      <vt:lpstr>CB Project Overview</vt:lpstr>
      <vt:lpstr>CB Project Overview</vt:lpstr>
      <vt:lpstr>Project Evolution</vt:lpstr>
      <vt:lpstr>Curriculum Development</vt:lpstr>
      <vt:lpstr>Curriculum Delivery</vt:lpstr>
      <vt:lpstr>Curriculum Delivery Options</vt:lpstr>
      <vt:lpstr>USU Locations in Utah</vt:lpstr>
      <vt:lpstr>Recruitment/Stipends</vt:lpstr>
      <vt:lpstr>Courses</vt:lpstr>
      <vt:lpstr>Child Welfare (Overview) Course</vt:lpstr>
      <vt:lpstr>Child Welfare Overview Course</vt:lpstr>
      <vt:lpstr>Child Welfare Overview Course</vt:lpstr>
      <vt:lpstr>Child Welfare Theory  Course Objectives</vt:lpstr>
      <vt:lpstr>Learning Activities</vt:lpstr>
      <vt:lpstr>Learning Activities</vt:lpstr>
      <vt:lpstr>Learning Activities</vt:lpstr>
      <vt:lpstr>Advanced Child Welfare Practice</vt:lpstr>
      <vt:lpstr>Advance Child Welfare Practice: Overall Goal</vt:lpstr>
      <vt:lpstr>PowerPoint Presentation</vt:lpstr>
      <vt:lpstr>PowerPoint Presentation</vt:lpstr>
      <vt:lpstr>Advance Child Welfare Practice: Learning Assignment 1</vt:lpstr>
      <vt:lpstr>Advance Child Welfare Practice: Learning Assignment 1</vt:lpstr>
      <vt:lpstr>PowerPoint Presentation</vt:lpstr>
      <vt:lpstr>Advanced Child Welfare Practice</vt:lpstr>
      <vt:lpstr>Forensic Child Welfare:  Course Objectives</vt:lpstr>
      <vt:lpstr>Forensic Child Welfare: Learning Activities</vt:lpstr>
      <vt:lpstr>Forensic Child Welfare: Learning Activities</vt:lpstr>
      <vt:lpstr>Forensic Child Welfare: Learning Assignments</vt:lpstr>
      <vt:lpstr>Forensic Child Welfare: Learning Assignments</vt:lpstr>
      <vt:lpstr>Child Welfare Specialization Practicum</vt:lpstr>
      <vt:lpstr>Child Welfare Practicum Experience </vt:lpstr>
      <vt:lpstr>Child Welfare Integrative Seminar</vt:lpstr>
      <vt:lpstr>Discussions and Assignments</vt:lpstr>
      <vt:lpstr>Reflection:  Informing Practice Decisions</vt:lpstr>
      <vt:lpstr>Learning Assignment</vt:lpstr>
      <vt:lpstr>Learning Assignment</vt:lpstr>
      <vt:lpstr>Example of Reflective Journaling</vt:lpstr>
      <vt:lpstr>Learning Assignment</vt:lpstr>
      <vt:lpstr>Learning Assignment</vt:lpstr>
      <vt:lpstr>On-Line and In-Class Discussions</vt:lpstr>
      <vt:lpstr>Learning Assignment</vt:lpstr>
      <vt:lpstr>Learning Assignment</vt:lpstr>
    </vt:vector>
  </TitlesOfParts>
  <Company>Utah State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Utah State University Title IV-E Program</dc:title>
  <dc:creator>Derrik Tollefson</dc:creator>
  <cp:lastModifiedBy>Traci L LaLiberte PhD</cp:lastModifiedBy>
  <cp:revision>52</cp:revision>
  <dcterms:created xsi:type="dcterms:W3CDTF">2012-03-21T20:06:55Z</dcterms:created>
  <dcterms:modified xsi:type="dcterms:W3CDTF">2015-05-29T13:42:05Z</dcterms:modified>
</cp:coreProperties>
</file>