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3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0" y="1122363"/>
            <a:ext cx="431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6000" y="3602038"/>
            <a:ext cx="431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4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5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91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2" y="365126"/>
            <a:ext cx="7406217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6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7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2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3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2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9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0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3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6195-C25B-408B-82B8-51610391D36A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BB0CE-4893-4D10-8F48-6EBF05AA4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3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1109" y="509048"/>
            <a:ext cx="4326903" cy="2887794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Trauma-Informed Leadership: A </a:t>
            </a:r>
            <a:r>
              <a:rPr lang="en-US" sz="3200" b="1" dirty="0"/>
              <a:t>P</a:t>
            </a:r>
            <a:r>
              <a:rPr lang="en-US" sz="3200" b="1" dirty="0" smtClean="0"/>
              <a:t>rofessional Development Model for BASW Child Welfare Students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Yodit Betru, DSW, LCSW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214" y="1788679"/>
            <a:ext cx="7886700" cy="4351338"/>
          </a:xfrm>
        </p:spPr>
        <p:txBody>
          <a:bodyPr/>
          <a:lstStyle/>
          <a:p>
            <a:r>
              <a:rPr lang="en-US" sz="3200" dirty="0" smtClean="0"/>
              <a:t>Factors that initiated the development of the model</a:t>
            </a:r>
          </a:p>
          <a:p>
            <a:r>
              <a:rPr lang="en-US" sz="3200" dirty="0" smtClean="0"/>
              <a:t>Collaborative project</a:t>
            </a:r>
          </a:p>
          <a:p>
            <a:pPr lvl="1"/>
            <a:r>
              <a:rPr lang="en-US" sz="3200" dirty="0" smtClean="0"/>
              <a:t>University of Bloomsburg, Shiloh </a:t>
            </a:r>
            <a:r>
              <a:rPr lang="en-US" sz="3200" dirty="0" err="1" smtClean="0"/>
              <a:t>Erdley</a:t>
            </a:r>
            <a:r>
              <a:rPr lang="en-US" sz="3200" dirty="0" smtClean="0"/>
              <a:t>, DSW, LSW</a:t>
            </a:r>
          </a:p>
          <a:p>
            <a:r>
              <a:rPr lang="en-US" sz="3200" dirty="0" smtClean="0"/>
              <a:t> Impact on retention and sustainability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31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Components of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4" y="1662545"/>
            <a:ext cx="7129895" cy="4514418"/>
          </a:xfrm>
        </p:spPr>
        <p:txBody>
          <a:bodyPr/>
          <a:lstStyle/>
          <a:p>
            <a:r>
              <a:rPr lang="en-US" sz="3200" dirty="0" smtClean="0"/>
              <a:t>Leadership Development </a:t>
            </a:r>
          </a:p>
          <a:p>
            <a:r>
              <a:rPr lang="en-US" sz="3200" dirty="0" smtClean="0"/>
              <a:t>Child Welfare </a:t>
            </a:r>
          </a:p>
          <a:p>
            <a:r>
              <a:rPr lang="en-US" sz="3200" dirty="0" smtClean="0"/>
              <a:t>Cultural Responsiveness</a:t>
            </a:r>
          </a:p>
          <a:p>
            <a:r>
              <a:rPr lang="en-US" sz="3200" dirty="0" smtClean="0"/>
              <a:t>Trauma-Informed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12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Leadership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018" y="1662545"/>
            <a:ext cx="7342332" cy="4514418"/>
          </a:xfrm>
        </p:spPr>
        <p:txBody>
          <a:bodyPr>
            <a:normAutofit/>
          </a:bodyPr>
          <a:lstStyle/>
          <a:p>
            <a:r>
              <a:rPr lang="en-US" dirty="0" smtClean="0"/>
              <a:t>Why leadership at the BSW level?</a:t>
            </a:r>
          </a:p>
          <a:p>
            <a:r>
              <a:rPr lang="en-US" dirty="0" smtClean="0"/>
              <a:t>Leadership Challenge </a:t>
            </a:r>
          </a:p>
          <a:p>
            <a:pPr lvl="1"/>
            <a:r>
              <a:rPr lang="en-US" dirty="0" smtClean="0"/>
              <a:t>Value based leadership</a:t>
            </a:r>
          </a:p>
          <a:p>
            <a:pPr lvl="1"/>
            <a:r>
              <a:rPr lang="en-US" dirty="0" smtClean="0"/>
              <a:t>Strong outcomes</a:t>
            </a:r>
          </a:p>
          <a:p>
            <a:r>
              <a:rPr lang="en-US" dirty="0" smtClean="0"/>
              <a:t>5 Practices</a:t>
            </a:r>
          </a:p>
          <a:p>
            <a:pPr lvl="1"/>
            <a:r>
              <a:rPr lang="en-US" dirty="0" smtClean="0"/>
              <a:t>Model the way</a:t>
            </a:r>
          </a:p>
          <a:p>
            <a:pPr lvl="1"/>
            <a:r>
              <a:rPr lang="en-US" dirty="0" smtClean="0"/>
              <a:t>Inspire a vision</a:t>
            </a:r>
          </a:p>
          <a:p>
            <a:pPr lvl="1"/>
            <a:r>
              <a:rPr lang="en-US" dirty="0" smtClean="0"/>
              <a:t>Challenge the process</a:t>
            </a:r>
          </a:p>
          <a:p>
            <a:pPr lvl="1"/>
            <a:r>
              <a:rPr lang="en-US" dirty="0" smtClean="0"/>
              <a:t>Enable others to act</a:t>
            </a:r>
          </a:p>
          <a:p>
            <a:pPr lvl="1"/>
            <a:r>
              <a:rPr lang="en-US" dirty="0" smtClean="0"/>
              <a:t>Encourage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43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641" y="512908"/>
            <a:ext cx="7406217" cy="1325563"/>
          </a:xfrm>
        </p:spPr>
        <p:txBody>
          <a:bodyPr/>
          <a:lstStyle/>
          <a:p>
            <a:r>
              <a:rPr lang="en-US" dirty="0" smtClean="0"/>
              <a:t>Child Welfare  and Cultural Responsiveness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632" y="1779443"/>
            <a:ext cx="7886700" cy="4351338"/>
          </a:xfrm>
        </p:spPr>
        <p:txBody>
          <a:bodyPr/>
          <a:lstStyle/>
          <a:p>
            <a:r>
              <a:rPr lang="en-US" dirty="0" smtClean="0"/>
              <a:t>Many changes to the  Pennsylvania Child Welfare laws</a:t>
            </a:r>
          </a:p>
          <a:p>
            <a:r>
              <a:rPr lang="en-US" dirty="0" smtClean="0"/>
              <a:t>Agency stress</a:t>
            </a:r>
          </a:p>
          <a:p>
            <a:r>
              <a:rPr lang="en-US" dirty="0" smtClean="0"/>
              <a:t>Cultural responsiveness</a:t>
            </a:r>
          </a:p>
          <a:p>
            <a:pPr lvl="1"/>
            <a:r>
              <a:rPr lang="en-US" dirty="0" smtClean="0"/>
              <a:t>Critical consciousness </a:t>
            </a:r>
          </a:p>
          <a:p>
            <a:pPr lvl="1"/>
            <a:r>
              <a:rPr lang="en-US" dirty="0" smtClean="0"/>
              <a:t>Public conversation </a:t>
            </a:r>
            <a:r>
              <a:rPr lang="en-US" dirty="0"/>
              <a:t>q</a:t>
            </a:r>
            <a:r>
              <a:rPr lang="en-US" dirty="0" smtClean="0"/>
              <a:t>uestions</a:t>
            </a:r>
          </a:p>
          <a:p>
            <a:pPr lvl="1"/>
            <a:r>
              <a:rPr lang="en-US" dirty="0" smtClean="0"/>
              <a:t>Art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20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346" y="365126"/>
            <a:ext cx="7564004" cy="1325563"/>
          </a:xfrm>
        </p:spPr>
        <p:txBody>
          <a:bodyPr/>
          <a:lstStyle/>
          <a:p>
            <a:r>
              <a:rPr lang="en-US" b="1" dirty="0" smtClean="0"/>
              <a:t>Trauma-Informed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impact of traumatic stress</a:t>
            </a:r>
          </a:p>
          <a:p>
            <a:r>
              <a:rPr lang="en-US" dirty="0" smtClean="0"/>
              <a:t>Care-giver resilience</a:t>
            </a:r>
          </a:p>
          <a:p>
            <a:r>
              <a:rPr lang="en-US" dirty="0" smtClean="0"/>
              <a:t>Strategic self-care plan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5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Model Implementation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472" y="1764145"/>
            <a:ext cx="6972877" cy="4412818"/>
          </a:xfrm>
        </p:spPr>
        <p:txBody>
          <a:bodyPr/>
          <a:lstStyle/>
          <a:p>
            <a:r>
              <a:rPr lang="en-US" dirty="0" smtClean="0"/>
              <a:t>Executed over 3 months</a:t>
            </a:r>
          </a:p>
          <a:p>
            <a:r>
              <a:rPr lang="en-US" dirty="0" smtClean="0"/>
              <a:t>Full day sessions</a:t>
            </a:r>
          </a:p>
          <a:p>
            <a:r>
              <a:rPr lang="en-US" dirty="0" smtClean="0"/>
              <a:t>Online lectures and resources</a:t>
            </a:r>
          </a:p>
          <a:p>
            <a:r>
              <a:rPr lang="en-US" dirty="0" smtClean="0"/>
              <a:t>Partnered </a:t>
            </a:r>
            <a:r>
              <a:rPr lang="en-US" smtClean="0"/>
              <a:t>with other university </a:t>
            </a:r>
            <a:r>
              <a:rPr lang="en-US" dirty="0" smtClean="0"/>
              <a:t>programs and agency </a:t>
            </a:r>
          </a:p>
          <a:p>
            <a:r>
              <a:rPr lang="en-US" dirty="0" smtClean="0"/>
              <a:t>Conclude with experienced based learning</a:t>
            </a:r>
          </a:p>
          <a:p>
            <a:pPr lvl="1"/>
            <a:r>
              <a:rPr lang="en-US" dirty="0" smtClean="0"/>
              <a:t>Outdoor Adventure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0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1626</TotalTime>
  <Words>149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Trauma-Informed Leadership: A Professional Development Model for BASW Child Welfare Students</vt:lpstr>
      <vt:lpstr>Background</vt:lpstr>
      <vt:lpstr>Components of Model</vt:lpstr>
      <vt:lpstr>Leadership</vt:lpstr>
      <vt:lpstr>Child Welfare  and Cultural Responsiveness </vt:lpstr>
      <vt:lpstr>Trauma-Informed </vt:lpstr>
      <vt:lpstr>Model Implementation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Baksis</dc:creator>
  <cp:lastModifiedBy>Traci L LaLiberte PhD</cp:lastModifiedBy>
  <cp:revision>15</cp:revision>
  <dcterms:created xsi:type="dcterms:W3CDTF">2014-11-25T20:10:45Z</dcterms:created>
  <dcterms:modified xsi:type="dcterms:W3CDTF">2015-06-01T20:56:26Z</dcterms:modified>
</cp:coreProperties>
</file>