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66" r:id="rId3"/>
    <p:sldId id="265" r:id="rId4"/>
    <p:sldId id="258" r:id="rId5"/>
    <p:sldId id="270" r:id="rId6"/>
    <p:sldId id="267" r:id="rId7"/>
    <p:sldId id="271" r:id="rId8"/>
    <p:sldId id="263" r:id="rId9"/>
    <p:sldId id="272" r:id="rId10"/>
    <p:sldId id="269" r:id="rId11"/>
    <p:sldId id="273" r:id="rId12"/>
    <p:sldId id="274" r:id="rId13"/>
    <p:sldId id="264" r:id="rId14"/>
    <p:sldId id="261" r:id="rId15"/>
    <p:sldId id="27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788" autoAdjust="0"/>
  </p:normalViewPr>
  <p:slideViewPr>
    <p:cSldViewPr snapToGrid="0">
      <p:cViewPr varScale="1">
        <p:scale>
          <a:sx n="51" d="100"/>
          <a:sy n="51" d="100"/>
        </p:scale>
        <p:origin x="450" y="7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4FB81-C280-4CB4-AD69-AB651CDD7096}" type="datetimeFigureOut">
              <a:rPr lang="en-US" smtClean="0"/>
              <a:t>6/1/2015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DEB2CD-3859-4941-BC65-67771DC4760B}" type="slidenum">
              <a:rPr lang="en-US" smtClean="0"/>
              <a:t>‹#›</a:t>
            </a:fld>
            <a:endParaRPr lang="en-US"/>
          </a:p>
        </p:txBody>
      </p:sp>
    </p:spTree>
    <p:extLst>
      <p:ext uri="{BB962C8B-B14F-4D97-AF65-F5344CB8AC3E}">
        <p14:creationId xmlns:p14="http://schemas.microsoft.com/office/powerpoint/2010/main" val="4135610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we all know, Title IV-E is the major source of federal funding for educating and training the child welfare workforce. The Title IV-E child welfare training program was created as part of the Child Welfare and Adoption Assistance Act of 1980 (P.L. 96-272) to support training in both foster care and adoption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Describe</a:t>
            </a:r>
            <a:r>
              <a:rPr lang="en-US" baseline="0" dirty="0" smtClean="0"/>
              <a:t> training bullets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But….we also need to figure out whether this training is working in the ways we want it to. </a:t>
            </a:r>
            <a:endParaRPr lang="en-US" dirty="0" smtClean="0"/>
          </a:p>
          <a:p>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2</a:t>
            </a:fld>
            <a:endParaRPr lang="en-US"/>
          </a:p>
        </p:txBody>
      </p:sp>
    </p:spTree>
    <p:extLst>
      <p:ext uri="{BB962C8B-B14F-4D97-AF65-F5344CB8AC3E}">
        <p14:creationId xmlns:p14="http://schemas.microsoft.com/office/powerpoint/2010/main" val="269330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didn’t pull these out of a hat. We actually went</a:t>
            </a:r>
            <a:r>
              <a:rPr lang="en-US" baseline="0" dirty="0" smtClean="0"/>
              <a:t> through a quite extensive process to develop the objectives and methods used. </a:t>
            </a:r>
          </a:p>
          <a:p>
            <a:endParaRPr lang="en-US" baseline="0" dirty="0" smtClean="0"/>
          </a:p>
          <a:p>
            <a:pPr marL="228600" indent="-228600">
              <a:buFont typeface="+mj-lt"/>
              <a:buAutoNum type="arabicPeriod"/>
            </a:pPr>
            <a:r>
              <a:rPr lang="en-US" baseline="0" dirty="0" smtClean="0"/>
              <a:t>Consulted the published literature – find out what we know about significant predictors and outcomes</a:t>
            </a:r>
          </a:p>
          <a:p>
            <a:pPr marL="228600" indent="-228600">
              <a:buFont typeface="+mj-lt"/>
              <a:buAutoNum type="arabicPeriod"/>
            </a:pPr>
            <a:r>
              <a:rPr lang="en-US" baseline="0" dirty="0" smtClean="0"/>
              <a:t>Looked to other jurisdictions doing large-scale evaluation – </a:t>
            </a:r>
            <a:r>
              <a:rPr lang="en-US" baseline="0" dirty="0" err="1" smtClean="0"/>
              <a:t>CalSWEC</a:t>
            </a:r>
            <a:r>
              <a:rPr lang="en-US" baseline="0" dirty="0" smtClean="0"/>
              <a:t>, Connecticut, Texas, and others</a:t>
            </a:r>
          </a:p>
          <a:p>
            <a:pPr marL="228600" indent="-228600">
              <a:buFont typeface="+mj-lt"/>
              <a:buAutoNum type="arabicPeriod"/>
            </a:pPr>
            <a:r>
              <a:rPr lang="en-US" baseline="0" dirty="0" smtClean="0"/>
              <a:t>Networked with our colleagues – IV-E conference in Galveston &amp; travel to </a:t>
            </a:r>
            <a:r>
              <a:rPr lang="en-US" baseline="0" dirty="0" err="1" smtClean="0"/>
              <a:t>CalSWEC</a:t>
            </a:r>
            <a:endParaRPr lang="en-US" baseline="0" dirty="0" smtClean="0"/>
          </a:p>
          <a:p>
            <a:pPr marL="228600" indent="-228600">
              <a:buFont typeface="+mj-lt"/>
              <a:buAutoNum type="arabicPeriod"/>
            </a:pPr>
            <a:r>
              <a:rPr lang="en-US" baseline="0" dirty="0" smtClean="0"/>
              <a:t>Informal needs assessment internally</a:t>
            </a:r>
          </a:p>
          <a:p>
            <a:pPr marL="228600" indent="-228600">
              <a:buFont typeface="+mj-lt"/>
              <a:buAutoNum type="arabicPeriod"/>
            </a:pPr>
            <a:r>
              <a:rPr lang="en-US" dirty="0" smtClean="0"/>
              <a:t>Iterative process internally</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11</a:t>
            </a:fld>
            <a:endParaRPr lang="en-US"/>
          </a:p>
        </p:txBody>
      </p:sp>
    </p:spTree>
    <p:extLst>
      <p:ext uri="{BB962C8B-B14F-4D97-AF65-F5344CB8AC3E}">
        <p14:creationId xmlns:p14="http://schemas.microsoft.com/office/powerpoint/2010/main" val="2590399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we developed an evaluation that was </a:t>
            </a:r>
          </a:p>
          <a:p>
            <a:pPr marL="171450" indent="-171450">
              <a:buFont typeface="Arial" panose="020B0604020202020204" pitchFamily="34" charset="0"/>
              <a:buChar char="•"/>
            </a:pPr>
            <a:r>
              <a:rPr lang="en-US" dirty="0" smtClean="0"/>
              <a:t>Longitudinal</a:t>
            </a:r>
            <a:r>
              <a:rPr lang="en-US" baseline="0" dirty="0" smtClean="0"/>
              <a:t> – tracked students from application through careers in CW</a:t>
            </a:r>
          </a:p>
          <a:p>
            <a:pPr marL="171450" indent="-171450">
              <a:buFont typeface="Arial" panose="020B0604020202020204" pitchFamily="34" charset="0"/>
              <a:buChar char="•"/>
            </a:pPr>
            <a:r>
              <a:rPr lang="en-US" baseline="0" dirty="0" smtClean="0"/>
              <a:t>Descriptive in nature – decided NOT to build in a longitudinal comparison group of non IV-E</a:t>
            </a:r>
          </a:p>
          <a:p>
            <a:pPr marL="171450" indent="-171450">
              <a:buFont typeface="Arial" panose="020B0604020202020204" pitchFamily="34" charset="0"/>
              <a:buChar char="•"/>
            </a:pPr>
            <a:r>
              <a:rPr lang="en-US" baseline="0" dirty="0" smtClean="0"/>
              <a:t>Offers opportunities to maintain some flexibility in the evaluation through ad hoc </a:t>
            </a:r>
            <a:r>
              <a:rPr lang="en-US" baseline="0" dirty="0" err="1" smtClean="0"/>
              <a:t>eval</a:t>
            </a:r>
            <a:r>
              <a:rPr lang="en-US" baseline="0" dirty="0" smtClean="0"/>
              <a:t> activities</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12</a:t>
            </a:fld>
            <a:endParaRPr lang="en-US"/>
          </a:p>
        </p:txBody>
      </p:sp>
    </p:spTree>
    <p:extLst>
      <p:ext uri="{BB962C8B-B14F-4D97-AF65-F5344CB8AC3E}">
        <p14:creationId xmlns:p14="http://schemas.microsoft.com/office/powerpoint/2010/main" val="2515844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Evaluation</a:t>
            </a:r>
          </a:p>
          <a:p>
            <a:pPr marL="228600" indent="-228600">
              <a:buFont typeface="+mj-lt"/>
              <a:buAutoNum type="arabicPeriod"/>
            </a:pPr>
            <a:r>
              <a:rPr lang="en-US" dirty="0" smtClean="0"/>
              <a:t>When students first</a:t>
            </a:r>
            <a:r>
              <a:rPr lang="en-US" baseline="0" dirty="0" smtClean="0"/>
              <a:t> come to us</a:t>
            </a:r>
          </a:p>
          <a:p>
            <a:pPr marL="685800" lvl="1" indent="-228600">
              <a:buFont typeface="+mj-lt"/>
              <a:buAutoNum type="arabicPeriod"/>
            </a:pPr>
            <a:r>
              <a:rPr lang="en-US" baseline="0" dirty="0" smtClean="0"/>
              <a:t>Look at demographics of our applicants as well as those we admit and compare them to the demos of children and families served in MN CW (recruitment)</a:t>
            </a:r>
          </a:p>
          <a:p>
            <a:pPr marL="685800" lvl="1" indent="-228600">
              <a:buFont typeface="+mj-lt"/>
              <a:buAutoNum type="arabicPeriod"/>
            </a:pPr>
            <a:r>
              <a:rPr lang="en-US" baseline="0" dirty="0" smtClean="0"/>
              <a:t>Evaluate CW specific competencies – both knowledge and skill – using a set of competencies that were collaboratively developed by the UMN, UMD, and county input and then refined by other IV-E schools and the State. Shared set of competencies for the state (even though we are a county-operated, state supervised CW system and have our own IV-E programs at our educational institutions). (Preparation)</a:t>
            </a:r>
          </a:p>
          <a:p>
            <a:pPr marL="1143000" lvl="2" indent="-228600">
              <a:buFont typeface="+mj-lt"/>
              <a:buAutoNum type="arabicPeriod"/>
            </a:pPr>
            <a:r>
              <a:rPr lang="en-US" baseline="0" dirty="0" smtClean="0"/>
              <a:t>CWKA has been implemented for three years and has gone through as many revisions (# items, wording of items, etc.)</a:t>
            </a:r>
          </a:p>
          <a:p>
            <a:pPr marL="1143000" lvl="2" indent="-228600">
              <a:buFont typeface="+mj-lt"/>
              <a:buAutoNum type="arabicPeriod"/>
            </a:pPr>
            <a:r>
              <a:rPr lang="en-US" baseline="0" dirty="0" smtClean="0"/>
              <a:t>CWSA is currently in development – likely a combination of skills in field contracts as well as a simulation lab.</a:t>
            </a:r>
          </a:p>
          <a:p>
            <a:pPr marL="228600" lvl="0" indent="-228600">
              <a:buFont typeface="+mj-lt"/>
              <a:buAutoNum type="arabicPeriod"/>
            </a:pPr>
            <a:r>
              <a:rPr lang="en-US" baseline="0" dirty="0" smtClean="0"/>
              <a:t>When students graduate</a:t>
            </a:r>
          </a:p>
          <a:p>
            <a:pPr marL="685800" lvl="1" indent="-228600">
              <a:buFont typeface="+mj-lt"/>
              <a:buAutoNum type="arabicPeriod"/>
            </a:pPr>
            <a:r>
              <a:rPr lang="en-US" baseline="0" dirty="0" smtClean="0"/>
              <a:t>Re-evaluate CW-specific competencies (growth and preparation)</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Look at demographics of our graduates and compare them to the demos of children and families served in MN CW; also look at those who didn’t graduate to see where we might improve our retention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When our alumni are in the field</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Preparedness for CW and satisfaction with IV-E programming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Demographics of those who found public and/or tribal CW positions comparatively</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Later in the field</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Preparedness for CW and satisfaction with IV-E programming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Retention and leadership</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baseline="0" dirty="0" smtClean="0"/>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THROUGHOUT – Ad hoc, training &amp; professional development</a:t>
            </a:r>
          </a:p>
          <a:p>
            <a:pPr marL="685800" lvl="1" indent="-228600">
              <a:buFont typeface="+mj-lt"/>
              <a:buAutoNum type="arabicPeriod"/>
            </a:pPr>
            <a:endParaRPr lang="en-US" baseline="0" dirty="0" smtClean="0"/>
          </a:p>
          <a:p>
            <a:pPr marL="685800" lvl="1"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13</a:t>
            </a:fld>
            <a:endParaRPr lang="en-US"/>
          </a:p>
        </p:txBody>
      </p:sp>
    </p:spTree>
    <p:extLst>
      <p:ext uri="{BB962C8B-B14F-4D97-AF65-F5344CB8AC3E}">
        <p14:creationId xmlns:p14="http://schemas.microsoft.com/office/powerpoint/2010/main" val="2424613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dirty="0" smtClean="0"/>
              <a:t>Take your time in planning – somewhat disheartening at times but process afforded a solid plan with flexibility that met our needs</a:t>
            </a:r>
          </a:p>
          <a:p>
            <a:pPr marL="228600" indent="-228600">
              <a:buFont typeface="+mj-lt"/>
              <a:buAutoNum type="arabicPeriod"/>
            </a:pPr>
            <a:r>
              <a:rPr lang="en-US" sz="1200" dirty="0" smtClean="0"/>
              <a:t>Don’t recreate the wheel – look to your colleagues </a:t>
            </a:r>
          </a:p>
          <a:p>
            <a:pPr marL="228600" indent="-228600">
              <a:buFont typeface="+mj-lt"/>
              <a:buAutoNum type="arabicPeriod"/>
            </a:pPr>
            <a:r>
              <a:rPr lang="en-US" sz="1200" dirty="0" smtClean="0"/>
              <a:t>Stakeholder buy in and support – shared understanding (ask for feedback)</a:t>
            </a:r>
          </a:p>
          <a:p>
            <a:pPr marL="228600" indent="-228600">
              <a:buFont typeface="+mj-lt"/>
              <a:buAutoNum type="arabicPeriod"/>
            </a:pPr>
            <a:r>
              <a:rPr lang="en-US" sz="1200" dirty="0" smtClean="0"/>
              <a:t>Needs assessment</a:t>
            </a:r>
          </a:p>
          <a:p>
            <a:pPr marL="228600" indent="-228600">
              <a:buFont typeface="+mj-lt"/>
              <a:buAutoNum type="arabicPeriod"/>
            </a:pPr>
            <a:r>
              <a:rPr lang="en-US" sz="1200" dirty="0" smtClean="0"/>
              <a:t>Utilize natural communication opportunities</a:t>
            </a:r>
          </a:p>
          <a:p>
            <a:pPr marL="228600" indent="-228600">
              <a:buFont typeface="+mj-lt"/>
              <a:buAutoNum type="arabicPeriod"/>
            </a:pPr>
            <a:r>
              <a:rPr lang="en-US" sz="1200" dirty="0" smtClean="0"/>
              <a:t>You can’t do it all – FOCUS</a:t>
            </a:r>
          </a:p>
          <a:p>
            <a:pPr marL="685800" lvl="1" indent="-228600">
              <a:buFont typeface="+mj-lt"/>
              <a:buAutoNum type="arabicPeriod"/>
            </a:pPr>
            <a:r>
              <a:rPr lang="en-US" sz="1200" dirty="0" smtClean="0"/>
              <a:t>Sequence</a:t>
            </a:r>
            <a:r>
              <a:rPr lang="en-US" sz="1200" baseline="0" dirty="0" smtClean="0"/>
              <a:t> the development, implementation and refinement activities</a:t>
            </a:r>
          </a:p>
          <a:p>
            <a:pPr marL="685800" lvl="1" indent="-228600">
              <a:buFont typeface="+mj-lt"/>
              <a:buAutoNum type="arabicPeriod"/>
            </a:pPr>
            <a:r>
              <a:rPr lang="en-US" sz="1200" baseline="0" dirty="0" smtClean="0"/>
              <a:t>KISS – don’t’ get overly-complicated</a:t>
            </a:r>
            <a:endParaRPr lang="en-US" sz="1200" dirty="0" smtClean="0"/>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14</a:t>
            </a:fld>
            <a:endParaRPr lang="en-US"/>
          </a:p>
        </p:txBody>
      </p:sp>
    </p:spTree>
    <p:extLst>
      <p:ext uri="{BB962C8B-B14F-4D97-AF65-F5344CB8AC3E}">
        <p14:creationId xmlns:p14="http://schemas.microsoft.com/office/powerpoint/2010/main" val="1408145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the most important…</a:t>
            </a:r>
          </a:p>
          <a:p>
            <a:endParaRPr lang="en-US" dirty="0" smtClean="0"/>
          </a:p>
          <a:p>
            <a:r>
              <a:rPr lang="en-US" dirty="0" smtClean="0"/>
              <a:t>Plan, do,</a:t>
            </a:r>
            <a:r>
              <a:rPr lang="en-US" baseline="0" dirty="0" smtClean="0"/>
              <a:t> study, act. Evaluation isn’t anything unless you can do it and use it. </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15</a:t>
            </a:fld>
            <a:endParaRPr lang="en-US"/>
          </a:p>
        </p:txBody>
      </p:sp>
    </p:spTree>
    <p:extLst>
      <p:ext uri="{BB962C8B-B14F-4D97-AF65-F5344CB8AC3E}">
        <p14:creationId xmlns:p14="http://schemas.microsoft.com/office/powerpoint/2010/main" val="23793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Funding</a:t>
            </a:r>
            <a:r>
              <a:rPr lang="en-US" baseline="0" dirty="0" smtClean="0"/>
              <a:t> for training programs increased dramatically between 1980 and the early-2000s then started to decrease</a:t>
            </a:r>
          </a:p>
          <a:p>
            <a:pPr marL="171450" indent="-171450">
              <a:buFont typeface="Arial" panose="020B0604020202020204" pitchFamily="34" charset="0"/>
              <a:buChar char="•"/>
            </a:pPr>
            <a:r>
              <a:rPr lang="en-US" baseline="0" dirty="0" smtClean="0"/>
              <a:t>Fewer children/youth in foster care</a:t>
            </a:r>
          </a:p>
          <a:p>
            <a:pPr marL="171450" indent="-171450">
              <a:buFont typeface="Arial" panose="020B0604020202020204" pitchFamily="34" charset="0"/>
              <a:buChar char="•"/>
            </a:pPr>
            <a:r>
              <a:rPr lang="en-US" baseline="0" dirty="0" smtClean="0"/>
              <a:t>Income guidelines didn’t change with inflation and cost of living</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Devote a large amount of money to training. Important that we evaluate how effective this training is.</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3</a:t>
            </a:fld>
            <a:endParaRPr lang="en-US"/>
          </a:p>
        </p:txBody>
      </p:sp>
    </p:spTree>
    <p:extLst>
      <p:ext uri="{BB962C8B-B14F-4D97-AF65-F5344CB8AC3E}">
        <p14:creationId xmlns:p14="http://schemas.microsoft.com/office/powerpoint/2010/main" val="2206927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Federal legislation</a:t>
            </a:r>
            <a:r>
              <a:rPr lang="en-US" baseline="0" dirty="0" smtClean="0"/>
              <a:t> gives us some guidance on how we evaluate the effectiveness of our training programs. 45CFR235.63</a:t>
            </a:r>
          </a:p>
          <a:p>
            <a:endParaRPr lang="en-US" dirty="0" smtClean="0"/>
          </a:p>
          <a:p>
            <a:r>
              <a:rPr lang="en-US" b="0" i="0" dirty="0" smtClean="0">
                <a:solidFill>
                  <a:srgbClr val="262626"/>
                </a:solidFill>
                <a:effectLst/>
                <a:latin typeface="arial" panose="020B0604020202020204" pitchFamily="34" charset="0"/>
              </a:rPr>
              <a:t>  (c) </a:t>
            </a:r>
            <a:r>
              <a:rPr lang="en-US" b="0" i="1" dirty="0" smtClean="0">
                <a:solidFill>
                  <a:srgbClr val="262626"/>
                </a:solidFill>
                <a:effectLst/>
                <a:latin typeface="arial" panose="020B0604020202020204" pitchFamily="34" charset="0"/>
              </a:rPr>
              <a:t>Grants to educational institutions.</a:t>
            </a:r>
            <a:r>
              <a:rPr lang="en-US" b="0" i="0" dirty="0" smtClean="0">
                <a:solidFill>
                  <a:srgbClr val="262626"/>
                </a:solidFill>
                <a:effectLst/>
                <a:latin typeface="arial" panose="020B0604020202020204" pitchFamily="34" charset="0"/>
              </a:rPr>
              <a:t> FFP is available in payments for services rendered under grants to educational institutions provided all of the following conditions are met:</a:t>
            </a:r>
            <a:r>
              <a:rPr lang="en-US" dirty="0" smtClean="0"/>
              <a:t/>
            </a:r>
            <a:br>
              <a:rPr lang="en-US" dirty="0" smtClean="0"/>
            </a:br>
            <a:r>
              <a:rPr lang="en-US" b="0" i="0" dirty="0" smtClean="0">
                <a:solidFill>
                  <a:srgbClr val="262626"/>
                </a:solidFill>
                <a:effectLst/>
                <a:latin typeface="arial" panose="020B0604020202020204" pitchFamily="34" charset="0"/>
              </a:rPr>
              <a:t>(1) Grants are made for the purpose of developing, expanding, or improving training for personnel employed by the State or local agency or preparing for employment by the State or local agency administering the program. Grants are made for an educational program (curriculum development, classroom instruction, field instruction, or any combination of these) that is directly related to the agency's program. Grants are made for not more than 3 years, but may be renewed, subject to the conditions of this section;</a:t>
            </a:r>
            <a:r>
              <a:rPr lang="en-US" dirty="0" smtClean="0"/>
              <a:t/>
            </a:r>
            <a:br>
              <a:rPr lang="en-US" dirty="0" smtClean="0"/>
            </a:br>
            <a:r>
              <a:rPr lang="en-US" b="0" i="0" dirty="0" smtClean="0">
                <a:solidFill>
                  <a:srgbClr val="262626"/>
                </a:solidFill>
                <a:effectLst/>
                <a:latin typeface="arial" panose="020B0604020202020204" pitchFamily="34" charset="0"/>
              </a:rPr>
              <a:t>(2) Grants are made to educational institutions and programs that are accredited by the appropriate institutional accrediting body recognized by the U.S. Commissioner of Education. When a specialized program within the institution for which there is a specialized accrediting body is used, that program must be accredited by or have pre-accreditation status from that body. (Part 149 of this title explains the requirements and procedures for obtaining recognition as an accrediting agency or association. Lists of currently recognized accrediting bodies are published in the Federal Register periodically. </a:t>
            </a:r>
            <a:r>
              <a:rPr lang="en-US" b="0" i="1" dirty="0" smtClean="0">
                <a:solidFill>
                  <a:srgbClr val="262626"/>
                </a:solidFill>
                <a:effectLst/>
                <a:latin typeface="arial" panose="020B0604020202020204" pitchFamily="34" charset="0"/>
              </a:rPr>
              <a:t>See also Nationally Recognized Accrediting Agencies and Associations</a:t>
            </a:r>
            <a:r>
              <a:rPr lang="en-US" b="0" i="0" dirty="0" smtClean="0">
                <a:solidFill>
                  <a:srgbClr val="262626"/>
                </a:solidFill>
                <a:effectLst/>
                <a:latin typeface="arial" panose="020B0604020202020204" pitchFamily="34" charset="0"/>
              </a:rPr>
              <a:t> published by the Office of Education);</a:t>
            </a:r>
            <a:r>
              <a:rPr lang="en-US" dirty="0" smtClean="0"/>
              <a:t/>
            </a:r>
            <a:br>
              <a:rPr lang="en-US" dirty="0" smtClean="0"/>
            </a:br>
            <a:r>
              <a:rPr lang="en-US" b="0" i="0" dirty="0" smtClean="0">
                <a:solidFill>
                  <a:srgbClr val="262626"/>
                </a:solidFill>
                <a:effectLst/>
                <a:latin typeface="arial" panose="020B0604020202020204" pitchFamily="34" charset="0"/>
              </a:rPr>
              <a:t>(3) The State agency has written policies establishing conditions and procedures for such grants;</a:t>
            </a:r>
            <a:r>
              <a:rPr lang="en-US" dirty="0" smtClean="0"/>
              <a:t/>
            </a:r>
            <a:br>
              <a:rPr lang="en-US" dirty="0" smtClean="0"/>
            </a:br>
            <a:r>
              <a:rPr lang="en-US" b="0" i="0" dirty="0" smtClean="0">
                <a:solidFill>
                  <a:srgbClr val="262626"/>
                </a:solidFill>
                <a:effectLst/>
                <a:latin typeface="arial" panose="020B0604020202020204" pitchFamily="34" charset="0"/>
              </a:rPr>
              <a:t>(4) Each grant describes objectives in terms of how the educational program is related to the financial assistance programs and how it is designed to meet the State or local agency's manpower needs; and</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4</a:t>
            </a:fld>
            <a:endParaRPr lang="en-US"/>
          </a:p>
        </p:txBody>
      </p:sp>
    </p:spTree>
    <p:extLst>
      <p:ext uri="{BB962C8B-B14F-4D97-AF65-F5344CB8AC3E}">
        <p14:creationId xmlns:p14="http://schemas.microsoft.com/office/powerpoint/2010/main" val="554885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result of the largely undefined federal evaluation requirements is that: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Evaluation plans</a:t>
            </a:r>
            <a:r>
              <a:rPr lang="en-US" baseline="0" dirty="0" smtClean="0"/>
              <a:t> are likely developed and implemented in a myriad of ways. Some jurisdictions may completely co-construct the evaluation process to meet the conditions and objectives of the grant while others may be developed more independently by the State or the evaluators.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In addition, the content/focus of the evaluations themselves likely vary across jurisdictions. </a:t>
            </a:r>
            <a:endParaRPr lang="en-US" dirty="0" smtClean="0"/>
          </a:p>
          <a:p>
            <a:endParaRPr lang="en-US" dirty="0" smtClean="0"/>
          </a:p>
          <a:p>
            <a:r>
              <a:rPr lang="en-US" dirty="0" smtClean="0"/>
              <a:t>This lack of consistency can be a challenge to developing</a:t>
            </a:r>
            <a:r>
              <a:rPr lang="en-US" baseline="0" dirty="0" smtClean="0"/>
              <a:t> studies aimed at understanding the collective impact of Title IV-E training programs.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We know that large-scale social change requires broad cross-sector coordination, yet a lot of what we do in the social sector remains focused on the isolated intervention of individual organizations. IV-E training programs follow</a:t>
            </a:r>
            <a:r>
              <a:rPr lang="en-US" sz="1200" b="0" i="0" kern="1200" baseline="0" dirty="0" smtClean="0">
                <a:solidFill>
                  <a:schemeClr val="tx1"/>
                </a:solidFill>
                <a:effectLst/>
                <a:latin typeface="+mn-lt"/>
                <a:ea typeface="+mn-ea"/>
                <a:cs typeface="+mn-cs"/>
              </a:rPr>
              <a:t> suit. </a:t>
            </a:r>
            <a:endParaRPr lang="en-US" dirty="0" smtClean="0"/>
          </a:p>
          <a:p>
            <a:endParaRPr lang="en-US" baseline="0" dirty="0" smtClean="0"/>
          </a:p>
          <a:p>
            <a:r>
              <a:rPr lang="en-US" baseline="0" dirty="0" smtClean="0"/>
              <a:t>If we define our purpose as developing a more highly trained workforce that will remain committed to working with children and youth who enter into foster care through the child welfare system, no one program can fully meet those objectives. And variations among states will require evaluation in all states. </a:t>
            </a:r>
          </a:p>
          <a:p>
            <a:endParaRPr lang="en-US" baseline="0" dirty="0" smtClean="0"/>
          </a:p>
          <a:p>
            <a:r>
              <a:rPr lang="en-US" baseline="0" dirty="0" smtClean="0"/>
              <a:t>In order to see the entire picture, we need participation by many and shared goals and objectives. </a:t>
            </a:r>
          </a:p>
          <a:p>
            <a:endParaRPr lang="en-US" baseline="0" dirty="0" smtClean="0"/>
          </a:p>
        </p:txBody>
      </p:sp>
      <p:sp>
        <p:nvSpPr>
          <p:cNvPr id="4" name="Slide Number Placeholder 3"/>
          <p:cNvSpPr>
            <a:spLocks noGrp="1"/>
          </p:cNvSpPr>
          <p:nvPr>
            <p:ph type="sldNum" sz="quarter" idx="10"/>
          </p:nvPr>
        </p:nvSpPr>
        <p:spPr/>
        <p:txBody>
          <a:bodyPr/>
          <a:lstStyle/>
          <a:p>
            <a:fld id="{4DDEB2CD-3859-4941-BC65-67771DC4760B}" type="slidenum">
              <a:rPr lang="en-US" smtClean="0"/>
              <a:t>5</a:t>
            </a:fld>
            <a:endParaRPr lang="en-US"/>
          </a:p>
        </p:txBody>
      </p:sp>
    </p:spTree>
    <p:extLst>
      <p:ext uri="{BB962C8B-B14F-4D97-AF65-F5344CB8AC3E}">
        <p14:creationId xmlns:p14="http://schemas.microsoft.com/office/powerpoint/2010/main" val="1017563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number of our colleagues have been working tediously over time to develop a National IV-E Data Warehouse –</a:t>
            </a:r>
            <a:r>
              <a:rPr lang="en-US" baseline="0" dirty="0" smtClean="0"/>
              <a:t> moving towards a collective impact type of evaluation. </a:t>
            </a: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There is a task force supported by NCWWI. Traci will detail all of the people/schools involved. </a:t>
            </a:r>
            <a:r>
              <a:rPr lang="en-US" sz="1200" b="0" i="0" kern="1200" dirty="0" err="1" smtClean="0">
                <a:solidFill>
                  <a:schemeClr val="tx1"/>
                </a:solidFill>
                <a:effectLst/>
                <a:latin typeface="+mn-lt"/>
                <a:ea typeface="+mn-ea"/>
                <a:cs typeface="+mn-cs"/>
              </a:rPr>
              <a:t>CalSWEC</a:t>
            </a:r>
            <a:r>
              <a:rPr lang="en-US" sz="1200" b="0" i="0" kern="1200" dirty="0" smtClean="0">
                <a:solidFill>
                  <a:schemeClr val="tx1"/>
                </a:solidFill>
                <a:effectLst/>
                <a:latin typeface="+mn-lt"/>
                <a:ea typeface="+mn-ea"/>
                <a:cs typeface="+mn-cs"/>
              </a:rPr>
              <a:t> is going to host the national database.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Proposed data points include the following:</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SUMMARIZE Data points</a:t>
            </a:r>
            <a:endParaRPr lang="en-US" baseline="0" dirty="0" smtClean="0"/>
          </a:p>
        </p:txBody>
      </p:sp>
      <p:sp>
        <p:nvSpPr>
          <p:cNvPr id="4" name="Slide Number Placeholder 3"/>
          <p:cNvSpPr>
            <a:spLocks noGrp="1"/>
          </p:cNvSpPr>
          <p:nvPr>
            <p:ph type="sldNum" sz="quarter" idx="10"/>
          </p:nvPr>
        </p:nvSpPr>
        <p:spPr/>
        <p:txBody>
          <a:bodyPr/>
          <a:lstStyle/>
          <a:p>
            <a:fld id="{4DDEB2CD-3859-4941-BC65-67771DC4760B}" type="slidenum">
              <a:rPr lang="en-US" smtClean="0"/>
              <a:t>6</a:t>
            </a:fld>
            <a:endParaRPr lang="en-US"/>
          </a:p>
        </p:txBody>
      </p:sp>
    </p:spTree>
    <p:extLst>
      <p:ext uri="{BB962C8B-B14F-4D97-AF65-F5344CB8AC3E}">
        <p14:creationId xmlns:p14="http://schemas.microsoft.com/office/powerpoint/2010/main" val="4085369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2800" dirty="0" smtClean="0"/>
              <a:t>On the other hand, the openness of the federal guidance</a:t>
            </a:r>
            <a:r>
              <a:rPr lang="en-US" sz="2800" baseline="0" dirty="0" smtClean="0"/>
              <a:t> allows for flexibility, fit, and innovation.</a:t>
            </a:r>
          </a:p>
          <a:p>
            <a:pPr lvl="0"/>
            <a:endParaRPr lang="en-US" sz="2800" baseline="0" dirty="0" smtClean="0"/>
          </a:p>
          <a:p>
            <a:pPr marL="457200" lvl="0" indent="-457200">
              <a:buFont typeface="Arial" panose="020B0604020202020204" pitchFamily="34" charset="0"/>
              <a:buChar char="•"/>
            </a:pPr>
            <a:r>
              <a:rPr lang="en-US" sz="2800" dirty="0" smtClean="0"/>
              <a:t>Each IV-E training program has (in theory) flexibility to develop their own training programs and evaluations</a:t>
            </a:r>
            <a:r>
              <a:rPr lang="en-US" sz="2800" baseline="0" dirty="0" smtClean="0"/>
              <a:t> </a:t>
            </a:r>
          </a:p>
          <a:p>
            <a:pPr marL="457200" lvl="0" indent="-457200">
              <a:buFont typeface="Arial" panose="020B0604020202020204" pitchFamily="34" charset="0"/>
              <a:buChar char="•"/>
            </a:pPr>
            <a:r>
              <a:rPr lang="en-US" sz="2800" dirty="0" smtClean="0"/>
              <a:t>Flexibility</a:t>
            </a:r>
            <a:r>
              <a:rPr lang="en-US" sz="2800" baseline="0" dirty="0" smtClean="0"/>
              <a:t> allows programs to</a:t>
            </a:r>
            <a:r>
              <a:rPr lang="en-US" sz="2800" dirty="0" smtClean="0"/>
              <a:t> tailor their evaluation to</a:t>
            </a:r>
          </a:p>
          <a:p>
            <a:pPr lvl="2"/>
            <a:r>
              <a:rPr lang="en-US" sz="2400" dirty="0" smtClean="0"/>
              <a:t>Focus</a:t>
            </a:r>
            <a:r>
              <a:rPr lang="en-US" sz="2400" baseline="0" dirty="0" smtClean="0"/>
              <a:t> on d</a:t>
            </a:r>
            <a:r>
              <a:rPr lang="en-US" sz="2400" dirty="0" smtClean="0"/>
              <a:t>esired outcomes</a:t>
            </a:r>
          </a:p>
          <a:p>
            <a:pPr lvl="2"/>
            <a:r>
              <a:rPr lang="en-US" sz="2400" dirty="0" smtClean="0"/>
              <a:t>Fit with the resources available</a:t>
            </a:r>
          </a:p>
          <a:p>
            <a:pPr marL="342900" lvl="0" indent="-342900">
              <a:buFont typeface="Arial" panose="020B0604020202020204" pitchFamily="34" charset="0"/>
              <a:buChar char="•"/>
            </a:pPr>
            <a:r>
              <a:rPr lang="en-US" sz="2400" dirty="0" smtClean="0"/>
              <a:t>Also</a:t>
            </a:r>
            <a:r>
              <a:rPr lang="en-US" sz="2400" baseline="0" dirty="0" smtClean="0"/>
              <a:t> allows for innovative practice and evaluation that can benefit the collective by imparting new knowledge not shared by all.</a:t>
            </a:r>
            <a:endParaRPr lang="en-US" sz="2400" dirty="0" smtClean="0"/>
          </a:p>
          <a:p>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7</a:t>
            </a:fld>
            <a:endParaRPr lang="en-US"/>
          </a:p>
        </p:txBody>
      </p:sp>
    </p:spTree>
    <p:extLst>
      <p:ext uri="{BB962C8B-B14F-4D97-AF65-F5344CB8AC3E}">
        <p14:creationId xmlns:p14="http://schemas.microsoft.com/office/powerpoint/2010/main" val="441363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is the jumping off point for where we – at the University of Minnesota</a:t>
            </a:r>
            <a:r>
              <a:rPr lang="en-US" baseline="0" dirty="0" smtClean="0"/>
              <a:t> – started when developing our evaluation plan. I’d like to share this plan as well as some of the lessons we learned along the way with you all in the hope that it is helpful in your own evaluation activities. </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8</a:t>
            </a:fld>
            <a:endParaRPr lang="en-US"/>
          </a:p>
        </p:txBody>
      </p:sp>
    </p:spTree>
    <p:extLst>
      <p:ext uri="{BB962C8B-B14F-4D97-AF65-F5344CB8AC3E}">
        <p14:creationId xmlns:p14="http://schemas.microsoft.com/office/powerpoint/2010/main" val="3983689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 me share with you the language</a:t>
            </a:r>
            <a:r>
              <a:rPr lang="en-US" baseline="0" dirty="0" smtClean="0"/>
              <a:t> included in our contract.</a:t>
            </a:r>
          </a:p>
          <a:p>
            <a:endParaRPr lang="en-US" baseline="0" dirty="0" smtClean="0"/>
          </a:p>
          <a:p>
            <a:r>
              <a:rPr lang="en-US" baseline="0" dirty="0" smtClean="0"/>
              <a:t>Very open, and while there are specific conditions and objectives that we address, there is also great flexibility. </a:t>
            </a:r>
          </a:p>
          <a:p>
            <a:pPr marL="171450" indent="-171450">
              <a:buFont typeface="Arial" panose="020B0604020202020204" pitchFamily="34" charset="0"/>
              <a:buChar char="•"/>
            </a:pPr>
            <a:r>
              <a:rPr lang="en-US" baseline="0" dirty="0" smtClean="0"/>
              <a:t>Contribute to the collective/national evaluation</a:t>
            </a:r>
          </a:p>
          <a:p>
            <a:pPr marL="171450" indent="-171450">
              <a:buFont typeface="Arial" panose="020B0604020202020204" pitchFamily="34" charset="0"/>
              <a:buChar char="•"/>
            </a:pPr>
            <a:r>
              <a:rPr lang="en-US" baseline="0" dirty="0" smtClean="0"/>
              <a:t>Tailoring our evaluation to meet our needs and interests</a:t>
            </a:r>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9</a:t>
            </a:fld>
            <a:endParaRPr lang="en-US"/>
          </a:p>
        </p:txBody>
      </p:sp>
    </p:spTree>
    <p:extLst>
      <p:ext uri="{BB962C8B-B14F-4D97-AF65-F5344CB8AC3E}">
        <p14:creationId xmlns:p14="http://schemas.microsoft.com/office/powerpoint/2010/main" val="3802020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ts val="1125"/>
              </a:lnSpc>
              <a:spcBef>
                <a:spcPts val="0"/>
              </a:spcBef>
              <a:spcAft>
                <a:spcPts val="0"/>
              </a:spcAft>
              <a:buFont typeface="+mj-lt"/>
              <a:buNone/>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Evaluation</a:t>
            </a:r>
            <a:r>
              <a:rPr lang="en-US" sz="1200" baseline="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focuses on the training of two groups of individuals – through both long- and short-term training activities.  </a:t>
            </a:r>
          </a:p>
          <a:p>
            <a:pPr marL="171450" marR="0" lvl="0" indent="-171450">
              <a:lnSpc>
                <a:spcPts val="1125"/>
              </a:lnSpc>
              <a:spcBef>
                <a:spcPts val="0"/>
              </a:spcBef>
              <a:spcAft>
                <a:spcPts val="0"/>
              </a:spcAft>
              <a:buFont typeface="Arial" panose="020B0604020202020204" pitchFamily="34" charset="0"/>
              <a:buChar char="•"/>
            </a:pPr>
            <a:r>
              <a:rPr lang="en-US" sz="1200" baseline="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Future child welfare workforce – MSW education with child welfare-specific focus – curriculum, advising, learning opportunities, field placements (supported through a stipend). Open to current and potential child welfare workers. </a:t>
            </a:r>
          </a:p>
          <a:p>
            <a:pPr marL="171450" marR="0" lvl="0" indent="-171450">
              <a:lnSpc>
                <a:spcPts val="1125"/>
              </a:lnSpc>
              <a:spcBef>
                <a:spcPts val="0"/>
              </a:spcBef>
              <a:spcAft>
                <a:spcPts val="0"/>
              </a:spcAft>
              <a:buFont typeface="Arial" panose="020B0604020202020204" pitchFamily="34" charset="0"/>
              <a:buChar char="•"/>
            </a:pPr>
            <a:r>
              <a:rPr lang="en-US" sz="1200" baseline="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Current child welfare workforce – conferences, publications, on-line training opportunities (e.g., modules) and in-person training opportunities (e.g., brown bags, meet and greet poster sessions, etc.)</a:t>
            </a:r>
            <a:endPar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ts val="1125"/>
              </a:lnSpc>
              <a:spcBef>
                <a:spcPts val="0"/>
              </a:spcBef>
              <a:spcAft>
                <a:spcPts val="0"/>
              </a:spcAft>
              <a:buFont typeface="+mj-lt"/>
              <a:buAutoNum type="arabicPeriod"/>
            </a:pPr>
            <a:endPar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ts val="1125"/>
              </a:lnSpc>
              <a:spcBef>
                <a:spcPts val="0"/>
              </a:spcBef>
              <a:spcAft>
                <a:spcPts val="0"/>
              </a:spcAft>
              <a:buFont typeface="+mj-lt"/>
              <a:buAutoNum type="arabicPeriod"/>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Prepare future social workers for employment in public or tribal child welfare.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Develop child welfare-specific competencies based on the Council on Social Work Education’s Educational Policy and Accreditation Standards (EPAS).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Assess the preparation of Title IV-E recipients for work in public or tribal child welfare in regard to the child welfare-specific EPAS competencies (knowledge and skill).</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Assess Title IV-E recipients’ satisfaction with Title IV-E programming and their perceived preparation for work in public or tribal child welfare.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200" dirty="0" smtClean="0">
                <a:effectLst/>
                <a:latin typeface="Calibri" panose="020F0502020204030204" pitchFamily="34" charset="0"/>
                <a:ea typeface="Calibri" panose="020F0502020204030204" pitchFamily="34" charset="0"/>
                <a:cs typeface="Arial" panose="020B0604020202020204" pitchFamily="34" charset="0"/>
              </a:rPr>
              <a:t>Evaluate the effectiveness of experiential learning and other training opportunities, specialized field placements, or other programmatic activities for preparing Title IV-E recipients for work in public or tribal child welfare.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200" dirty="0" smtClean="0">
                <a:effectLst/>
                <a:latin typeface="Calibri" panose="020F0502020204030204" pitchFamily="34" charset="0"/>
                <a:ea typeface="Calibri" panose="020F0502020204030204" pitchFamily="34" charset="0"/>
                <a:cs typeface="Arial" panose="020B0604020202020204" pitchFamily="34" charset="0"/>
              </a:rPr>
              <a:t>Increase </a:t>
            </a: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the number and diversity of specially trained social workers in Minnesota’s public and tribal child welfare workforce.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Monitor the number and characteristics of students and graduates who apply for and who accept support through Title IV-E at the University of Minnesota – Twin Cities and affiliated BSW Consortium schools.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pPr>
            <a:r>
              <a:rPr lang="en-US" sz="1200" dirty="0" smtClean="0">
                <a:effectLst/>
                <a:latin typeface="Calibri" panose="020F0502020204030204" pitchFamily="34" charset="0"/>
                <a:ea typeface="Calibri" panose="020F0502020204030204" pitchFamily="34" charset="0"/>
                <a:cs typeface="Arial" panose="020B0604020202020204" pitchFamily="34" charset="0"/>
              </a:rPr>
              <a:t>Track the count and diversity of Title IV-E graduates in relation to Minnesota’s public and tribal child welfare workforce and families served through Minnesota’s child welfare system.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Track the number and characteristics of graduates who complete their public or tribal child welfare work obligations.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125"/>
              </a:lnSpc>
              <a:spcBef>
                <a:spcPts val="0"/>
              </a:spcBef>
              <a:spcAft>
                <a:spcPts val="0"/>
              </a:spcAft>
              <a:buFont typeface="+mj-lt"/>
              <a:buAutoNum type="arabicPeriod"/>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Retain and promote Title IV-E graduates in public or tribal child welfare.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Examine the retention and promotion of graduates following completion of the public or tribal child welfare work obligation to determine factors that influence retention and promotion.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125"/>
              </a:lnSpc>
              <a:spcBef>
                <a:spcPts val="0"/>
              </a:spcBef>
              <a:spcAft>
                <a:spcPts val="0"/>
              </a:spcAft>
              <a:buFont typeface="+mj-lt"/>
              <a:buAutoNum type="arabicPeriod"/>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Support the training needs of the current child welfare workforce.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ts val="1125"/>
              </a:lnSpc>
              <a:spcBef>
                <a:spcPts val="0"/>
              </a:spcBef>
              <a:spcAft>
                <a:spcPts val="800"/>
              </a:spcAft>
              <a:buFont typeface="Symbol" panose="05050102010706020507" pitchFamily="18" charset="2"/>
              <a:buChar char=""/>
            </a:pPr>
            <a:r>
              <a:rPr lang="en-US"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Evaluate the appropriateness of content and satisfaction with training developed through CASCW.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4DDEB2CD-3859-4941-BC65-67771DC4760B}" type="slidenum">
              <a:rPr lang="en-US" smtClean="0"/>
              <a:t>10</a:t>
            </a:fld>
            <a:endParaRPr lang="en-US"/>
          </a:p>
        </p:txBody>
      </p:sp>
    </p:spTree>
    <p:extLst>
      <p:ext uri="{BB962C8B-B14F-4D97-AF65-F5344CB8AC3E}">
        <p14:creationId xmlns:p14="http://schemas.microsoft.com/office/powerpoint/2010/main" val="2810856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5/29/2015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5/29/2015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IV-E Evaluation</a:t>
            </a:r>
            <a:endParaRPr lang="en-US" dirty="0"/>
          </a:p>
        </p:txBody>
      </p:sp>
      <p:sp>
        <p:nvSpPr>
          <p:cNvPr id="3" name="Subtitle 2"/>
          <p:cNvSpPr>
            <a:spLocks noGrp="1"/>
          </p:cNvSpPr>
          <p:nvPr>
            <p:ph type="subTitle" idx="1"/>
          </p:nvPr>
        </p:nvSpPr>
        <p:spPr/>
        <p:txBody>
          <a:bodyPr>
            <a:noAutofit/>
          </a:bodyPr>
          <a:lstStyle/>
          <a:p>
            <a:r>
              <a:rPr lang="en-US" dirty="0" smtClean="0"/>
              <a:t>Kristine Piescher, </a:t>
            </a:r>
            <a:r>
              <a:rPr lang="en-US" dirty="0" err="1" smtClean="0"/>
              <a:t>ph.d</a:t>
            </a:r>
            <a:r>
              <a:rPr lang="en-US" dirty="0" err="1" smtClean="0"/>
              <a:t>.</a:t>
            </a:r>
            <a:endParaRPr lang="en-US" dirty="0" smtClean="0"/>
          </a:p>
          <a:p>
            <a:r>
              <a:rPr lang="en-US" dirty="0" smtClean="0"/>
              <a:t>Center for advanced studies in child welfare</a:t>
            </a:r>
          </a:p>
          <a:p>
            <a:r>
              <a:rPr lang="en-US" dirty="0" smtClean="0"/>
              <a:t>University of Minnesota</a:t>
            </a:r>
            <a:endParaRPr lang="en-US" dirty="0"/>
          </a:p>
        </p:txBody>
      </p:sp>
    </p:spTree>
    <p:extLst>
      <p:ext uri="{BB962C8B-B14F-4D97-AF65-F5344CB8AC3E}">
        <p14:creationId xmlns:p14="http://schemas.microsoft.com/office/powerpoint/2010/main" val="4207015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University of Minnesota Evaluation</a:t>
            </a:r>
            <a:endParaRPr lang="en-US" dirty="0"/>
          </a:p>
        </p:txBody>
      </p:sp>
      <p:sp>
        <p:nvSpPr>
          <p:cNvPr id="5" name="Content Placeholder 4"/>
          <p:cNvSpPr>
            <a:spLocks noGrp="1"/>
          </p:cNvSpPr>
          <p:nvPr>
            <p:ph idx="1"/>
          </p:nvPr>
        </p:nvSpPr>
        <p:spPr/>
        <p:txBody>
          <a:bodyPr>
            <a:normAutofit/>
          </a:bodyPr>
          <a:lstStyle/>
          <a:p>
            <a:r>
              <a:rPr lang="en-US" sz="2800" dirty="0" smtClean="0"/>
              <a:t>Future child welfare workforce (long-term)</a:t>
            </a:r>
          </a:p>
          <a:p>
            <a:pPr lvl="1"/>
            <a:r>
              <a:rPr lang="en-US" sz="2400" dirty="0"/>
              <a:t>P</a:t>
            </a:r>
            <a:r>
              <a:rPr lang="en-US" sz="2400" dirty="0" smtClean="0"/>
              <a:t>reparation </a:t>
            </a:r>
            <a:r>
              <a:rPr lang="en-US" sz="2400" dirty="0"/>
              <a:t>for public or tribal child welfare practice, </a:t>
            </a:r>
            <a:endParaRPr lang="en-US" sz="2400" dirty="0" smtClean="0"/>
          </a:p>
          <a:p>
            <a:pPr lvl="1"/>
            <a:r>
              <a:rPr lang="en-US" sz="2400" dirty="0" smtClean="0"/>
              <a:t>Employment </a:t>
            </a:r>
            <a:r>
              <a:rPr lang="en-US" sz="2400" dirty="0"/>
              <a:t>in public or tribal child welfare agencies, and </a:t>
            </a:r>
            <a:endParaRPr lang="en-US" sz="2400" dirty="0" smtClean="0"/>
          </a:p>
          <a:p>
            <a:pPr lvl="1"/>
            <a:r>
              <a:rPr lang="en-US" sz="2400" dirty="0" smtClean="0"/>
              <a:t>Retention </a:t>
            </a:r>
            <a:r>
              <a:rPr lang="en-US" sz="2400" dirty="0"/>
              <a:t>and promotion of </a:t>
            </a:r>
            <a:r>
              <a:rPr lang="en-US" sz="2400" dirty="0" smtClean="0"/>
              <a:t>IV-E trained social </a:t>
            </a:r>
            <a:r>
              <a:rPr lang="en-US" sz="2400" dirty="0"/>
              <a:t>workers </a:t>
            </a:r>
            <a:endParaRPr lang="en-US" sz="2400" dirty="0" smtClean="0"/>
          </a:p>
          <a:p>
            <a:r>
              <a:rPr lang="en-US" sz="2800" dirty="0" smtClean="0"/>
              <a:t>Current child welfare workforce (short-term)</a:t>
            </a:r>
          </a:p>
          <a:p>
            <a:pPr lvl="1"/>
            <a:r>
              <a:rPr lang="en-US" sz="2400" dirty="0" smtClean="0"/>
              <a:t>Training needs supported</a:t>
            </a:r>
            <a:endParaRPr lang="en-US" sz="2400" dirty="0"/>
          </a:p>
        </p:txBody>
      </p:sp>
    </p:spTree>
    <p:extLst>
      <p:ext uri="{BB962C8B-B14F-4D97-AF65-F5344CB8AC3E}">
        <p14:creationId xmlns:p14="http://schemas.microsoft.com/office/powerpoint/2010/main" val="203159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Process</a:t>
            </a:r>
            <a:endParaRPr lang="en-US" dirty="0"/>
          </a:p>
        </p:txBody>
      </p:sp>
      <p:sp>
        <p:nvSpPr>
          <p:cNvPr id="3" name="Content Placeholder 2"/>
          <p:cNvSpPr>
            <a:spLocks noGrp="1"/>
          </p:cNvSpPr>
          <p:nvPr>
            <p:ph idx="1"/>
          </p:nvPr>
        </p:nvSpPr>
        <p:spPr/>
        <p:txBody>
          <a:bodyPr>
            <a:normAutofit/>
          </a:bodyPr>
          <a:lstStyle/>
          <a:p>
            <a:r>
              <a:rPr lang="en-US" sz="3200" dirty="0" smtClean="0"/>
              <a:t>Read published literature</a:t>
            </a:r>
          </a:p>
          <a:p>
            <a:r>
              <a:rPr lang="en-US" sz="3200" dirty="0" smtClean="0"/>
              <a:t>Reviewed other IV-E evaluation plans</a:t>
            </a:r>
          </a:p>
          <a:p>
            <a:r>
              <a:rPr lang="en-US" sz="3200" dirty="0" smtClean="0"/>
              <a:t>Networked with colleagues</a:t>
            </a:r>
          </a:p>
          <a:p>
            <a:r>
              <a:rPr lang="en-US" sz="3200" dirty="0" smtClean="0"/>
              <a:t>Needs assessment</a:t>
            </a:r>
          </a:p>
          <a:p>
            <a:r>
              <a:rPr lang="en-US" sz="3200" dirty="0" smtClean="0"/>
              <a:t>Proposal, discussion, and refinement</a:t>
            </a:r>
          </a:p>
          <a:p>
            <a:r>
              <a:rPr lang="en-US" sz="3200" dirty="0" smtClean="0"/>
              <a:t>Developed methodology and implementation plan</a:t>
            </a:r>
            <a:endParaRPr lang="en-US" sz="3200" dirty="0"/>
          </a:p>
        </p:txBody>
      </p:sp>
    </p:spTree>
    <p:extLst>
      <p:ext uri="{BB962C8B-B14F-4D97-AF65-F5344CB8AC3E}">
        <p14:creationId xmlns:p14="http://schemas.microsoft.com/office/powerpoint/2010/main" val="13957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end…</a:t>
            </a:r>
            <a:endParaRPr lang="en-US" dirty="0"/>
          </a:p>
        </p:txBody>
      </p:sp>
      <p:sp>
        <p:nvSpPr>
          <p:cNvPr id="3" name="Content Placeholder 2"/>
          <p:cNvSpPr>
            <a:spLocks noGrp="1"/>
          </p:cNvSpPr>
          <p:nvPr>
            <p:ph idx="1"/>
          </p:nvPr>
        </p:nvSpPr>
        <p:spPr/>
        <p:txBody>
          <a:bodyPr>
            <a:normAutofit/>
          </a:bodyPr>
          <a:lstStyle/>
          <a:p>
            <a:r>
              <a:rPr lang="en-US" sz="3600" dirty="0" smtClean="0"/>
              <a:t>Longitudinal</a:t>
            </a:r>
          </a:p>
          <a:p>
            <a:r>
              <a:rPr lang="en-US" sz="3600" dirty="0" smtClean="0"/>
              <a:t>Descriptive</a:t>
            </a:r>
          </a:p>
          <a:p>
            <a:r>
              <a:rPr lang="en-US" sz="3600" dirty="0" smtClean="0"/>
              <a:t>Includes </a:t>
            </a:r>
            <a:r>
              <a:rPr lang="en-US" sz="3600" i="1" dirty="0" smtClean="0"/>
              <a:t>ad hoc</a:t>
            </a:r>
            <a:r>
              <a:rPr lang="en-US" sz="3600" dirty="0" smtClean="0"/>
              <a:t> evaluation opportunities</a:t>
            </a:r>
          </a:p>
          <a:p>
            <a:r>
              <a:rPr lang="en-US" sz="3600" dirty="0" smtClean="0"/>
              <a:t>DOABLE!</a:t>
            </a:r>
            <a:endParaRPr lang="en-US" sz="3600" dirty="0"/>
          </a:p>
        </p:txBody>
      </p:sp>
    </p:spTree>
    <p:extLst>
      <p:ext uri="{BB962C8B-B14F-4D97-AF65-F5344CB8AC3E}">
        <p14:creationId xmlns:p14="http://schemas.microsoft.com/office/powerpoint/2010/main" val="144806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41085" y="1973249"/>
            <a:ext cx="4567530" cy="1492624"/>
          </a:xfrm>
          <a:prstGeom prst="right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6" name="Right Arrow 5"/>
          <p:cNvSpPr/>
          <p:nvPr/>
        </p:nvSpPr>
        <p:spPr>
          <a:xfrm>
            <a:off x="5708616" y="1946355"/>
            <a:ext cx="5287173" cy="1570615"/>
          </a:xfrm>
          <a:prstGeom prst="right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 name="Text Box 5"/>
          <p:cNvSpPr txBox="1"/>
          <p:nvPr/>
        </p:nvSpPr>
        <p:spPr>
          <a:xfrm>
            <a:off x="480187" y="1424961"/>
            <a:ext cx="1130868" cy="63201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Applicant Census</a:t>
            </a:r>
          </a:p>
        </p:txBody>
      </p:sp>
      <p:sp>
        <p:nvSpPr>
          <p:cNvPr id="8" name="Text Box 6"/>
          <p:cNvSpPr txBox="1"/>
          <p:nvPr/>
        </p:nvSpPr>
        <p:spPr>
          <a:xfrm>
            <a:off x="1199832" y="3385190"/>
            <a:ext cx="1130868" cy="62896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CWKA Pre-Test</a:t>
            </a:r>
          </a:p>
        </p:txBody>
      </p:sp>
      <p:sp>
        <p:nvSpPr>
          <p:cNvPr id="9" name="Text Box 10"/>
          <p:cNvSpPr txBox="1"/>
          <p:nvPr/>
        </p:nvSpPr>
        <p:spPr>
          <a:xfrm>
            <a:off x="8043784" y="787217"/>
            <a:ext cx="1409911" cy="1226373"/>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3 Year</a:t>
            </a:r>
          </a:p>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Retention &amp; Leadership Survey</a:t>
            </a:r>
          </a:p>
        </p:txBody>
      </p:sp>
      <p:sp>
        <p:nvSpPr>
          <p:cNvPr id="10" name="Text Box 11"/>
          <p:cNvSpPr txBox="1"/>
          <p:nvPr/>
        </p:nvSpPr>
        <p:spPr>
          <a:xfrm>
            <a:off x="6633871" y="1085746"/>
            <a:ext cx="1263047" cy="95474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Work Obligation Census</a:t>
            </a:r>
          </a:p>
        </p:txBody>
      </p:sp>
      <p:sp>
        <p:nvSpPr>
          <p:cNvPr id="11" name="Text Box 12"/>
          <p:cNvSpPr txBox="1"/>
          <p:nvPr/>
        </p:nvSpPr>
        <p:spPr>
          <a:xfrm>
            <a:off x="3940677" y="3379989"/>
            <a:ext cx="1130868" cy="61552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Graduate Census</a:t>
            </a:r>
          </a:p>
        </p:txBody>
      </p:sp>
      <p:sp>
        <p:nvSpPr>
          <p:cNvPr id="12" name="Text Box 13"/>
          <p:cNvSpPr txBox="1"/>
          <p:nvPr/>
        </p:nvSpPr>
        <p:spPr>
          <a:xfrm>
            <a:off x="4959599" y="1177186"/>
            <a:ext cx="1498032" cy="67504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Preparedness Survey 1</a:t>
            </a:r>
          </a:p>
        </p:txBody>
      </p:sp>
      <p:sp>
        <p:nvSpPr>
          <p:cNvPr id="13" name="Text Box 14"/>
          <p:cNvSpPr txBox="1"/>
          <p:nvPr/>
        </p:nvSpPr>
        <p:spPr>
          <a:xfrm>
            <a:off x="1179657" y="5644295"/>
            <a:ext cx="3858864" cy="491034"/>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Training &amp; Prof. Dev. </a:t>
            </a:r>
            <a:r>
              <a:rPr kumimoji="0" lang="en-US" b="1"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Evaluation</a:t>
            </a:r>
            <a:endPar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4" name="Text Box 15"/>
          <p:cNvSpPr txBox="1"/>
          <p:nvPr/>
        </p:nvSpPr>
        <p:spPr>
          <a:xfrm>
            <a:off x="1214518" y="4665702"/>
            <a:ext cx="2496721" cy="448958"/>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Ad-Hoc </a:t>
            </a:r>
            <a:r>
              <a:rPr kumimoji="0" lang="en-US" b="1"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Evaluation</a:t>
            </a:r>
            <a:endPar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5" name="Text Box 16"/>
          <p:cNvSpPr txBox="1"/>
          <p:nvPr/>
        </p:nvSpPr>
        <p:spPr>
          <a:xfrm>
            <a:off x="9553951" y="814110"/>
            <a:ext cx="1380540" cy="117258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9 Year</a:t>
            </a:r>
          </a:p>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Retention &amp; Leadership Survey</a:t>
            </a:r>
          </a:p>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6" name="Text Box 17"/>
          <p:cNvSpPr txBox="1"/>
          <p:nvPr/>
        </p:nvSpPr>
        <p:spPr>
          <a:xfrm>
            <a:off x="8822173" y="3385190"/>
            <a:ext cx="1439288" cy="114569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6 Year</a:t>
            </a:r>
          </a:p>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Retention &amp; Leadership Survey</a:t>
            </a:r>
          </a:p>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 </a:t>
            </a:r>
          </a:p>
          <a:p>
            <a:pPr marL="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7" name="Text Box 18"/>
          <p:cNvSpPr txBox="1"/>
          <p:nvPr/>
        </p:nvSpPr>
        <p:spPr>
          <a:xfrm>
            <a:off x="3241268" y="1424961"/>
            <a:ext cx="1130868" cy="61552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CWKA Post-Test</a:t>
            </a:r>
          </a:p>
        </p:txBody>
      </p:sp>
      <p:sp>
        <p:nvSpPr>
          <p:cNvPr id="18" name="Text Box 19"/>
          <p:cNvSpPr txBox="1"/>
          <p:nvPr/>
        </p:nvSpPr>
        <p:spPr>
          <a:xfrm>
            <a:off x="1904788" y="1424961"/>
            <a:ext cx="1042748" cy="60207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CWSA </a:t>
            </a:r>
            <a:endParaRPr kumimoji="0" lang="en-US" b="1"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spcBef>
                <a:spcPts val="0"/>
              </a:spcBef>
              <a:buClrTx/>
              <a:buSzTx/>
              <a:buFontTx/>
              <a:buNone/>
              <a:tabLst/>
              <a:defRPr/>
            </a:pPr>
            <a:r>
              <a:rPr kumimoji="0" lang="en-US" b="1"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Pre-Test</a:t>
            </a:r>
            <a:endPar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19" name="Straight Connector 18"/>
          <p:cNvCxnSpPr/>
          <p:nvPr/>
        </p:nvCxnSpPr>
        <p:spPr>
          <a:xfrm>
            <a:off x="1214518" y="2056977"/>
            <a:ext cx="14687" cy="279344"/>
          </a:xfrm>
          <a:prstGeom prst="line">
            <a:avLst/>
          </a:prstGeom>
          <a:noFill/>
          <a:ln w="6350" cap="flat" cmpd="sng" algn="ctr">
            <a:solidFill>
              <a:srgbClr val="5B9BD5"/>
            </a:solidFill>
            <a:prstDash val="solid"/>
            <a:miter lim="800000"/>
          </a:ln>
          <a:effectLst/>
        </p:spPr>
      </p:cxnSp>
      <p:cxnSp>
        <p:nvCxnSpPr>
          <p:cNvPr id="20" name="Straight Connector 19"/>
          <p:cNvCxnSpPr/>
          <p:nvPr/>
        </p:nvCxnSpPr>
        <p:spPr>
          <a:xfrm flipV="1">
            <a:off x="1787295" y="3089355"/>
            <a:ext cx="0" cy="295835"/>
          </a:xfrm>
          <a:prstGeom prst="line">
            <a:avLst/>
          </a:prstGeom>
          <a:noFill/>
          <a:ln w="6350" cap="flat" cmpd="sng" algn="ctr">
            <a:solidFill>
              <a:srgbClr val="5B9BD5"/>
            </a:solidFill>
            <a:prstDash val="solid"/>
            <a:miter lim="800000"/>
          </a:ln>
          <a:effectLst/>
        </p:spPr>
      </p:cxnSp>
      <p:cxnSp>
        <p:nvCxnSpPr>
          <p:cNvPr id="21" name="Straight Connector 20"/>
          <p:cNvCxnSpPr/>
          <p:nvPr/>
        </p:nvCxnSpPr>
        <p:spPr>
          <a:xfrm flipH="1" flipV="1">
            <a:off x="3814045" y="2067378"/>
            <a:ext cx="0" cy="268941"/>
          </a:xfrm>
          <a:prstGeom prst="line">
            <a:avLst/>
          </a:prstGeom>
          <a:noFill/>
          <a:ln w="6350" cap="flat" cmpd="sng" algn="ctr">
            <a:solidFill>
              <a:srgbClr val="5B9BD5"/>
            </a:solidFill>
            <a:prstDash val="solid"/>
            <a:miter lim="800000"/>
          </a:ln>
          <a:effectLst/>
        </p:spPr>
      </p:cxnSp>
      <p:cxnSp>
        <p:nvCxnSpPr>
          <p:cNvPr id="22" name="Straight Connector 21"/>
          <p:cNvCxnSpPr/>
          <p:nvPr/>
        </p:nvCxnSpPr>
        <p:spPr>
          <a:xfrm flipV="1">
            <a:off x="5928851" y="1889963"/>
            <a:ext cx="2412" cy="446356"/>
          </a:xfrm>
          <a:prstGeom prst="line">
            <a:avLst/>
          </a:prstGeom>
          <a:noFill/>
          <a:ln w="6350" cap="flat" cmpd="sng" algn="ctr">
            <a:solidFill>
              <a:srgbClr val="5B9BD5"/>
            </a:solidFill>
            <a:prstDash val="solid"/>
            <a:miter lim="800000"/>
          </a:ln>
          <a:effectLst/>
        </p:spPr>
      </p:cxnSp>
      <p:cxnSp>
        <p:nvCxnSpPr>
          <p:cNvPr id="23" name="Straight Connector 22"/>
          <p:cNvCxnSpPr/>
          <p:nvPr/>
        </p:nvCxnSpPr>
        <p:spPr>
          <a:xfrm flipH="1" flipV="1">
            <a:off x="2448192" y="2027037"/>
            <a:ext cx="0" cy="309282"/>
          </a:xfrm>
          <a:prstGeom prst="line">
            <a:avLst/>
          </a:prstGeom>
          <a:noFill/>
          <a:ln w="6350" cap="flat" cmpd="sng" algn="ctr">
            <a:solidFill>
              <a:srgbClr val="5B9BD5"/>
            </a:solidFill>
            <a:prstDash val="solid"/>
            <a:miter lim="800000"/>
          </a:ln>
          <a:effectLst/>
        </p:spPr>
      </p:cxnSp>
      <p:cxnSp>
        <p:nvCxnSpPr>
          <p:cNvPr id="24" name="Straight Connector 23"/>
          <p:cNvCxnSpPr/>
          <p:nvPr/>
        </p:nvCxnSpPr>
        <p:spPr>
          <a:xfrm flipV="1">
            <a:off x="4506111" y="3089355"/>
            <a:ext cx="0" cy="295835"/>
          </a:xfrm>
          <a:prstGeom prst="line">
            <a:avLst/>
          </a:prstGeom>
          <a:noFill/>
          <a:ln w="6350" cap="flat" cmpd="sng" algn="ctr">
            <a:solidFill>
              <a:srgbClr val="5B9BD5"/>
            </a:solidFill>
            <a:prstDash val="solid"/>
            <a:miter lim="800000"/>
          </a:ln>
          <a:effectLst/>
        </p:spPr>
      </p:cxnSp>
      <p:cxnSp>
        <p:nvCxnSpPr>
          <p:cNvPr id="25" name="Straight Connector 24"/>
          <p:cNvCxnSpPr/>
          <p:nvPr/>
        </p:nvCxnSpPr>
        <p:spPr>
          <a:xfrm flipH="1" flipV="1">
            <a:off x="9512443" y="3035567"/>
            <a:ext cx="0" cy="363071"/>
          </a:xfrm>
          <a:prstGeom prst="line">
            <a:avLst/>
          </a:prstGeom>
          <a:noFill/>
          <a:ln w="6350" cap="flat" cmpd="sng" algn="ctr">
            <a:solidFill>
              <a:srgbClr val="5B9BD5"/>
            </a:solidFill>
            <a:prstDash val="solid"/>
            <a:miter lim="800000"/>
          </a:ln>
          <a:effectLst/>
        </p:spPr>
      </p:cxnSp>
      <p:cxnSp>
        <p:nvCxnSpPr>
          <p:cNvPr id="26" name="Straight Connector 25"/>
          <p:cNvCxnSpPr/>
          <p:nvPr/>
        </p:nvCxnSpPr>
        <p:spPr>
          <a:xfrm flipH="1" flipV="1">
            <a:off x="7309454" y="2027037"/>
            <a:ext cx="0" cy="309282"/>
          </a:xfrm>
          <a:prstGeom prst="line">
            <a:avLst/>
          </a:prstGeom>
          <a:noFill/>
          <a:ln w="6350" cap="flat" cmpd="sng" algn="ctr">
            <a:solidFill>
              <a:srgbClr val="5B9BD5"/>
            </a:solidFill>
            <a:prstDash val="solid"/>
            <a:miter lim="800000"/>
          </a:ln>
          <a:effectLst/>
        </p:spPr>
      </p:cxnSp>
      <p:cxnSp>
        <p:nvCxnSpPr>
          <p:cNvPr id="27" name="Straight Connector 26"/>
          <p:cNvCxnSpPr/>
          <p:nvPr/>
        </p:nvCxnSpPr>
        <p:spPr>
          <a:xfrm flipV="1">
            <a:off x="10085220" y="2000143"/>
            <a:ext cx="0" cy="295835"/>
          </a:xfrm>
          <a:prstGeom prst="line">
            <a:avLst/>
          </a:prstGeom>
          <a:noFill/>
          <a:ln w="6350" cap="flat" cmpd="sng" algn="ctr">
            <a:solidFill>
              <a:srgbClr val="5B9BD5"/>
            </a:solidFill>
            <a:prstDash val="solid"/>
            <a:miter lim="800000"/>
          </a:ln>
          <a:effectLst/>
        </p:spPr>
      </p:cxnSp>
      <p:cxnSp>
        <p:nvCxnSpPr>
          <p:cNvPr id="28" name="Straight Connector 27"/>
          <p:cNvCxnSpPr/>
          <p:nvPr/>
        </p:nvCxnSpPr>
        <p:spPr>
          <a:xfrm flipV="1">
            <a:off x="8822173" y="2027037"/>
            <a:ext cx="0" cy="295835"/>
          </a:xfrm>
          <a:prstGeom prst="line">
            <a:avLst/>
          </a:prstGeom>
          <a:noFill/>
          <a:ln w="6350" cap="flat" cmpd="sng" algn="ctr">
            <a:solidFill>
              <a:srgbClr val="5B9BD5"/>
            </a:solidFill>
            <a:prstDash val="solid"/>
            <a:miter lim="800000"/>
          </a:ln>
          <a:effectLst/>
        </p:spPr>
      </p:cxnSp>
      <p:cxnSp>
        <p:nvCxnSpPr>
          <p:cNvPr id="29" name="Straight Arrow Connector 28"/>
          <p:cNvCxnSpPr>
            <a:stCxn id="13" idx="3"/>
          </p:cNvCxnSpPr>
          <p:nvPr/>
        </p:nvCxnSpPr>
        <p:spPr>
          <a:xfrm>
            <a:off x="5038521" y="5889812"/>
            <a:ext cx="5786794" cy="39565"/>
          </a:xfrm>
          <a:prstGeom prst="straightConnector1">
            <a:avLst/>
          </a:prstGeom>
          <a:noFill/>
          <a:ln w="6350" cap="flat" cmpd="sng" algn="ctr">
            <a:solidFill>
              <a:srgbClr val="5B9BD5"/>
            </a:solidFill>
            <a:prstDash val="solid"/>
            <a:miter lim="800000"/>
            <a:tailEnd type="triangle"/>
          </a:ln>
          <a:effectLst/>
        </p:spPr>
      </p:cxnSp>
      <p:sp>
        <p:nvSpPr>
          <p:cNvPr id="30" name="Text Box 2"/>
          <p:cNvSpPr txBox="1">
            <a:spLocks noChangeArrowheads="1"/>
          </p:cNvSpPr>
          <p:nvPr/>
        </p:nvSpPr>
        <p:spPr bwMode="auto">
          <a:xfrm>
            <a:off x="2138514" y="2470790"/>
            <a:ext cx="3232309" cy="443750"/>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24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MSW Programs</a:t>
            </a:r>
          </a:p>
        </p:txBody>
      </p:sp>
      <p:sp>
        <p:nvSpPr>
          <p:cNvPr id="31" name="Text Box 2"/>
          <p:cNvSpPr txBox="1">
            <a:spLocks noChangeArrowheads="1"/>
          </p:cNvSpPr>
          <p:nvPr/>
        </p:nvSpPr>
        <p:spPr bwMode="auto">
          <a:xfrm>
            <a:off x="6860485" y="2470790"/>
            <a:ext cx="2366598" cy="430306"/>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24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CW Employment</a:t>
            </a:r>
          </a:p>
        </p:txBody>
      </p:sp>
      <p:sp>
        <p:nvSpPr>
          <p:cNvPr id="32" name="Text Box 2"/>
          <p:cNvSpPr txBox="1">
            <a:spLocks noChangeArrowheads="1"/>
          </p:cNvSpPr>
          <p:nvPr/>
        </p:nvSpPr>
        <p:spPr bwMode="auto">
          <a:xfrm>
            <a:off x="2536312" y="3385189"/>
            <a:ext cx="1174927" cy="62896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CWSA Post-Test</a:t>
            </a:r>
          </a:p>
          <a:p>
            <a:pPr marL="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cxnSp>
        <p:nvCxnSpPr>
          <p:cNvPr id="33" name="Straight Connector 32"/>
          <p:cNvCxnSpPr/>
          <p:nvPr/>
        </p:nvCxnSpPr>
        <p:spPr>
          <a:xfrm flipV="1">
            <a:off x="3109089" y="3075908"/>
            <a:ext cx="0" cy="295835"/>
          </a:xfrm>
          <a:prstGeom prst="line">
            <a:avLst/>
          </a:prstGeom>
          <a:noFill/>
          <a:ln w="6350" cap="flat" cmpd="sng" algn="ctr">
            <a:solidFill>
              <a:srgbClr val="5B9BD5"/>
            </a:solidFill>
            <a:prstDash val="solid"/>
            <a:miter lim="800000"/>
          </a:ln>
          <a:effectLst/>
        </p:spPr>
      </p:cxnSp>
      <p:sp>
        <p:nvSpPr>
          <p:cNvPr id="34" name="Text Box 8"/>
          <p:cNvSpPr txBox="1"/>
          <p:nvPr/>
        </p:nvSpPr>
        <p:spPr>
          <a:xfrm>
            <a:off x="6766050" y="3398639"/>
            <a:ext cx="1498032" cy="61552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spcBef>
                <a:spcPts val="0"/>
              </a:spcBef>
              <a:spcAft>
                <a:spcPts val="8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Preparedness Survey 2</a:t>
            </a:r>
          </a:p>
        </p:txBody>
      </p:sp>
      <p:cxnSp>
        <p:nvCxnSpPr>
          <p:cNvPr id="35" name="Straight Connector 34"/>
          <p:cNvCxnSpPr/>
          <p:nvPr/>
        </p:nvCxnSpPr>
        <p:spPr>
          <a:xfrm flipH="1" flipV="1">
            <a:off x="7551401" y="3035567"/>
            <a:ext cx="0" cy="363071"/>
          </a:xfrm>
          <a:prstGeom prst="line">
            <a:avLst/>
          </a:prstGeom>
          <a:noFill/>
          <a:ln w="6350" cap="flat" cmpd="sng" algn="ctr">
            <a:solidFill>
              <a:srgbClr val="5B9BD5"/>
            </a:solidFill>
            <a:prstDash val="solid"/>
            <a:miter lim="800000"/>
          </a:ln>
          <a:effectLst/>
        </p:spPr>
      </p:cxnSp>
      <p:cxnSp>
        <p:nvCxnSpPr>
          <p:cNvPr id="36" name="Straight Arrow Connector 35"/>
          <p:cNvCxnSpPr>
            <a:stCxn id="14" idx="3"/>
          </p:cNvCxnSpPr>
          <p:nvPr/>
        </p:nvCxnSpPr>
        <p:spPr>
          <a:xfrm>
            <a:off x="3711239" y="4890181"/>
            <a:ext cx="7114076" cy="52176"/>
          </a:xfrm>
          <a:prstGeom prst="straightConnector1">
            <a:avLst/>
          </a:prstGeom>
          <a:noFill/>
          <a:ln w="6350" cap="flat" cmpd="sng" algn="ctr">
            <a:solidFill>
              <a:srgbClr val="5B9BD5"/>
            </a:solidFill>
            <a:prstDash val="solid"/>
            <a:miter lim="800000"/>
            <a:tailEnd type="triangle"/>
          </a:ln>
          <a:effectLst/>
        </p:spPr>
      </p:cxnSp>
    </p:spTree>
    <p:extLst>
      <p:ext uri="{BB962C8B-B14F-4D97-AF65-F5344CB8AC3E}">
        <p14:creationId xmlns:p14="http://schemas.microsoft.com/office/powerpoint/2010/main" val="191780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500" fill="hold"/>
                                        <p:tgtEl>
                                          <p:spTgt spid="31"/>
                                        </p:tgtEl>
                                        <p:attrNameLst>
                                          <p:attrName>ppt_x</p:attrName>
                                        </p:attrNameLst>
                                      </p:cBhvr>
                                      <p:tavLst>
                                        <p:tav tm="0">
                                          <p:val>
                                            <p:strVal val="#ppt_x"/>
                                          </p:val>
                                        </p:tav>
                                        <p:tav tm="100000">
                                          <p:val>
                                            <p:strVal val="#ppt_x"/>
                                          </p:val>
                                        </p:tav>
                                      </p:tavLst>
                                    </p:anim>
                                    <p:anim calcmode="lin" valueType="num">
                                      <p:cBhvr additive="base">
                                        <p:cTn id="2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1" nodeType="clickEffect">
                                  <p:stCondLst>
                                    <p:cond delay="0"/>
                                  </p:stCondLst>
                                  <p:childTnLst>
                                    <p:set>
                                      <p:cBhvr>
                                        <p:cTn id="64" dur="1" fill="hold">
                                          <p:stCondLst>
                                            <p:cond delay="0"/>
                                          </p:stCondLst>
                                        </p:cTn>
                                        <p:tgtEl>
                                          <p:spTgt spid="3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30" grpId="0"/>
      <p:bldP spid="31" grpId="0"/>
      <p:bldP spid="32" grpId="0" animBg="1"/>
      <p:bldP spid="3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r>
              <a:rPr lang="en-US" sz="2800" dirty="0" smtClean="0"/>
              <a:t>Take your time in planning</a:t>
            </a:r>
          </a:p>
          <a:p>
            <a:r>
              <a:rPr lang="en-US" sz="2800" dirty="0" smtClean="0"/>
              <a:t>Don’t recreate the wheel </a:t>
            </a:r>
          </a:p>
          <a:p>
            <a:r>
              <a:rPr lang="en-US" sz="2800" dirty="0" smtClean="0"/>
              <a:t>Stakeholder buy in and support </a:t>
            </a:r>
          </a:p>
          <a:p>
            <a:r>
              <a:rPr lang="en-US" sz="2800" dirty="0" smtClean="0"/>
              <a:t>Needs assessment</a:t>
            </a:r>
          </a:p>
          <a:p>
            <a:r>
              <a:rPr lang="en-US" sz="2800" dirty="0" smtClean="0"/>
              <a:t>Utilize natural communication opportunities</a:t>
            </a:r>
          </a:p>
          <a:p>
            <a:r>
              <a:rPr lang="en-US" sz="2800" dirty="0" smtClean="0"/>
              <a:t>You can’t do it all – FOCUS</a:t>
            </a:r>
          </a:p>
          <a:p>
            <a:endParaRPr lang="en-US" sz="2800" dirty="0" smtClean="0"/>
          </a:p>
          <a:p>
            <a:endParaRPr lang="en-US" dirty="0" smtClean="0"/>
          </a:p>
          <a:p>
            <a:endParaRPr lang="en-US" dirty="0" smtClean="0"/>
          </a:p>
        </p:txBody>
      </p:sp>
    </p:spTree>
    <p:extLst>
      <p:ext uri="{BB962C8B-B14F-4D97-AF65-F5344CB8AC3E}">
        <p14:creationId xmlns:p14="http://schemas.microsoft.com/office/powerpoint/2010/main" val="25909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628900" y="169940"/>
            <a:ext cx="6205538" cy="6233241"/>
          </a:xfrm>
          <a:prstGeom prst="rect">
            <a:avLst/>
          </a:prstGeom>
        </p:spPr>
      </p:pic>
    </p:spTree>
    <p:extLst>
      <p:ext uri="{BB962C8B-B14F-4D97-AF65-F5344CB8AC3E}">
        <p14:creationId xmlns:p14="http://schemas.microsoft.com/office/powerpoint/2010/main" val="3593894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Thank you!</a:t>
            </a:r>
            <a:endParaRPr lang="en-US" sz="4800" dirty="0"/>
          </a:p>
        </p:txBody>
      </p:sp>
      <p:sp>
        <p:nvSpPr>
          <p:cNvPr id="3" name="Content Placeholder 2"/>
          <p:cNvSpPr>
            <a:spLocks noGrp="1"/>
          </p:cNvSpPr>
          <p:nvPr>
            <p:ph idx="1"/>
          </p:nvPr>
        </p:nvSpPr>
        <p:spPr/>
        <p:txBody>
          <a:bodyPr/>
          <a:lstStyle/>
          <a:p>
            <a:r>
              <a:rPr lang="en-US" sz="3600" dirty="0" smtClean="0"/>
              <a:t>Questions?</a:t>
            </a:r>
          </a:p>
          <a:p>
            <a:endParaRPr lang="en-US" dirty="0"/>
          </a:p>
        </p:txBody>
      </p:sp>
    </p:spTree>
    <p:extLst>
      <p:ext uri="{BB962C8B-B14F-4D97-AF65-F5344CB8AC3E}">
        <p14:creationId xmlns:p14="http://schemas.microsoft.com/office/powerpoint/2010/main" val="3619146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Supported by Title IV-E</a:t>
            </a:r>
            <a:endParaRPr lang="en-US" dirty="0"/>
          </a:p>
        </p:txBody>
      </p:sp>
      <p:sp>
        <p:nvSpPr>
          <p:cNvPr id="3" name="Content Placeholder 2"/>
          <p:cNvSpPr>
            <a:spLocks noGrp="1"/>
          </p:cNvSpPr>
          <p:nvPr>
            <p:ph idx="1"/>
          </p:nvPr>
        </p:nvSpPr>
        <p:spPr>
          <a:xfrm>
            <a:off x="1103312" y="1676400"/>
            <a:ext cx="8946541" cy="4571999"/>
          </a:xfrm>
        </p:spPr>
        <p:txBody>
          <a:bodyPr>
            <a:noAutofit/>
          </a:bodyPr>
          <a:lstStyle/>
          <a:p>
            <a:r>
              <a:rPr lang="en-US" sz="2400" dirty="0" smtClean="0"/>
              <a:t>Training current </a:t>
            </a:r>
            <a:r>
              <a:rPr lang="en-US" sz="2400" dirty="0"/>
              <a:t>and future </a:t>
            </a:r>
            <a:r>
              <a:rPr lang="en-US" sz="2400" dirty="0" smtClean="0"/>
              <a:t>public or tribal child </a:t>
            </a:r>
            <a:r>
              <a:rPr lang="en-US" sz="2400" dirty="0"/>
              <a:t>welfare staff.</a:t>
            </a:r>
          </a:p>
          <a:p>
            <a:pPr lvl="1"/>
            <a:r>
              <a:rPr lang="en-US" sz="2000" dirty="0"/>
              <a:t>S</a:t>
            </a:r>
            <a:r>
              <a:rPr lang="en-US" sz="2000" dirty="0" smtClean="0"/>
              <a:t>hort-term </a:t>
            </a:r>
            <a:r>
              <a:rPr lang="en-US" sz="2000" dirty="0"/>
              <a:t>or long-term</a:t>
            </a:r>
            <a:r>
              <a:rPr lang="en-US" sz="2000" dirty="0" smtClean="0"/>
              <a:t>.</a:t>
            </a:r>
          </a:p>
          <a:p>
            <a:pPr lvl="1"/>
            <a:r>
              <a:rPr lang="en-US" sz="2000" dirty="0" smtClean="0"/>
              <a:t>Enhanced </a:t>
            </a:r>
            <a:r>
              <a:rPr lang="en-US" sz="2000" dirty="0"/>
              <a:t>federal match of </a:t>
            </a:r>
            <a:r>
              <a:rPr lang="en-US" sz="2000" dirty="0" smtClean="0"/>
              <a:t>75% (administrative </a:t>
            </a:r>
            <a:r>
              <a:rPr lang="en-US" sz="2000" dirty="0"/>
              <a:t>costs </a:t>
            </a:r>
            <a:r>
              <a:rPr lang="en-US" sz="2000" dirty="0" smtClean="0"/>
              <a:t>matched </a:t>
            </a:r>
            <a:r>
              <a:rPr lang="en-US" sz="2000" dirty="0"/>
              <a:t>at </a:t>
            </a:r>
            <a:r>
              <a:rPr lang="en-US" sz="2000" dirty="0" smtClean="0"/>
              <a:t>50%).</a:t>
            </a:r>
            <a:endParaRPr lang="en-US" sz="2000" dirty="0"/>
          </a:p>
          <a:p>
            <a:r>
              <a:rPr lang="en-US" sz="2400" dirty="0" smtClean="0"/>
              <a:t>Supports </a:t>
            </a:r>
            <a:r>
              <a:rPr lang="en-US" sz="2400" dirty="0"/>
              <a:t>university-agency training </a:t>
            </a:r>
            <a:r>
              <a:rPr lang="en-US" sz="2400" dirty="0" smtClean="0"/>
              <a:t>partnerships</a:t>
            </a:r>
          </a:p>
          <a:p>
            <a:pPr lvl="1"/>
            <a:r>
              <a:rPr lang="en-US" sz="2000" dirty="0" smtClean="0"/>
              <a:t>Universities provide state match </a:t>
            </a:r>
            <a:r>
              <a:rPr lang="en-US" sz="2000" dirty="0"/>
              <a:t>through in-kind expenditures </a:t>
            </a:r>
            <a:endParaRPr lang="en-US" sz="2000" dirty="0" smtClean="0"/>
          </a:p>
          <a:p>
            <a:pPr lvl="2"/>
            <a:r>
              <a:rPr lang="en-US" sz="1800" dirty="0" smtClean="0"/>
              <a:t>Faculty</a:t>
            </a:r>
            <a:r>
              <a:rPr lang="en-US" sz="1800" dirty="0"/>
              <a:t>, overhead, and curriculum </a:t>
            </a:r>
            <a:r>
              <a:rPr lang="en-US" sz="1800" dirty="0" smtClean="0"/>
              <a:t>development</a:t>
            </a:r>
            <a:endParaRPr lang="en-US" sz="1800" dirty="0"/>
          </a:p>
          <a:p>
            <a:r>
              <a:rPr lang="en-US" sz="2400" dirty="0" smtClean="0"/>
              <a:t>Use of funds </a:t>
            </a:r>
          </a:p>
          <a:p>
            <a:pPr lvl="1"/>
            <a:r>
              <a:rPr lang="en-US" sz="2000" dirty="0" smtClean="0"/>
              <a:t>Stipends </a:t>
            </a:r>
            <a:r>
              <a:rPr lang="en-US" sz="2000" dirty="0"/>
              <a:t>to students, curriculum development, materials and books, field instructors, distance education, research and evaluation of the program, and incentives for staff </a:t>
            </a:r>
            <a:r>
              <a:rPr lang="en-US" sz="2000" dirty="0" smtClean="0"/>
              <a:t>recruitment</a:t>
            </a:r>
            <a:endParaRPr lang="en-US" sz="2000" dirty="0"/>
          </a:p>
        </p:txBody>
      </p:sp>
    </p:spTree>
    <p:extLst>
      <p:ext uri="{BB962C8B-B14F-4D97-AF65-F5344CB8AC3E}">
        <p14:creationId xmlns:p14="http://schemas.microsoft.com/office/powerpoint/2010/main" val="3053954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146663" y="452718"/>
            <a:ext cx="8642796" cy="5584296"/>
          </a:xfrm>
          <a:prstGeom prst="rect">
            <a:avLst/>
          </a:prstGeom>
        </p:spPr>
      </p:pic>
    </p:spTree>
    <p:extLst>
      <p:ext uri="{BB962C8B-B14F-4D97-AF65-F5344CB8AC3E}">
        <p14:creationId xmlns:p14="http://schemas.microsoft.com/office/powerpoint/2010/main" val="1766024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IV-E Evaluation Requirements</a:t>
            </a:r>
            <a:endParaRPr lang="en-US" dirty="0"/>
          </a:p>
        </p:txBody>
      </p:sp>
      <p:sp>
        <p:nvSpPr>
          <p:cNvPr id="3" name="Content Placeholder 2"/>
          <p:cNvSpPr>
            <a:spLocks noGrp="1"/>
          </p:cNvSpPr>
          <p:nvPr>
            <p:ph idx="1"/>
          </p:nvPr>
        </p:nvSpPr>
        <p:spPr/>
        <p:txBody>
          <a:bodyPr>
            <a:normAutofit/>
          </a:bodyPr>
          <a:lstStyle/>
          <a:p>
            <a:r>
              <a:rPr lang="en-US" sz="3200" dirty="0" smtClean="0"/>
              <a:t>Federal Requirements: </a:t>
            </a:r>
          </a:p>
          <a:p>
            <a:pPr lvl="1"/>
            <a:r>
              <a:rPr lang="en-US" sz="3200" dirty="0" smtClean="0"/>
              <a:t>The </a:t>
            </a:r>
            <a:r>
              <a:rPr lang="en-US" sz="3200" dirty="0"/>
              <a:t>evaluation shall be conducted by representatives from the educational institution and the State agency to determine whether conditions and objectives described in the </a:t>
            </a:r>
            <a:r>
              <a:rPr lang="en-US" sz="3200" dirty="0" smtClean="0"/>
              <a:t>grant </a:t>
            </a:r>
            <a:r>
              <a:rPr lang="en-US" sz="3200" dirty="0"/>
              <a:t>are being met. </a:t>
            </a:r>
            <a:endParaRPr lang="en-US" sz="3200" dirty="0" smtClean="0"/>
          </a:p>
          <a:p>
            <a:endParaRPr lang="en-US" sz="2600" dirty="0"/>
          </a:p>
          <a:p>
            <a:endParaRPr lang="en-US" dirty="0"/>
          </a:p>
        </p:txBody>
      </p:sp>
    </p:spTree>
    <p:extLst>
      <p:ext uri="{BB962C8B-B14F-4D97-AF65-F5344CB8AC3E}">
        <p14:creationId xmlns:p14="http://schemas.microsoft.com/office/powerpoint/2010/main" val="3851211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stretch>
            <a:fillRect/>
          </a:stretch>
        </p:blipFill>
        <p:spPr>
          <a:xfrm>
            <a:off x="2152650" y="840123"/>
            <a:ext cx="6924675" cy="5186822"/>
          </a:xfrm>
          <a:prstGeom prst="rect">
            <a:avLst/>
          </a:prstGeom>
        </p:spPr>
      </p:pic>
    </p:spTree>
    <p:extLst>
      <p:ext uri="{BB962C8B-B14F-4D97-AF65-F5344CB8AC3E}">
        <p14:creationId xmlns:p14="http://schemas.microsoft.com/office/powerpoint/2010/main" val="1295941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6111" y="186018"/>
            <a:ext cx="9404723" cy="1400530"/>
          </a:xfrm>
        </p:spPr>
        <p:txBody>
          <a:bodyPr/>
          <a:lstStyle/>
          <a:p>
            <a:pPr algn="ctr"/>
            <a:r>
              <a:rPr lang="en-US" dirty="0" smtClean="0"/>
              <a:t>National </a:t>
            </a:r>
            <a:r>
              <a:rPr lang="en-US" dirty="0" smtClean="0"/>
              <a:t>IV-E Data </a:t>
            </a:r>
            <a:r>
              <a:rPr lang="en-US" dirty="0"/>
              <a:t>Warehouse </a:t>
            </a:r>
            <a:r>
              <a:rPr lang="en-US" dirty="0" smtClean="0"/>
              <a:t>(proposed </a:t>
            </a:r>
            <a:r>
              <a:rPr lang="en-US" dirty="0"/>
              <a:t>data </a:t>
            </a:r>
            <a:r>
              <a:rPr lang="en-US" dirty="0" smtClean="0"/>
              <a:t>points) </a:t>
            </a:r>
            <a:endParaRPr lang="en-US" dirty="0"/>
          </a:p>
        </p:txBody>
      </p:sp>
      <p:sp>
        <p:nvSpPr>
          <p:cNvPr id="8" name="Text Placeholder 7"/>
          <p:cNvSpPr>
            <a:spLocks noGrp="1"/>
          </p:cNvSpPr>
          <p:nvPr>
            <p:ph type="body" idx="1"/>
          </p:nvPr>
        </p:nvSpPr>
        <p:spPr/>
        <p:txBody>
          <a:bodyPr/>
          <a:lstStyle/>
          <a:p>
            <a:r>
              <a:rPr lang="en-US" dirty="0" smtClean="0"/>
              <a:t>Title IV-E Recipient Demographic Data</a:t>
            </a:r>
            <a:endParaRPr lang="en-US" dirty="0"/>
          </a:p>
        </p:txBody>
      </p:sp>
      <p:sp>
        <p:nvSpPr>
          <p:cNvPr id="9" name="Content Placeholder 8"/>
          <p:cNvSpPr>
            <a:spLocks noGrp="1"/>
          </p:cNvSpPr>
          <p:nvPr>
            <p:ph sz="half" idx="2"/>
          </p:nvPr>
        </p:nvSpPr>
        <p:spPr/>
        <p:txBody>
          <a:bodyPr>
            <a:normAutofit fontScale="77500" lnSpcReduction="20000"/>
          </a:bodyPr>
          <a:lstStyle/>
          <a:p>
            <a:pPr fontAlgn="t"/>
            <a:r>
              <a:rPr lang="en-US" dirty="0"/>
              <a:t>If student is currently employed as a CW professional</a:t>
            </a:r>
          </a:p>
          <a:p>
            <a:pPr fontAlgn="t"/>
            <a:r>
              <a:rPr lang="en-US" dirty="0"/>
              <a:t>Prior to Title IV-E, # of years of paid CW experience</a:t>
            </a:r>
          </a:p>
          <a:p>
            <a:pPr fontAlgn="t"/>
            <a:r>
              <a:rPr lang="en-US" dirty="0"/>
              <a:t>Degree funded by Title IV-E dollars (BASW/ BSW/ MSW/Ph.D.)</a:t>
            </a:r>
          </a:p>
          <a:p>
            <a:pPr fontAlgn="t"/>
            <a:r>
              <a:rPr lang="en-US" dirty="0"/>
              <a:t>Degree earned prior to becoming a Title IV-E scholar</a:t>
            </a:r>
          </a:p>
          <a:p>
            <a:pPr fontAlgn="t"/>
            <a:r>
              <a:rPr lang="en-US" dirty="0"/>
              <a:t>Student enrollment status (PT/FT/other)</a:t>
            </a:r>
          </a:p>
          <a:p>
            <a:pPr fontAlgn="t"/>
            <a:r>
              <a:rPr lang="en-US" dirty="0"/>
              <a:t>Graduation Year</a:t>
            </a:r>
          </a:p>
          <a:p>
            <a:pPr fontAlgn="t"/>
            <a:r>
              <a:rPr lang="en-US" dirty="0"/>
              <a:t>Name of educational institute </a:t>
            </a:r>
          </a:p>
          <a:p>
            <a:pPr fontAlgn="t"/>
            <a:r>
              <a:rPr lang="en-US" dirty="0"/>
              <a:t>Race &amp; Ethnicity</a:t>
            </a:r>
          </a:p>
          <a:p>
            <a:pPr fontAlgn="t"/>
            <a:r>
              <a:rPr lang="en-US" dirty="0"/>
              <a:t>Languages student speaks fluently</a:t>
            </a:r>
          </a:p>
          <a:p>
            <a:pPr fontAlgn="t"/>
            <a:r>
              <a:rPr lang="en-US" dirty="0"/>
              <a:t>Age at graduation</a:t>
            </a:r>
          </a:p>
          <a:p>
            <a:endParaRPr lang="en-US" dirty="0"/>
          </a:p>
        </p:txBody>
      </p:sp>
      <p:sp>
        <p:nvSpPr>
          <p:cNvPr id="10" name="Text Placeholder 9"/>
          <p:cNvSpPr>
            <a:spLocks noGrp="1"/>
          </p:cNvSpPr>
          <p:nvPr>
            <p:ph type="body" sz="quarter" idx="3"/>
          </p:nvPr>
        </p:nvSpPr>
        <p:spPr/>
        <p:txBody>
          <a:bodyPr/>
          <a:lstStyle/>
          <a:p>
            <a:r>
              <a:rPr lang="en-US" dirty="0" smtClean="0"/>
              <a:t>Post Graduation Data</a:t>
            </a:r>
            <a:endParaRPr lang="en-US" dirty="0"/>
          </a:p>
        </p:txBody>
      </p:sp>
      <p:sp>
        <p:nvSpPr>
          <p:cNvPr id="11" name="Content Placeholder 10"/>
          <p:cNvSpPr>
            <a:spLocks noGrp="1"/>
          </p:cNvSpPr>
          <p:nvPr>
            <p:ph sz="quarter" idx="4"/>
          </p:nvPr>
        </p:nvSpPr>
        <p:spPr/>
        <p:txBody>
          <a:bodyPr>
            <a:normAutofit fontScale="77500" lnSpcReduction="20000"/>
          </a:bodyPr>
          <a:lstStyle/>
          <a:p>
            <a:pPr fontAlgn="t"/>
            <a:r>
              <a:rPr lang="en-US" b="1" dirty="0" smtClean="0"/>
              <a:t>Length of work obligation</a:t>
            </a:r>
            <a:endParaRPr lang="en-US" dirty="0" smtClean="0"/>
          </a:p>
          <a:p>
            <a:pPr fontAlgn="t"/>
            <a:r>
              <a:rPr lang="en-US" dirty="0" smtClean="0"/>
              <a:t>Graduate's fulfillment of her/his work commitment</a:t>
            </a:r>
          </a:p>
          <a:p>
            <a:pPr fontAlgn="t"/>
            <a:r>
              <a:rPr lang="en-US" dirty="0" smtClean="0"/>
              <a:t>Where the graduate fulfilled her/his commitment (public, private, tribal setting)</a:t>
            </a:r>
          </a:p>
          <a:p>
            <a:pPr fontAlgn="t"/>
            <a:r>
              <a:rPr lang="en-US" dirty="0" smtClean="0"/>
              <a:t>Is the graduate still employed by that agency</a:t>
            </a:r>
          </a:p>
          <a:p>
            <a:pPr fontAlgn="t"/>
            <a:r>
              <a:rPr lang="en-US" dirty="0" smtClean="0"/>
              <a:t>Did the graduate receive a promotion at that agency</a:t>
            </a:r>
          </a:p>
          <a:p>
            <a:pPr fontAlgn="t"/>
            <a:r>
              <a:rPr lang="en-US" dirty="0" smtClean="0"/>
              <a:t>Did the graduate make a lateral transfer to another position in child welfare in that agency</a:t>
            </a:r>
          </a:p>
          <a:p>
            <a:pPr fontAlgn="t"/>
            <a:r>
              <a:rPr lang="en-US" dirty="0" smtClean="0"/>
              <a:t>Job satisfaction</a:t>
            </a:r>
          </a:p>
          <a:p>
            <a:pPr fontAlgn="t"/>
            <a:r>
              <a:rPr lang="en-US" dirty="0" smtClean="0"/>
              <a:t>If the graduate left child welfare, why did they do so</a:t>
            </a:r>
          </a:p>
          <a:p>
            <a:endParaRPr lang="en-US" dirty="0"/>
          </a:p>
        </p:txBody>
      </p:sp>
    </p:spTree>
    <p:extLst>
      <p:ext uri="{BB962C8B-B14F-4D97-AF65-F5344CB8AC3E}">
        <p14:creationId xmlns:p14="http://schemas.microsoft.com/office/powerpoint/2010/main" val="272975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dirty="0" smtClean="0"/>
              <a:t>FLEXIBILITY, FIT &amp; INNOVATION</a:t>
            </a:r>
            <a:endParaRPr lang="en-US" dirty="0"/>
          </a:p>
        </p:txBody>
      </p:sp>
      <p:pic>
        <p:nvPicPr>
          <p:cNvPr id="10" name="Picture Placeholder 9"/>
          <p:cNvPicPr>
            <a:picLocks noGrp="1" noChangeAspect="1"/>
          </p:cNvPicPr>
          <p:nvPr>
            <p:ph type="pic" idx="1"/>
          </p:nvPr>
        </p:nvPicPr>
        <p:blipFill>
          <a:blip r:embed="rId3"/>
          <a:srcRect t="19007" b="19007"/>
          <a:stretch>
            <a:fillRect/>
          </a:stretch>
        </p:blipFill>
        <p:spPr>
          <a:prstGeom prst="rect">
            <a:avLst/>
          </a:prstGeom>
        </p:spPr>
      </p:pic>
      <p:sp>
        <p:nvSpPr>
          <p:cNvPr id="16" name="Text Placeholder 15"/>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220151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EVALUATION DEVELOPMENT</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54354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University of Minnesota Contract</a:t>
            </a:r>
            <a:endParaRPr lang="en-US" dirty="0"/>
          </a:p>
        </p:txBody>
      </p:sp>
      <p:pic>
        <p:nvPicPr>
          <p:cNvPr id="8" name="Content Placeholder 7"/>
          <p:cNvPicPr>
            <a:picLocks noGrp="1" noChangeAspect="1"/>
          </p:cNvPicPr>
          <p:nvPr>
            <p:ph idx="1"/>
          </p:nvPr>
        </p:nvPicPr>
        <p:blipFill>
          <a:blip r:embed="rId3"/>
          <a:stretch>
            <a:fillRect/>
          </a:stretch>
        </p:blipFill>
        <p:spPr>
          <a:xfrm>
            <a:off x="4662102" y="1314449"/>
            <a:ext cx="7104254" cy="4710429"/>
          </a:xfrm>
          <a:prstGeom prst="rect">
            <a:avLst/>
          </a:prstGeom>
        </p:spPr>
      </p:pic>
      <p:sp>
        <p:nvSpPr>
          <p:cNvPr id="3" name="Content Placeholder 2"/>
          <p:cNvSpPr>
            <a:spLocks noGrp="1"/>
          </p:cNvSpPr>
          <p:nvPr>
            <p:ph type="body" sz="half" idx="2"/>
          </p:nvPr>
        </p:nvSpPr>
        <p:spPr/>
        <p:txBody>
          <a:bodyPr>
            <a:normAutofit fontScale="92500" lnSpcReduction="10000"/>
          </a:bodyPr>
          <a:lstStyle/>
          <a:p>
            <a:pPr marL="0" lvl="1"/>
            <a:r>
              <a:rPr lang="en-US" sz="2400" i="1" dirty="0" smtClean="0"/>
              <a:t>Evaluate </a:t>
            </a:r>
            <a:r>
              <a:rPr lang="en-US" sz="2400" i="1" dirty="0"/>
              <a:t>the effectiveness of the program on an annual basis. Support and cooperate with ongoing state quality assurance activities to meet Title IV-E compliance.</a:t>
            </a:r>
          </a:p>
          <a:p>
            <a:endParaRPr lang="en-US" dirty="0"/>
          </a:p>
        </p:txBody>
      </p:sp>
    </p:spTree>
    <p:extLst>
      <p:ext uri="{BB962C8B-B14F-4D97-AF65-F5344CB8AC3E}">
        <p14:creationId xmlns:p14="http://schemas.microsoft.com/office/powerpoint/2010/main" val="9757380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7032</TotalTime>
  <Words>1954</Words>
  <Application>Microsoft Office PowerPoint</Application>
  <PresentationFormat>Widescreen</PresentationFormat>
  <Paragraphs>208</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vt:lpstr>
      <vt:lpstr>Calibri</vt:lpstr>
      <vt:lpstr>Century Gothic</vt:lpstr>
      <vt:lpstr>Symbol</vt:lpstr>
      <vt:lpstr>Times New Roman</vt:lpstr>
      <vt:lpstr>Wingdings 3</vt:lpstr>
      <vt:lpstr>Ion</vt:lpstr>
      <vt:lpstr>Title IV-E Evaluation</vt:lpstr>
      <vt:lpstr>Training Supported by Title IV-E</vt:lpstr>
      <vt:lpstr>PowerPoint Presentation</vt:lpstr>
      <vt:lpstr>IV-E Evaluation Requirements</vt:lpstr>
      <vt:lpstr>PowerPoint Presentation</vt:lpstr>
      <vt:lpstr>National IV-E Data Warehouse (proposed data points) </vt:lpstr>
      <vt:lpstr>FLEXIBILITY, FIT &amp; INNOVATION</vt:lpstr>
      <vt:lpstr>EVALUATION DEVELOPMENT</vt:lpstr>
      <vt:lpstr>University of Minnesota Contract</vt:lpstr>
      <vt:lpstr>University of Minnesota Evaluation</vt:lpstr>
      <vt:lpstr>Our Process</vt:lpstr>
      <vt:lpstr>In the end…</vt:lpstr>
      <vt:lpstr>PowerPoint Presentation</vt:lpstr>
      <vt:lpstr>Lessons learned</vt:lpstr>
      <vt:lpstr>PowerPoint Presentation</vt:lpstr>
      <vt:lpstr>Thank you!</vt:lpstr>
    </vt:vector>
  </TitlesOfParts>
  <Company>University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IV-E Evaluation</dc:title>
  <dc:creator>Kristy Piescher PhD</dc:creator>
  <cp:lastModifiedBy>Kristy Piescher PhD</cp:lastModifiedBy>
  <cp:revision>31</cp:revision>
  <dcterms:created xsi:type="dcterms:W3CDTF">2015-05-26T14:24:41Z</dcterms:created>
  <dcterms:modified xsi:type="dcterms:W3CDTF">2015-06-02T05:47:57Z</dcterms:modified>
</cp:coreProperties>
</file>