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257" r:id="rId3"/>
    <p:sldId id="259" r:id="rId4"/>
    <p:sldId id="258" r:id="rId5"/>
    <p:sldId id="260" r:id="rId6"/>
    <p:sldId id="262" r:id="rId7"/>
    <p:sldId id="263" r:id="rId8"/>
    <p:sldId id="264" r:id="rId9"/>
    <p:sldId id="265" r:id="rId10"/>
    <p:sldId id="261" r:id="rId11"/>
    <p:sldId id="266" r:id="rId12"/>
    <p:sldId id="267" r:id="rId13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2D06"/>
    <a:srgbClr val="B22F06"/>
    <a:srgbClr val="BD3207"/>
    <a:srgbClr val="DA3A08"/>
    <a:srgbClr val="F64B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93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92D97B-41DC-4F7A-8E69-7052F0F64A01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19814C-1222-4DFF-B967-F81ACD8AD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610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Hard to look at data over time because</a:t>
            </a:r>
            <a:r>
              <a:rPr lang="en-US" baseline="0" dirty="0" smtClean="0"/>
              <a:t> we change the measures. Started with child welfare tasks and other school measures.  Just administered first pre/post during 2014-15 year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9814C-1222-4DFF-B967-F81ACD8ADC0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474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76EB7-5BB6-4981-B9B4-671B3A082C84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39D6-FA09-4D62-A8FE-7F46A8BEE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705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76EB7-5BB6-4981-B9B4-671B3A082C84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39D6-FA09-4D62-A8FE-7F46A8BEE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381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76EB7-5BB6-4981-B9B4-671B3A082C84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39D6-FA09-4D62-A8FE-7F46A8BEE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489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76EB7-5BB6-4981-B9B4-671B3A082C84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39D6-FA09-4D62-A8FE-7F46A8BEE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240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76EB7-5BB6-4981-B9B4-671B3A082C84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39D6-FA09-4D62-A8FE-7F46A8BEE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914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76EB7-5BB6-4981-B9B4-671B3A082C84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39D6-FA09-4D62-A8FE-7F46A8BEE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236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76EB7-5BB6-4981-B9B4-671B3A082C84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39D6-FA09-4D62-A8FE-7F46A8BEE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70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76EB7-5BB6-4981-B9B4-671B3A082C84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39D6-FA09-4D62-A8FE-7F46A8BEE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795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76EB7-5BB6-4981-B9B4-671B3A082C84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39D6-FA09-4D62-A8FE-7F46A8BEE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802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76EB7-5BB6-4981-B9B4-671B3A082C84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39D6-FA09-4D62-A8FE-7F46A8BEE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719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76EB7-5BB6-4981-B9B4-671B3A082C84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39D6-FA09-4D62-A8FE-7F46A8BEE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56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76EB7-5BB6-4981-B9B4-671B3A082C84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739D6-FA09-4D62-A8FE-7F46A8BEE51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AA2D0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C:\Users\aglloyd\AppData\Local\Temp\social-work_c_reversed_large_outlined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8" y="29490"/>
            <a:ext cx="3354746" cy="1113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4677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cf.wi.gov/children/practice_model/pdf/wisconsin_practice_model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Competent are our Graduates?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 smtClean="0"/>
              <a:t>Ellen Smith MSSW</a:t>
            </a:r>
          </a:p>
          <a:p>
            <a:r>
              <a:rPr lang="en-US" sz="2400" dirty="0" smtClean="0"/>
              <a:t>Child Welfare Training Program Coordinator</a:t>
            </a:r>
          </a:p>
          <a:p>
            <a:r>
              <a:rPr lang="en-US" sz="2400" dirty="0" smtClean="0"/>
              <a:t>ecsmith4@wisc.edu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AA2D0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aglloyd\AppData\Local\Temp\social-work_c_reversed_large_outline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8" y="29490"/>
            <a:ext cx="3354746" cy="1113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075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b="1" u="sng" dirty="0" smtClean="0"/>
              <a:t>Example of Competency and sub-items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Make decisions on standards and information given:</a:t>
            </a:r>
          </a:p>
          <a:p>
            <a:r>
              <a:rPr lang="en-US" sz="1700" dirty="0"/>
              <a:t>Determine if WICWA is applicable in each case</a:t>
            </a:r>
            <a:r>
              <a:rPr lang="en-US" sz="1700" dirty="0" smtClean="0"/>
              <a:t>.</a:t>
            </a:r>
          </a:p>
          <a:p>
            <a:r>
              <a:rPr lang="en-US" sz="1700" dirty="0"/>
              <a:t>Determine if alternative or traditional response is appropriate for family</a:t>
            </a:r>
            <a:r>
              <a:rPr lang="en-US" sz="1700" dirty="0" smtClean="0"/>
              <a:t>.</a:t>
            </a:r>
          </a:p>
          <a:p>
            <a:r>
              <a:rPr lang="en-US" sz="1700" dirty="0"/>
              <a:t>Document referral and coordination with the Birth-to-3 program in </a:t>
            </a:r>
            <a:r>
              <a:rPr lang="en-US" sz="1700" dirty="0" err="1"/>
              <a:t>eWiSACWIS</a:t>
            </a:r>
            <a:r>
              <a:rPr lang="en-US" sz="1700" dirty="0" smtClean="0"/>
              <a:t>.</a:t>
            </a:r>
          </a:p>
          <a:p>
            <a:r>
              <a:rPr lang="en-US" sz="1700" dirty="0"/>
              <a:t>Determine whether case will be screened in or out</a:t>
            </a:r>
            <a:r>
              <a:rPr lang="en-US" sz="1700" dirty="0" smtClean="0"/>
              <a:t>.</a:t>
            </a:r>
          </a:p>
          <a:p>
            <a:r>
              <a:rPr lang="en-US" sz="1700" dirty="0"/>
              <a:t>Determine whether report is a services or CPS case</a:t>
            </a:r>
            <a:r>
              <a:rPr lang="en-US" sz="1700" dirty="0" smtClean="0"/>
              <a:t>.</a:t>
            </a:r>
          </a:p>
          <a:p>
            <a:r>
              <a:rPr lang="en-US" sz="1700" dirty="0"/>
              <a:t>Determine response time</a:t>
            </a:r>
            <a:r>
              <a:rPr lang="en-US" sz="1700" dirty="0" smtClean="0"/>
              <a:t>.</a:t>
            </a:r>
          </a:p>
          <a:p>
            <a:r>
              <a:rPr lang="en-US" sz="1700" dirty="0"/>
              <a:t>Determine if the case is to be opened</a:t>
            </a:r>
            <a:r>
              <a:rPr lang="en-US" sz="1700" dirty="0" smtClean="0"/>
              <a:t>.</a:t>
            </a:r>
          </a:p>
          <a:p>
            <a:r>
              <a:rPr lang="en-US" sz="1700" dirty="0"/>
              <a:t>Determine if there is a need for court intervention</a:t>
            </a:r>
            <a:r>
              <a:rPr lang="en-US" sz="1700" dirty="0" smtClean="0"/>
              <a:t>.</a:t>
            </a:r>
          </a:p>
          <a:p>
            <a:r>
              <a:rPr lang="en-US" sz="1700" dirty="0"/>
              <a:t>Determine what is needed to support a safe, stable and permanent home</a:t>
            </a:r>
            <a:r>
              <a:rPr lang="en-US" sz="1700" dirty="0" smtClean="0"/>
              <a:t>.</a:t>
            </a:r>
          </a:p>
          <a:p>
            <a:r>
              <a:rPr lang="en-US" sz="1700" dirty="0"/>
              <a:t>Make case finding determinations.</a:t>
            </a:r>
          </a:p>
          <a:p>
            <a:endParaRPr lang="en-US" dirty="0" smtClean="0"/>
          </a:p>
          <a:p>
            <a:pPr marL="342900" lvl="1" indent="0">
              <a:buNone/>
            </a:pPr>
            <a:r>
              <a:rPr lang="en-US" b="1" dirty="0" smtClean="0"/>
              <a:t>Students rated themselves 1 point higher on more general competency than the more specific ones</a:t>
            </a:r>
          </a:p>
        </p:txBody>
      </p:sp>
    </p:spTree>
    <p:extLst>
      <p:ext uri="{BB962C8B-B14F-4D97-AF65-F5344CB8AC3E}">
        <p14:creationId xmlns:p14="http://schemas.microsoft.com/office/powerpoint/2010/main" val="201719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Interesting findings…for 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rated themselves higher with the competencies then the individual practice behaviors</a:t>
            </a:r>
          </a:p>
          <a:p>
            <a:r>
              <a:rPr lang="en-US" dirty="0" smtClean="0"/>
              <a:t>Student overall assessment of competence very low</a:t>
            </a:r>
          </a:p>
          <a:p>
            <a:r>
              <a:rPr lang="en-US" dirty="0" smtClean="0"/>
              <a:t>Some areas clearly need more attention either in field or in the classroom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48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Analyze differences between self-report measure and field evaluation</a:t>
            </a:r>
          </a:p>
          <a:p>
            <a:r>
              <a:rPr lang="en-US" dirty="0" smtClean="0"/>
              <a:t>Look for differences in CSWE competencies and Child Welfare Competencies</a:t>
            </a:r>
          </a:p>
          <a:p>
            <a:r>
              <a:rPr lang="en-US" dirty="0" smtClean="0"/>
              <a:t>Longitudinal data collection</a:t>
            </a:r>
          </a:p>
          <a:p>
            <a:r>
              <a:rPr lang="en-US" dirty="0" smtClean="0"/>
              <a:t>Is there any correlation to performance in the field after graduation?</a:t>
            </a:r>
          </a:p>
          <a:p>
            <a:r>
              <a:rPr lang="en-US" dirty="0" smtClean="0"/>
              <a:t>Curriculum revisions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28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 smtClean="0"/>
              <a:t>Objectives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Share program information</a:t>
            </a:r>
          </a:p>
          <a:p>
            <a:r>
              <a:rPr lang="en-US" sz="3200" dirty="0" smtClean="0"/>
              <a:t>Discuss development process</a:t>
            </a:r>
          </a:p>
          <a:p>
            <a:r>
              <a:rPr lang="en-US" sz="3200" dirty="0" smtClean="0"/>
              <a:t>Share preliminary results</a:t>
            </a:r>
          </a:p>
          <a:p>
            <a:r>
              <a:rPr lang="en-US" sz="3200" dirty="0" smtClean="0"/>
              <a:t>Discuss future directions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94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 smtClean="0"/>
              <a:t>UW Madison  Child Welfare Training Programs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BSW Program- </a:t>
            </a:r>
          </a:p>
          <a:p>
            <a:pPr lvl="1"/>
            <a:r>
              <a:rPr lang="en-US" dirty="0"/>
              <a:t>Small (4-5 students)</a:t>
            </a:r>
          </a:p>
          <a:p>
            <a:pPr lvl="1"/>
            <a:r>
              <a:rPr lang="en-US" dirty="0"/>
              <a:t>Senior year </a:t>
            </a:r>
            <a:r>
              <a:rPr lang="en-US" dirty="0" smtClean="0"/>
              <a:t>only</a:t>
            </a:r>
          </a:p>
          <a:p>
            <a:r>
              <a:rPr lang="en-US" dirty="0" smtClean="0"/>
              <a:t>MSW Full Time Program</a:t>
            </a:r>
          </a:p>
          <a:p>
            <a:pPr lvl="1"/>
            <a:r>
              <a:rPr lang="en-US" dirty="0" smtClean="0"/>
              <a:t>Tuition and Stipends</a:t>
            </a:r>
          </a:p>
          <a:p>
            <a:pPr lvl="1"/>
            <a:r>
              <a:rPr lang="en-US" dirty="0" smtClean="0"/>
              <a:t>10-15 students</a:t>
            </a:r>
            <a:endParaRPr lang="en-US" dirty="0"/>
          </a:p>
          <a:p>
            <a:r>
              <a:rPr lang="en-US" dirty="0" smtClean="0"/>
              <a:t>MSW Part Time Program</a:t>
            </a:r>
          </a:p>
          <a:p>
            <a:pPr lvl="1"/>
            <a:r>
              <a:rPr lang="en-US" dirty="0" smtClean="0"/>
              <a:t>Madison and Eau Claire </a:t>
            </a:r>
          </a:p>
          <a:p>
            <a:pPr lvl="1"/>
            <a:r>
              <a:rPr lang="en-US" dirty="0" smtClean="0"/>
              <a:t>4 year Saturday Program (generalist)</a:t>
            </a:r>
          </a:p>
          <a:p>
            <a:pPr lvl="1"/>
            <a:r>
              <a:rPr lang="en-US" dirty="0" smtClean="0"/>
              <a:t>2 year Saturday Program (advanced Standing)</a:t>
            </a:r>
          </a:p>
          <a:p>
            <a:pPr lvl="1"/>
            <a:r>
              <a:rPr lang="en-US" dirty="0" smtClean="0"/>
              <a:t>10-15 students spread across both programs</a:t>
            </a:r>
          </a:p>
        </p:txBody>
      </p:sp>
    </p:spTree>
    <p:extLst>
      <p:ext uri="{BB962C8B-B14F-4D97-AF65-F5344CB8AC3E}">
        <p14:creationId xmlns:p14="http://schemas.microsoft.com/office/powerpoint/2010/main" val="152320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 smtClean="0"/>
              <a:t>Outcome Study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1600"/>
            <a:ext cx="7886700" cy="480536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CSWE Competencies</a:t>
            </a:r>
          </a:p>
          <a:p>
            <a:pPr lvl="1"/>
            <a:r>
              <a:rPr lang="en-US" dirty="0"/>
              <a:t>Pre/post test by </a:t>
            </a:r>
            <a:r>
              <a:rPr lang="en-US" dirty="0" smtClean="0"/>
              <a:t>students- self report measure</a:t>
            </a:r>
            <a:endParaRPr lang="en-US" dirty="0"/>
          </a:p>
          <a:p>
            <a:pPr lvl="1"/>
            <a:r>
              <a:rPr lang="en-US" dirty="0"/>
              <a:t>Evaluated in the field at the end of each </a:t>
            </a:r>
            <a:r>
              <a:rPr lang="en-US" dirty="0" smtClean="0"/>
              <a:t>semester-by field faculty and agency supervisor</a:t>
            </a:r>
          </a:p>
          <a:p>
            <a:r>
              <a:rPr lang="en-US" dirty="0" smtClean="0"/>
              <a:t>Child Welfare Tasks </a:t>
            </a:r>
          </a:p>
          <a:p>
            <a:pPr lvl="1"/>
            <a:r>
              <a:rPr lang="en-US" dirty="0" smtClean="0"/>
              <a:t>Pre/post test by Students</a:t>
            </a:r>
          </a:p>
          <a:p>
            <a:pPr lvl="1"/>
            <a:r>
              <a:rPr lang="en-US" dirty="0" smtClean="0"/>
              <a:t>NEW: evaluation by agency supervisor</a:t>
            </a:r>
            <a:endParaRPr lang="en-US" dirty="0"/>
          </a:p>
          <a:p>
            <a:r>
              <a:rPr lang="en-US" dirty="0" smtClean="0"/>
              <a:t>Outcome study has been administer for 15 years but measures have changed over time.</a:t>
            </a:r>
          </a:p>
          <a:p>
            <a:r>
              <a:rPr lang="en-US" dirty="0" smtClean="0"/>
              <a:t>First year of data for Child Welfare Competencies</a:t>
            </a:r>
          </a:p>
          <a:p>
            <a:pPr marL="3429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2213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 smtClean="0"/>
              <a:t>Child Welfare Competencies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Worked with the Department of Children and Families to develop a Child Welfare Practice Model  </a:t>
            </a:r>
            <a:r>
              <a:rPr lang="en-US" dirty="0" smtClean="0">
                <a:hlinkClick r:id="rId2"/>
              </a:rPr>
              <a:t>http://www.dcf.wi.gov/children/practice_model/pdf/wisconsin_practice_model.pdf</a:t>
            </a:r>
            <a:endParaRPr lang="en-US" dirty="0" smtClean="0"/>
          </a:p>
          <a:p>
            <a:r>
              <a:rPr lang="en-US" dirty="0" smtClean="0"/>
              <a:t>Developed Child Welfare Competencies from Standards, CSWE Competencies and the Practice Model</a:t>
            </a:r>
          </a:p>
          <a:p>
            <a:r>
              <a:rPr lang="en-US" dirty="0" smtClean="0"/>
              <a:t>Selected relevant competencies for beginning practice/IV-E graduates</a:t>
            </a:r>
          </a:p>
          <a:p>
            <a:r>
              <a:rPr lang="en-US" dirty="0" smtClean="0"/>
              <a:t>The relevant competencies includes a 140 items including 16 broad competencies and 124 sub-competencies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32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Competencies Measured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Identify as a child welfare professional and conduct yourself accordingly.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Demonstrate Cultural Competence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Fully inform the family (including extended family) of what to expect across the case process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Assure that there is full disclosure, both verbally and in writing, to the parent’s/caregivers so that they fully understand the need for timely permanence for their child throughout the life of a case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Ensure Child Safety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Accurately assess family functioning as it relates to the children’s safety, permanence, and well-being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50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7"/>
            </a:pPr>
            <a:r>
              <a:rPr lang="en-US" sz="2000" dirty="0" smtClean="0"/>
              <a:t>Utilize developmental theories to inform the assessment of strength/needs of child and family across the lifespan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Utilize critical thinking to inform and communicate professional judgment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sz="2000" dirty="0" smtClean="0"/>
              <a:t>Make decisions based on Standards and information gathered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sz="2000" dirty="0" smtClean="0"/>
              <a:t>Effectively collaborate with all relevant case participants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sz="2000" dirty="0" smtClean="0"/>
              <a:t>Work effectively with and meet all requirements when working with the court system (judge, D.A., Corp Counsel, GAL, adverse council) 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sz="2000" dirty="0" smtClean="0"/>
              <a:t>Meet all requirements and use best practice when placing a child in out of home care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sz="2000" dirty="0" smtClean="0"/>
              <a:t>Facilitate planning with the family and their team which will result in sustainable change, maximizing the assurance of safety, permanence, and well-being for the child(</a:t>
            </a:r>
            <a:r>
              <a:rPr lang="en-US" sz="2000" dirty="0" err="1" smtClean="0"/>
              <a:t>ren</a:t>
            </a:r>
            <a:r>
              <a:rPr lang="en-US" sz="2000" dirty="0" smtClean="0"/>
              <a:t>) (this includes tracking and adjusting)</a:t>
            </a:r>
          </a:p>
          <a:p>
            <a:pPr marL="457200" indent="-457200">
              <a:buFont typeface="+mj-lt"/>
              <a:buAutoNum type="arabicPeriod" startAt="7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655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14"/>
            </a:pPr>
            <a:r>
              <a:rPr lang="en-US" dirty="0" smtClean="0"/>
              <a:t>Assure that active and reasonable efforts are made to achieve permanence, that is, every child has a safe, stable, and permanent home prior to case closure</a:t>
            </a:r>
          </a:p>
          <a:p>
            <a:pPr marL="457200" indent="-457200">
              <a:buFont typeface="+mj-lt"/>
              <a:buAutoNum type="arabicPeriod" startAt="14"/>
            </a:pPr>
            <a:r>
              <a:rPr lang="en-US" dirty="0" smtClean="0"/>
              <a:t>Prepare Youth for Independent Living</a:t>
            </a:r>
          </a:p>
          <a:p>
            <a:pPr marL="457200" indent="-457200">
              <a:buFont typeface="+mj-lt"/>
              <a:buAutoNum type="arabicPeriod" startAt="14"/>
            </a:pPr>
            <a:r>
              <a:rPr lang="en-US" dirty="0" smtClean="0"/>
              <a:t>Close a case in a way that maximizes the likelihood of sustainable 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8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880731"/>
              </p:ext>
            </p:extLst>
          </p:nvPr>
        </p:nvGraphicFramePr>
        <p:xfrm>
          <a:off x="0" y="1219197"/>
          <a:ext cx="8928103" cy="5638802"/>
        </p:xfrm>
        <a:graphic>
          <a:graphicData uri="http://schemas.openxmlformats.org/drawingml/2006/table">
            <a:tbl>
              <a:tblPr/>
              <a:tblGrid>
                <a:gridCol w="6202831"/>
                <a:gridCol w="581959"/>
                <a:gridCol w="730997"/>
                <a:gridCol w="127747"/>
                <a:gridCol w="553571"/>
                <a:gridCol w="730998"/>
              </a:tblGrid>
              <a:tr h="2069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6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Generalist Competencies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6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Advanced Practice Competencies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55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Competency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Exit Mean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 Mean</a:t>
                      </a:r>
                    </a:p>
                  </a:txBody>
                  <a:tcPr marL="34290" marR="34290" marT="34290" marB="3429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Exit Mean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 Mean</a:t>
                      </a:r>
                    </a:p>
                  </a:txBody>
                  <a:tcPr marL="34290" marR="34290" marT="34290" marB="3429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8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Identify as a child welfare professional and conduct yourself accordingly.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</a:t>
                      </a:r>
                    </a:p>
                  </a:txBody>
                  <a:tcPr marL="34290" marR="34290" marT="34290" marB="3429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</a:t>
                      </a:r>
                    </a:p>
                  </a:txBody>
                  <a:tcPr marL="34290" marR="34290" marT="34290" marB="3429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Demonstrate cultural competence.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0.86</a:t>
                      </a:r>
                    </a:p>
                  </a:txBody>
                  <a:tcPr marL="34290" marR="34290" marT="34290" marB="3429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34290" marR="34290" marT="34290" marB="3429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8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Fully inform the family (including extended family) of what to expect across the case process.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4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</a:t>
                      </a:r>
                    </a:p>
                  </a:txBody>
                  <a:tcPr marL="34290" marR="34290" marT="34290" marB="3429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4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4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4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</a:t>
                      </a:r>
                    </a:p>
                  </a:txBody>
                  <a:tcPr marL="34290" marR="34290" marT="34290" marB="3429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46000"/>
                      </a:schemeClr>
                    </a:solidFill>
                  </a:tcPr>
                </a:tc>
              </a:tr>
              <a:tr h="443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Assure that there is full disclosure, both verbally and in writing, to the parents/caregivers so that they fully understand the need for timely permanence for their child throughout the life of the case.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</a:t>
                      </a:r>
                    </a:p>
                  </a:txBody>
                  <a:tcPr marL="34290" marR="34290" marT="34290" marB="3429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0.68</a:t>
                      </a:r>
                    </a:p>
                  </a:txBody>
                  <a:tcPr marL="34290" marR="34290" marT="34290" marB="3429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49000"/>
                      </a:schemeClr>
                    </a:solidFill>
                  </a:tcPr>
                </a:tc>
              </a:tr>
              <a:tr h="266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Ensure child safety.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</a:t>
                      </a:r>
                    </a:p>
                  </a:txBody>
                  <a:tcPr marL="34290" marR="34290" marT="34290" marB="3429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</a:t>
                      </a:r>
                    </a:p>
                  </a:txBody>
                  <a:tcPr marL="34290" marR="34290" marT="34290" marB="3429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8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Worker can accurately assess family functioning as it relates to children’s safety, permanence and well-being.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</a:t>
                      </a:r>
                    </a:p>
                  </a:txBody>
                  <a:tcPr marL="34290" marR="34290" marT="34290" marB="3429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0.89</a:t>
                      </a:r>
                    </a:p>
                  </a:txBody>
                  <a:tcPr marL="34290" marR="34290" marT="34290" marB="3429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8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 developmental theories to inform the assessment of strengths/needs of child and family across the lifespan.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</a:t>
                      </a:r>
                    </a:p>
                  </a:txBody>
                  <a:tcPr marL="34290" marR="34290" marT="34290" marB="3429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</a:t>
                      </a:r>
                    </a:p>
                  </a:txBody>
                  <a:tcPr marL="34290" marR="34290" marT="34290" marB="3429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8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Utilize critical thinking to inform and communicate professional judgment.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0.91</a:t>
                      </a:r>
                    </a:p>
                  </a:txBody>
                  <a:tcPr marL="34290" marR="34290" marT="34290" marB="3429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0.90</a:t>
                      </a:r>
                    </a:p>
                  </a:txBody>
                  <a:tcPr marL="34290" marR="34290" marT="34290" marB="3429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8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Make decisions based on standards and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information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gathered.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</a:t>
                      </a:r>
                    </a:p>
                  </a:txBody>
                  <a:tcPr marL="34290" marR="34290" marT="34290" marB="3429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</a:t>
                      </a:r>
                    </a:p>
                  </a:txBody>
                  <a:tcPr marL="34290" marR="34290" marT="34290" marB="3429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Effectively collaborate with all relevant case participants.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0.67</a:t>
                      </a:r>
                    </a:p>
                  </a:txBody>
                  <a:tcPr marL="34290" marR="34290" marT="34290" marB="3429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0.79</a:t>
                      </a:r>
                    </a:p>
                  </a:txBody>
                  <a:tcPr marL="34290" marR="34290" marT="34290" marB="3429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Work effectively with and meet all requirements when working with court system (judges, D.A, Corp Counsel, CASA, GAL, other counsel).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0.29</a:t>
                      </a:r>
                    </a:p>
                  </a:txBody>
                  <a:tcPr marL="34290" marR="34290" marT="34290" marB="3429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0.81</a:t>
                      </a:r>
                    </a:p>
                  </a:txBody>
                  <a:tcPr marL="34290" marR="34290" marT="34290" marB="3429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47000"/>
                      </a:schemeClr>
                    </a:solidFill>
                  </a:tcPr>
                </a:tc>
              </a:tr>
              <a:tr h="2828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Meet all requirements and use best practices when placing a child in out-of-home care.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</a:t>
                      </a:r>
                    </a:p>
                  </a:txBody>
                  <a:tcPr marL="34290" marR="34290" marT="34290" marB="3429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0.90</a:t>
                      </a:r>
                    </a:p>
                  </a:txBody>
                  <a:tcPr marL="34290" marR="34290" marT="34290" marB="3429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Facilitate planning with the family and their team, which will result in sustainable. change, maximizing the assurance of safety, permanence and well-being for the child(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ren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).  (This includes tracking and adjusting.)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0.99</a:t>
                      </a:r>
                    </a:p>
                  </a:txBody>
                  <a:tcPr marL="34290" marR="34290" marT="34290" marB="3429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0.91</a:t>
                      </a:r>
                    </a:p>
                  </a:txBody>
                  <a:tcPr marL="34290" marR="34290" marT="34290" marB="3429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Assure that active and reasonable efforts are made to achieve permanence, that is, every child has a safe, stable, and permanent home prior to case closure.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0.91</a:t>
                      </a:r>
                    </a:p>
                  </a:txBody>
                  <a:tcPr marL="34290" marR="34290" marT="34290" marB="3429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0.78</a:t>
                      </a:r>
                    </a:p>
                  </a:txBody>
                  <a:tcPr marL="34290" marR="34290" marT="34290" marB="3429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49000"/>
                      </a:schemeClr>
                    </a:solidFill>
                  </a:tcPr>
                </a:tc>
              </a:tr>
              <a:tr h="2828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Prepare Youth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for Independent living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-0.10</a:t>
                      </a:r>
                    </a:p>
                  </a:txBody>
                  <a:tcPr marL="34290" marR="34290" marT="34290" marB="3429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0.77</a:t>
                      </a:r>
                    </a:p>
                  </a:txBody>
                  <a:tcPr marL="34290" marR="34290" marT="34290" marB="3429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958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Close a case in a way that maximizes the likelihood of sustainable change.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5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0.94</a:t>
                      </a:r>
                    </a:p>
                  </a:txBody>
                  <a:tcPr marL="34290" marR="34290" marT="34290" marB="3429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5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5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</a:t>
                      </a:r>
                    </a:p>
                  </a:txBody>
                  <a:tcPr marL="34290" marR="34290" marT="34290" marB="3429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5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0.64</a:t>
                      </a:r>
                    </a:p>
                  </a:txBody>
                  <a:tcPr marL="34290" marR="34290" marT="34290" marB="3429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51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718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705</TotalTime>
  <Words>994</Words>
  <Application>Microsoft Office PowerPoint</Application>
  <PresentationFormat>On-screen Show (4:3)</PresentationFormat>
  <Paragraphs>185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How Competent are our Graduates?</vt:lpstr>
      <vt:lpstr>  Objectives</vt:lpstr>
      <vt:lpstr>  UW Madison  Child Welfare Training Programs</vt:lpstr>
      <vt:lpstr>  Outcome Study</vt:lpstr>
      <vt:lpstr>  Child Welfare Competencies</vt:lpstr>
      <vt:lpstr>  Competencies Measured </vt:lpstr>
      <vt:lpstr>PowerPoint Presentation</vt:lpstr>
      <vt:lpstr>PowerPoint Presentation</vt:lpstr>
      <vt:lpstr>PowerPoint Presentation</vt:lpstr>
      <vt:lpstr>  Example of Competency and sub-items</vt:lpstr>
      <vt:lpstr>  Interesting findings…for now</vt:lpstr>
      <vt:lpstr>  Next Steps</vt:lpstr>
    </vt:vector>
  </TitlesOfParts>
  <Company>University of Wisconsin - Madison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Competent are you?</dc:title>
  <dc:creator>Ellen Smith</dc:creator>
  <cp:lastModifiedBy>Traci L LaLiberte PhD</cp:lastModifiedBy>
  <cp:revision>26</cp:revision>
  <cp:lastPrinted>2012-12-11T14:44:00Z</cp:lastPrinted>
  <dcterms:created xsi:type="dcterms:W3CDTF">2015-05-18T18:22:22Z</dcterms:created>
  <dcterms:modified xsi:type="dcterms:W3CDTF">2015-05-29T15:16:24Z</dcterms:modified>
</cp:coreProperties>
</file>