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287" r:id="rId3"/>
    <p:sldId id="288" r:id="rId4"/>
    <p:sldId id="289" r:id="rId5"/>
    <p:sldId id="290" r:id="rId6"/>
    <p:sldId id="291" r:id="rId7"/>
    <p:sldId id="258" r:id="rId8"/>
    <p:sldId id="257" r:id="rId9"/>
    <p:sldId id="262" r:id="rId10"/>
    <p:sldId id="281" r:id="rId11"/>
    <p:sldId id="266" r:id="rId12"/>
    <p:sldId id="267" r:id="rId13"/>
    <p:sldId id="265" r:id="rId14"/>
    <p:sldId id="268" r:id="rId15"/>
    <p:sldId id="278" r:id="rId16"/>
    <p:sldId id="277" r:id="rId17"/>
    <p:sldId id="269" r:id="rId18"/>
    <p:sldId id="270" r:id="rId19"/>
    <p:sldId id="271" r:id="rId20"/>
    <p:sldId id="280" r:id="rId21"/>
    <p:sldId id="272" r:id="rId22"/>
    <p:sldId id="276" r:id="rId23"/>
    <p:sldId id="275" r:id="rId24"/>
    <p:sldId id="279" r:id="rId25"/>
    <p:sldId id="282" r:id="rId26"/>
    <p:sldId id="283" r:id="rId27"/>
    <p:sldId id="284" r:id="rId28"/>
    <p:sldId id="285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69231" autoAdjust="0"/>
  </p:normalViewPr>
  <p:slideViewPr>
    <p:cSldViewPr>
      <p:cViewPr varScale="1">
        <p:scale>
          <a:sx n="64" d="100"/>
          <a:sy n="64" d="100"/>
        </p:scale>
        <p:origin x="215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367" cy="464503"/>
          </a:xfrm>
          <a:prstGeom prst="rect">
            <a:avLst/>
          </a:prstGeom>
        </p:spPr>
        <p:txBody>
          <a:bodyPr vert="horz" lIns="91129" tIns="45565" rIns="91129" bIns="455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456" y="0"/>
            <a:ext cx="3037366" cy="464503"/>
          </a:xfrm>
          <a:prstGeom prst="rect">
            <a:avLst/>
          </a:prstGeom>
        </p:spPr>
        <p:txBody>
          <a:bodyPr vert="horz" lIns="91129" tIns="45565" rIns="91129" bIns="45565" rtlCol="0"/>
          <a:lstStyle>
            <a:lvl1pPr algn="r">
              <a:defRPr sz="1200"/>
            </a:lvl1pPr>
          </a:lstStyle>
          <a:p>
            <a:fld id="{E9277A73-8209-493A-87B5-61BBAF054F8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29" tIns="45565" rIns="91129" bIns="455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67" y="4415156"/>
            <a:ext cx="5609267" cy="4183697"/>
          </a:xfrm>
          <a:prstGeom prst="rect">
            <a:avLst/>
          </a:prstGeom>
        </p:spPr>
        <p:txBody>
          <a:bodyPr vert="horz" lIns="91129" tIns="45565" rIns="91129" bIns="4556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312"/>
            <a:ext cx="3037367" cy="464503"/>
          </a:xfrm>
          <a:prstGeom prst="rect">
            <a:avLst/>
          </a:prstGeom>
        </p:spPr>
        <p:txBody>
          <a:bodyPr vert="horz" lIns="91129" tIns="45565" rIns="91129" bIns="455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456" y="8830312"/>
            <a:ext cx="3037366" cy="464503"/>
          </a:xfrm>
          <a:prstGeom prst="rect">
            <a:avLst/>
          </a:prstGeom>
        </p:spPr>
        <p:txBody>
          <a:bodyPr vert="horz" lIns="91129" tIns="45565" rIns="91129" bIns="45565" rtlCol="0" anchor="b"/>
          <a:lstStyle>
            <a:lvl1pPr algn="r">
              <a:defRPr sz="1200"/>
            </a:lvl1pPr>
          </a:lstStyle>
          <a:p>
            <a:fld id="{F8D431DB-E001-46AF-917F-B7A5B4E0E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89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Jeff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Waid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&lt;jeffwaid@pdx.edu&gt;,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Katharine Cahn &lt;cahnk@pdx.edu&gt;,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 Ann Holder &lt;lholder@pdx.edu&gt;,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431DB-E001-46AF-917F-B7A5B4E0E6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195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Many folks completed the survey at CSWE and we added these questions LATER as in</a:t>
            </a:r>
            <a:r>
              <a:rPr lang="en-US" baseline="0" dirty="0" smtClean="0"/>
              <a:t> an effort to clarify questions in the original survey= ‘Missing’. Those that did respond appear to have ‘all data’ as they hold the data and conduct the follow up for tracking on behalf of all schools.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431DB-E001-46AF-917F-B7A5B4E0E69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87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States own their data and employ graduates and therefore have all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431DB-E001-46AF-917F-B7A5B4E0E69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210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Individual</a:t>
            </a:r>
            <a:r>
              <a:rPr lang="en-US" baseline="0" dirty="0" smtClean="0"/>
              <a:t> schools have their own data and their own tracking/follow up data but do not have access to employment data necessarily.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431DB-E001-46AF-917F-B7A5B4E0E69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90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431DB-E001-46AF-917F-B7A5B4E0E69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342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431DB-E001-46AF-917F-B7A5B4E0E69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690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DA83-674D-487F-80ED-F93AC6851BA3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85289-2CF9-4B1B-9A6E-F844BC480B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DA83-674D-487F-80ED-F93AC6851BA3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85289-2CF9-4B1B-9A6E-F844BC480B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DA83-674D-487F-80ED-F93AC6851BA3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85289-2CF9-4B1B-9A6E-F844BC480B69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DA83-674D-487F-80ED-F93AC6851BA3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85289-2CF9-4B1B-9A6E-F844BC480B6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DA83-674D-487F-80ED-F93AC6851BA3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85289-2CF9-4B1B-9A6E-F844BC480B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DA83-674D-487F-80ED-F93AC6851BA3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85289-2CF9-4B1B-9A6E-F844BC480B6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DA83-674D-487F-80ED-F93AC6851BA3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85289-2CF9-4B1B-9A6E-F844BC480B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DA83-674D-487F-80ED-F93AC6851BA3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85289-2CF9-4B1B-9A6E-F844BC480B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DA83-674D-487F-80ED-F93AC6851BA3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85289-2CF9-4B1B-9A6E-F844BC480B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DA83-674D-487F-80ED-F93AC6851BA3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85289-2CF9-4B1B-9A6E-F844BC480B69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DA83-674D-487F-80ED-F93AC6851BA3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85289-2CF9-4B1B-9A6E-F844BC480B6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2A4DA83-674D-487F-80ED-F93AC6851BA3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5585289-2CF9-4B1B-9A6E-F844BC480B6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762000"/>
            <a:ext cx="7175351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National Title IV-E Data Warehouse </a:t>
            </a:r>
            <a:r>
              <a:rPr lang="en-US" dirty="0" smtClean="0"/>
              <a:t>Survey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tx2"/>
                </a:solidFill>
              </a:rPr>
              <a:t>Traci L. LaLiberte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University of MN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on behalf of the IV-E National Data Taskforce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36167"/>
            <a:ext cx="6400800" cy="3159833"/>
          </a:xfrm>
        </p:spPr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889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How often would your institution/agency be willing to contribute [unidentified] data to a national database?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Frequency of Contribution of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997314"/>
              </p:ext>
            </p:extLst>
          </p:nvPr>
        </p:nvGraphicFramePr>
        <p:xfrm>
          <a:off x="609600" y="2895600"/>
          <a:ext cx="8001000" cy="3633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0"/>
                <a:gridCol w="1447800"/>
                <a:gridCol w="1600200"/>
              </a:tblGrid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 Response</a:t>
                      </a:r>
                    </a:p>
                    <a:p>
                      <a:r>
                        <a:rPr lang="en-US" dirty="0" smtClean="0"/>
                        <a:t>N=31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Indiv</a:t>
                      </a:r>
                      <a:r>
                        <a:rPr lang="en-US" dirty="0" smtClean="0"/>
                        <a:t>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Response</a:t>
                      </a:r>
                      <a:r>
                        <a:rPr lang="en-US" baseline="0" dirty="0" smtClean="0"/>
                        <a:t> Count n=72</a:t>
                      </a:r>
                      <a:endParaRPr lang="en-US" dirty="0"/>
                    </a:p>
                  </a:txBody>
                  <a:tcPr/>
                </a:tc>
              </a:tr>
              <a:tr h="459473">
                <a:tc>
                  <a:txBody>
                    <a:bodyPr/>
                    <a:lstStyle/>
                    <a:p>
                      <a:r>
                        <a:rPr lang="en-US" dirty="0" smtClean="0"/>
                        <a:t>1 time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(0%)</a:t>
                      </a:r>
                      <a:endParaRPr lang="en-US" dirty="0"/>
                    </a:p>
                  </a:txBody>
                  <a:tcPr/>
                </a:tc>
              </a:tr>
              <a:tr h="459473">
                <a:tc>
                  <a:txBody>
                    <a:bodyPr/>
                    <a:lstStyle/>
                    <a:p>
                      <a:r>
                        <a:rPr lang="en-US" dirty="0" smtClean="0"/>
                        <a:t>Annually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 (74%)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 (67%)</a:t>
                      </a:r>
                      <a:endParaRPr lang="en-US" dirty="0"/>
                    </a:p>
                  </a:txBody>
                  <a:tcPr/>
                </a:tc>
              </a:tr>
              <a:tr h="422173">
                <a:tc>
                  <a:txBody>
                    <a:bodyPr/>
                    <a:lstStyle/>
                    <a:p>
                      <a:r>
                        <a:rPr lang="en-US" dirty="0" smtClean="0"/>
                        <a:t>Periodically but not every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(3%)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(7%)</a:t>
                      </a:r>
                      <a:endParaRPr lang="en-US" dirty="0"/>
                    </a:p>
                  </a:txBody>
                  <a:tcPr/>
                </a:tc>
              </a:tr>
              <a:tr h="459473"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at 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(0%)</a:t>
                      </a:r>
                      <a:endParaRPr lang="en-US" dirty="0"/>
                    </a:p>
                  </a:txBody>
                  <a:tcPr/>
                </a:tc>
              </a:tr>
              <a:tr h="459473">
                <a:tc>
                  <a:txBody>
                    <a:bodyPr/>
                    <a:lstStyle/>
                    <a:p>
                      <a:r>
                        <a:rPr lang="en-US" dirty="0" smtClean="0"/>
                        <a:t>Unsure, but we are interested by the idea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(16%)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 (19%)</a:t>
                      </a:r>
                      <a:endParaRPr lang="en-US" dirty="0"/>
                    </a:p>
                  </a:txBody>
                  <a:tcPr/>
                </a:tc>
              </a:tr>
              <a:tr h="459473">
                <a:tc>
                  <a:txBody>
                    <a:bodyPr/>
                    <a:lstStyle/>
                    <a:p>
                      <a:r>
                        <a:rPr lang="en-US" dirty="0" smtClean="0"/>
                        <a:t>Missing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 (7%)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(7%)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261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2036349"/>
              </p:ext>
            </p:extLst>
          </p:nvPr>
        </p:nvGraphicFramePr>
        <p:xfrm>
          <a:off x="457200" y="1600200"/>
          <a:ext cx="8382000" cy="5102954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095500"/>
                <a:gridCol w="3268980"/>
                <a:gridCol w="3017520"/>
              </a:tblGrid>
              <a:tr h="617910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</a:t>
                      </a:r>
                      <a:r>
                        <a:rPr lang="en-US" baseline="0" dirty="0" smtClean="0"/>
                        <a:t> Collects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r>
                        <a:rPr lang="en-US" baseline="0" dirty="0" smtClean="0"/>
                        <a:t> Have Access to Data</a:t>
                      </a:r>
                      <a:endParaRPr lang="en-US" dirty="0"/>
                    </a:p>
                  </a:txBody>
                  <a:tcPr/>
                </a:tc>
              </a:tr>
              <a:tr h="617910">
                <a:tc>
                  <a:txBody>
                    <a:bodyPr/>
                    <a:lstStyle/>
                    <a:p>
                      <a:r>
                        <a:rPr lang="en-US" dirty="0" smtClean="0"/>
                        <a:t>Arkansas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Academic Institution</a:t>
                      </a:r>
                      <a:r>
                        <a:rPr lang="en-US" baseline="0" dirty="0" smtClean="0"/>
                        <a:t> &amp; </a:t>
                      </a:r>
                      <a:r>
                        <a:rPr lang="en-US" dirty="0" smtClean="0"/>
                        <a:t>Consortium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Yes, some data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53092">
                <a:tc>
                  <a:txBody>
                    <a:bodyPr/>
                    <a:lstStyle/>
                    <a:p>
                      <a:r>
                        <a:rPr lang="en-US" dirty="0" smtClean="0"/>
                        <a:t>California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Consortium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Yes,</a:t>
                      </a:r>
                      <a:r>
                        <a:rPr lang="en-US" baseline="0" dirty="0" smtClean="0"/>
                        <a:t> all data</a:t>
                      </a:r>
                      <a:endParaRPr lang="en-US" dirty="0" smtClean="0"/>
                    </a:p>
                  </a:txBody>
                  <a:tcPr/>
                </a:tc>
              </a:tr>
              <a:tr h="353092">
                <a:tc>
                  <a:txBody>
                    <a:bodyPr/>
                    <a:lstStyle/>
                    <a:p>
                      <a:r>
                        <a:rPr lang="en-US" dirty="0" smtClean="0"/>
                        <a:t>Indiana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Missing</a:t>
                      </a:r>
                    </a:p>
                  </a:txBody>
                  <a:tcPr/>
                </a:tc>
              </a:tr>
              <a:tr h="353092">
                <a:tc>
                  <a:txBody>
                    <a:bodyPr/>
                    <a:lstStyle/>
                    <a:p>
                      <a:r>
                        <a:rPr lang="en-US" dirty="0" smtClean="0"/>
                        <a:t>Kentucky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 -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Yes, all data</a:t>
                      </a:r>
                    </a:p>
                  </a:txBody>
                  <a:tcPr/>
                </a:tc>
              </a:tr>
              <a:tr h="353092">
                <a:tc>
                  <a:txBody>
                    <a:bodyPr/>
                    <a:lstStyle/>
                    <a:p>
                      <a:r>
                        <a:rPr lang="en-US" dirty="0" smtClean="0"/>
                        <a:t>Louisiana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Missing</a:t>
                      </a:r>
                    </a:p>
                  </a:txBody>
                  <a:tcPr/>
                </a:tc>
              </a:tr>
              <a:tr h="353092">
                <a:tc>
                  <a:txBody>
                    <a:bodyPr/>
                    <a:lstStyle/>
                    <a:p>
                      <a:r>
                        <a:rPr lang="en-US" dirty="0" smtClean="0"/>
                        <a:t>Maryland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Missing</a:t>
                      </a:r>
                    </a:p>
                  </a:txBody>
                  <a:tcPr/>
                </a:tc>
              </a:tr>
              <a:tr h="353968">
                <a:tc>
                  <a:txBody>
                    <a:bodyPr/>
                    <a:lstStyle/>
                    <a:p>
                      <a:r>
                        <a:rPr lang="en-US" dirty="0" smtClean="0"/>
                        <a:t>New</a:t>
                      </a:r>
                      <a:r>
                        <a:rPr lang="en-US" baseline="0" dirty="0" smtClean="0"/>
                        <a:t> Jersey (2)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Consortium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Yes, all data</a:t>
                      </a:r>
                    </a:p>
                  </a:txBody>
                  <a:tcPr/>
                </a:tc>
              </a:tr>
              <a:tr h="353092">
                <a:tc>
                  <a:txBody>
                    <a:bodyPr/>
                    <a:lstStyle/>
                    <a:p>
                      <a:r>
                        <a:rPr lang="en-US" dirty="0" smtClean="0"/>
                        <a:t>North Carolina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Consortium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Yes, all data</a:t>
                      </a:r>
                    </a:p>
                  </a:txBody>
                  <a:tcPr/>
                </a:tc>
              </a:tr>
              <a:tr h="353092">
                <a:tc>
                  <a:txBody>
                    <a:bodyPr/>
                    <a:lstStyle/>
                    <a:p>
                      <a:r>
                        <a:rPr lang="en-US" dirty="0" smtClean="0"/>
                        <a:t>Ohio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Academic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Yes, some data</a:t>
                      </a:r>
                    </a:p>
                  </a:txBody>
                  <a:tcPr/>
                </a:tc>
              </a:tr>
              <a:tr h="353092">
                <a:tc>
                  <a:txBody>
                    <a:bodyPr/>
                    <a:lstStyle/>
                    <a:p>
                      <a:r>
                        <a:rPr lang="en-US" dirty="0" smtClean="0"/>
                        <a:t>Oklahoma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Academic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Yes, all data</a:t>
                      </a:r>
                    </a:p>
                  </a:txBody>
                  <a:tcPr/>
                </a:tc>
              </a:tr>
              <a:tr h="530954">
                <a:tc>
                  <a:txBody>
                    <a:bodyPr/>
                    <a:lstStyle/>
                    <a:p>
                      <a:r>
                        <a:rPr lang="en-US" dirty="0" smtClean="0"/>
                        <a:t>Pennsylvania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Consortium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Yes, all data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Consortium Models: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Data </a:t>
            </a:r>
            <a:r>
              <a:rPr lang="en-US" dirty="0"/>
              <a:t>C</a:t>
            </a:r>
            <a:r>
              <a:rPr lang="en-US" dirty="0" smtClean="0"/>
              <a:t>ollection &amp; Access (n=11)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789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777584"/>
              </p:ext>
            </p:extLst>
          </p:nvPr>
        </p:nvGraphicFramePr>
        <p:xfrm>
          <a:off x="304800" y="1752600"/>
          <a:ext cx="8534400" cy="411479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212623"/>
                <a:gridCol w="3476977"/>
                <a:gridCol w="2844800"/>
              </a:tblGrid>
              <a:tr h="654627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</a:t>
                      </a:r>
                      <a:r>
                        <a:rPr lang="en-US" baseline="0" dirty="0" smtClean="0"/>
                        <a:t> Collects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r>
                        <a:rPr lang="en-US" baseline="0" dirty="0" smtClean="0"/>
                        <a:t> Have Access to Data</a:t>
                      </a:r>
                      <a:endParaRPr lang="en-US" dirty="0"/>
                    </a:p>
                  </a:txBody>
                  <a:tcPr marL="82321" marR="82321"/>
                </a:tc>
              </a:tr>
              <a:tr h="1215736">
                <a:tc>
                  <a:txBody>
                    <a:bodyPr/>
                    <a:lstStyle/>
                    <a:p>
                      <a:r>
                        <a:rPr lang="en-US" dirty="0" smtClean="0"/>
                        <a:t>Colorado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Academic Institution/Consortium collects data, “the department is in partnership with institutions of higher learning”</a:t>
                      </a: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Yes, all data</a:t>
                      </a:r>
                    </a:p>
                    <a:p>
                      <a:endParaRPr lang="en-US" dirty="0"/>
                    </a:p>
                  </a:txBody>
                  <a:tcPr marL="82321" marR="82321"/>
                </a:tc>
              </a:tr>
              <a:tr h="654627">
                <a:tc>
                  <a:txBody>
                    <a:bodyPr/>
                    <a:lstStyle/>
                    <a:p>
                      <a:r>
                        <a:rPr lang="en-US" dirty="0" smtClean="0"/>
                        <a:t>Connecticut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 Employer</a:t>
                      </a:r>
                    </a:p>
                    <a:p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Possibly –need to address sharing issues </a:t>
                      </a:r>
                    </a:p>
                  </a:txBody>
                  <a:tcPr marL="82321" marR="82321"/>
                </a:tc>
              </a:tr>
              <a:tr h="935182">
                <a:tc>
                  <a:txBody>
                    <a:bodyPr/>
                    <a:lstStyle/>
                    <a:p>
                      <a:r>
                        <a:rPr lang="en-US" dirty="0" smtClean="0"/>
                        <a:t>Missouri  (2)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Employer and</a:t>
                      </a:r>
                    </a:p>
                    <a:p>
                      <a:r>
                        <a:rPr lang="en-US" dirty="0" smtClean="0"/>
                        <a:t>Individual School Site</a:t>
                      </a:r>
                    </a:p>
                    <a:p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Yes, all data</a:t>
                      </a:r>
                    </a:p>
                    <a:p>
                      <a:endParaRPr lang="en-US" dirty="0"/>
                    </a:p>
                  </a:txBody>
                  <a:tcPr marL="82321" marR="82321"/>
                </a:tc>
              </a:tr>
              <a:tr h="654627">
                <a:tc>
                  <a:txBody>
                    <a:bodyPr/>
                    <a:lstStyle/>
                    <a:p>
                      <a:r>
                        <a:rPr lang="en-US" dirty="0" smtClean="0"/>
                        <a:t>TN</a:t>
                      </a:r>
                    </a:p>
                    <a:p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 Employer </a:t>
                      </a:r>
                    </a:p>
                    <a:p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Yes, all data</a:t>
                      </a:r>
                    </a:p>
                    <a:p>
                      <a:endParaRPr lang="en-US" dirty="0"/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State Operated Model: </a:t>
            </a:r>
            <a:br>
              <a:rPr lang="en-US" dirty="0" smtClean="0"/>
            </a:br>
            <a:r>
              <a:rPr lang="en-US" dirty="0" smtClean="0"/>
              <a:t>Data </a:t>
            </a:r>
            <a:r>
              <a:rPr lang="en-US" dirty="0"/>
              <a:t>Collection &amp; </a:t>
            </a:r>
            <a:r>
              <a:rPr lang="en-US" dirty="0" smtClean="0"/>
              <a:t>Access (n=4)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23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641110"/>
              </p:ext>
            </p:extLst>
          </p:nvPr>
        </p:nvGraphicFramePr>
        <p:xfrm>
          <a:off x="304800" y="1828800"/>
          <a:ext cx="8610600" cy="420623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931350"/>
                <a:gridCol w="3218916"/>
                <a:gridCol w="3460334"/>
              </a:tblGrid>
              <a:tr h="457199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</a:t>
                      </a:r>
                      <a:r>
                        <a:rPr lang="en-US" baseline="0" dirty="0" smtClean="0"/>
                        <a:t> Collects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r>
                        <a:rPr lang="en-US" baseline="0" dirty="0" smtClean="0"/>
                        <a:t> Have Access to Data</a:t>
                      </a:r>
                      <a:endParaRPr lang="en-US" dirty="0"/>
                    </a:p>
                  </a:txBody>
                  <a:tcPr/>
                </a:tc>
              </a:tr>
              <a:tr h="318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Arizona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Academic Institution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Yes, some data</a:t>
                      </a:r>
                      <a:endParaRPr lang="en-US" sz="1800" dirty="0"/>
                    </a:p>
                  </a:txBody>
                  <a:tcPr/>
                </a:tc>
              </a:tr>
              <a:tr h="318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Idaho (2)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</a:t>
                      </a:r>
                      <a:r>
                        <a:rPr lang="en-US" sz="1800" baseline="0" dirty="0" smtClean="0"/>
                        <a:t> Employer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Yes,</a:t>
                      </a:r>
                      <a:r>
                        <a:rPr lang="en-US" sz="1800" baseline="0" dirty="0" smtClean="0"/>
                        <a:t> all data/Missing</a:t>
                      </a:r>
                      <a:endParaRPr lang="en-US" sz="1800" dirty="0"/>
                    </a:p>
                  </a:txBody>
                  <a:tcPr/>
                </a:tc>
              </a:tr>
              <a:tr h="318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Montana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Employer</a:t>
                      </a:r>
                    </a:p>
                    <a:p>
                      <a:r>
                        <a:rPr lang="en-US" sz="1800" dirty="0" smtClean="0"/>
                        <a:t>&amp; Academic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Yes, all data</a:t>
                      </a:r>
                      <a:endParaRPr lang="en-US" sz="1800" dirty="0"/>
                    </a:p>
                  </a:txBody>
                  <a:tcPr/>
                </a:tc>
              </a:tr>
              <a:tr h="318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North Dakota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Missing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Missing</a:t>
                      </a:r>
                      <a:endParaRPr lang="en-US" sz="1800" dirty="0"/>
                    </a:p>
                  </a:txBody>
                  <a:tcPr/>
                </a:tc>
              </a:tr>
              <a:tr h="318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New</a:t>
                      </a:r>
                      <a:r>
                        <a:rPr lang="en-US" sz="1800" baseline="0" dirty="0" smtClean="0"/>
                        <a:t> Hampshire (2)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 Employer</a:t>
                      </a:r>
                    </a:p>
                    <a:p>
                      <a:r>
                        <a:rPr lang="en-US" sz="1800" dirty="0" smtClean="0"/>
                        <a:t>&amp; Academic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Yes, some data/Yes, all data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</a:tr>
              <a:tr h="318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New Mexico (4)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 Employer</a:t>
                      </a:r>
                    </a:p>
                    <a:p>
                      <a:r>
                        <a:rPr lang="en-US" sz="1800" dirty="0" smtClean="0"/>
                        <a:t>&amp; Academic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Yes, all data</a:t>
                      </a:r>
                    </a:p>
                  </a:txBody>
                  <a:tcPr/>
                </a:tc>
              </a:tr>
              <a:tr h="318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Nevada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Academic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Yes, all data</a:t>
                      </a:r>
                    </a:p>
                  </a:txBody>
                  <a:tcPr/>
                </a:tc>
              </a:tr>
              <a:tr h="318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Oregon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Missing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Missing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Individual School Site</a:t>
            </a:r>
            <a:r>
              <a:rPr lang="en-US" dirty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Data </a:t>
            </a:r>
            <a:r>
              <a:rPr lang="en-US" dirty="0"/>
              <a:t>Collection &amp; </a:t>
            </a:r>
            <a:r>
              <a:rPr lang="en-US" dirty="0" smtClean="0"/>
              <a:t>Access (n=14)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922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425104"/>
              </p:ext>
            </p:extLst>
          </p:nvPr>
        </p:nvGraphicFramePr>
        <p:xfrm>
          <a:off x="381000" y="2057400"/>
          <a:ext cx="8382000" cy="36677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552222"/>
                <a:gridCol w="3026833"/>
                <a:gridCol w="3802945"/>
              </a:tblGrid>
              <a:tr h="142241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</a:t>
                      </a:r>
                      <a:r>
                        <a:rPr lang="en-US" baseline="0" dirty="0" smtClean="0"/>
                        <a:t> Collects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r>
                        <a:rPr lang="en-US" baseline="0" dirty="0" smtClean="0"/>
                        <a:t> Have Access to Data</a:t>
                      </a:r>
                      <a:endParaRPr lang="en-US" dirty="0"/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Texas (14)</a:t>
                      </a:r>
                      <a:endParaRPr lang="en-US" sz="18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Employer</a:t>
                      </a:r>
                      <a:endParaRPr lang="en-US" sz="18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Yes, some data/Yes, all data/Possibly</a:t>
                      </a:r>
                      <a:r>
                        <a:rPr lang="en-US" sz="1800" baseline="0" dirty="0" smtClean="0"/>
                        <a:t> need to address data sharing issues</a:t>
                      </a:r>
                      <a:endParaRPr lang="en-US" sz="1800" dirty="0" smtClean="0"/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Utah (2)</a:t>
                      </a:r>
                      <a:endParaRPr lang="en-US" sz="18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 Employer</a:t>
                      </a:r>
                    </a:p>
                    <a:p>
                      <a:r>
                        <a:rPr lang="en-US" sz="1800" dirty="0" smtClean="0"/>
                        <a:t>&amp; Academic Institution</a:t>
                      </a: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Yes,</a:t>
                      </a:r>
                      <a:r>
                        <a:rPr lang="en-US" sz="1800" baseline="0" dirty="0" smtClean="0"/>
                        <a:t> some data</a:t>
                      </a:r>
                      <a:endParaRPr lang="en-US" sz="1800" dirty="0"/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Vermont</a:t>
                      </a:r>
                      <a:endParaRPr lang="en-US" sz="18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Missing</a:t>
                      </a:r>
                      <a:endParaRPr lang="en-US" sz="18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Missing</a:t>
                      </a:r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Washington (3)</a:t>
                      </a:r>
                      <a:endParaRPr lang="en-US" sz="18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Missing</a:t>
                      </a:r>
                      <a:endParaRPr lang="en-US" sz="18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Missing</a:t>
                      </a:r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Wisconsin (4) </a:t>
                      </a:r>
                      <a:endParaRPr lang="en-US" sz="18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Academic Institution</a:t>
                      </a: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Yes, all data</a:t>
                      </a:r>
                    </a:p>
                  </a:txBody>
                  <a:tcPr marL="82321" marR="82321"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West</a:t>
                      </a:r>
                      <a:r>
                        <a:rPr lang="en-US" sz="1800" baseline="0" dirty="0" smtClean="0"/>
                        <a:t> Virginia (3)</a:t>
                      </a:r>
                      <a:endParaRPr lang="en-US" sz="18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 Employer</a:t>
                      </a:r>
                    </a:p>
                    <a:p>
                      <a:r>
                        <a:rPr lang="en-US" sz="1800" dirty="0" smtClean="0"/>
                        <a:t>&amp; Academic Institution</a:t>
                      </a: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Yes, some data/Yes,</a:t>
                      </a:r>
                      <a:r>
                        <a:rPr lang="en-US" sz="1800" baseline="0" dirty="0" smtClean="0"/>
                        <a:t> all data</a:t>
                      </a:r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Individual School Site: </a:t>
            </a:r>
            <a:br>
              <a:rPr lang="en-US" dirty="0"/>
            </a:br>
            <a:r>
              <a:rPr lang="en-US" dirty="0"/>
              <a:t>Data Collection &amp; Access </a:t>
            </a:r>
            <a:r>
              <a:rPr lang="en-US" dirty="0" smtClean="0"/>
              <a:t>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043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871525"/>
              </p:ext>
            </p:extLst>
          </p:nvPr>
        </p:nvGraphicFramePr>
        <p:xfrm>
          <a:off x="685800" y="3124200"/>
          <a:ext cx="8229600" cy="19202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524000"/>
                <a:gridCol w="2971800"/>
                <a:gridCol w="3733800"/>
              </a:tblGrid>
              <a:tr h="333829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</a:t>
                      </a:r>
                      <a:r>
                        <a:rPr lang="en-US" baseline="0" dirty="0" smtClean="0"/>
                        <a:t> Collects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r>
                        <a:rPr lang="en-US" baseline="0" dirty="0" smtClean="0"/>
                        <a:t> Have Access to Data</a:t>
                      </a:r>
                      <a:endParaRPr lang="en-US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Minnesota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Academic</a:t>
                      </a:r>
                      <a:r>
                        <a:rPr lang="en-US" sz="1800" baseline="0" dirty="0" smtClean="0"/>
                        <a:t> Institution &amp; </a:t>
                      </a:r>
                      <a:r>
                        <a:rPr lang="en-US" sz="1800" dirty="0" smtClean="0"/>
                        <a:t>Consortium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Possibly –need to address sharing issues/Yes, some</a:t>
                      </a:r>
                      <a:r>
                        <a:rPr lang="en-US" sz="1800" baseline="0" dirty="0" smtClean="0"/>
                        <a:t> data</a:t>
                      </a:r>
                      <a:r>
                        <a:rPr lang="en-US" sz="1800" dirty="0" smtClean="0"/>
                        <a:t> </a:t>
                      </a:r>
                    </a:p>
                  </a:txBody>
                  <a:tcPr/>
                </a:tc>
              </a:tr>
              <a:tr h="83457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New</a:t>
                      </a:r>
                      <a:r>
                        <a:rPr lang="en-US" sz="1800" baseline="0" dirty="0" smtClean="0"/>
                        <a:t> York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Academic Institution &amp; Consortium</a:t>
                      </a:r>
                    </a:p>
                    <a:p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Possibly –need to address sharing issues/Yes, some data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Mixed Model: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Data Collection &amp; </a:t>
            </a:r>
            <a:r>
              <a:rPr lang="en-US" dirty="0" smtClean="0"/>
              <a:t>Access (n=2)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21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Specific Categories of Data: 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6781800" cy="1752600"/>
          </a:xfrm>
        </p:spPr>
        <p:txBody>
          <a:bodyPr/>
          <a:lstStyle/>
          <a:p>
            <a:r>
              <a:rPr lang="en-US" dirty="0" smtClean="0"/>
              <a:t>Title IV-E Recipient Demographic Data &amp; </a:t>
            </a:r>
          </a:p>
          <a:p>
            <a:r>
              <a:rPr lang="en-US" dirty="0" smtClean="0"/>
              <a:t>Post Graduation Data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122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1652400"/>
              </p:ext>
            </p:extLst>
          </p:nvPr>
        </p:nvGraphicFramePr>
        <p:xfrm>
          <a:off x="457200" y="1280160"/>
          <a:ext cx="838200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7445"/>
                <a:gridCol w="698500"/>
                <a:gridCol w="1552222"/>
                <a:gridCol w="1319388"/>
                <a:gridCol w="1086555"/>
                <a:gridCol w="1008945"/>
                <a:gridCol w="1008945"/>
              </a:tblGrid>
              <a:tr h="659258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Currently Collect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 not currently collect but could collect without difficulty</a:t>
                      </a:r>
                    </a:p>
                  </a:txBody>
                  <a:tcPr marL="0" marR="0" marT="0" marB="0"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 not currently collect but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could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with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additional supports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 cannot collect this type of data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 do not foresee collecting this data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Missing Data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62929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If student is currently employed as a CW professional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62929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Prior to Title IV-E, # of years of paid CW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experience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62929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Degree funded by Title IV-E dollars (BASW/ BSW/ MSW/Ph.D.)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62929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Degree earned prior to becoming a Title IV-E scholar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4494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 enrollment status (PT/FT/other)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6969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Graduation</a:t>
                      </a:r>
                      <a:r>
                        <a:rPr lang="en-US" sz="1200" baseline="0" dirty="0" smtClean="0"/>
                        <a:t> Year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4494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Name of educational institute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6969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Race &amp; Ethnicity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4494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Languages student speaks fluently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26969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Age at graduation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Title IV-E Recipient Demographic Data: Consortium Models (n=11)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7301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6500201"/>
              </p:ext>
            </p:extLst>
          </p:nvPr>
        </p:nvGraphicFramePr>
        <p:xfrm>
          <a:off x="457200" y="1447800"/>
          <a:ext cx="8382000" cy="5239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700"/>
                <a:gridCol w="977900"/>
                <a:gridCol w="1466850"/>
                <a:gridCol w="1397000"/>
                <a:gridCol w="1047750"/>
                <a:gridCol w="977900"/>
                <a:gridCol w="977900"/>
              </a:tblGrid>
              <a:tr h="66032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Currently Collect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 not currently collect but could collect without difficulty</a:t>
                      </a:r>
                    </a:p>
                  </a:txBody>
                  <a:tcPr marL="0" marR="0" marT="0" marB="0"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 not currently collect but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could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with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additional supports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 cannot collect this type of data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 do not foresee collecting this data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Missing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Data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61703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If student is currently employed as a CW professional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61703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Prior to Title IV-E, # of years of paid CW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experience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61703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Degree funded by Title IV-E dollars (BASW/ BSW/ MSW/Ph.D.)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61703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Degree earned prior to becoming a Title IV-E scholar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44074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Student enrollment status (PT/FT/other)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6444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Graduation</a:t>
                      </a:r>
                      <a:r>
                        <a:rPr lang="en-US" sz="1000" baseline="0" dirty="0" smtClean="0"/>
                        <a:t> Year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6444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Name of educational institute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6444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Race &amp; Ethnicity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44074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Languages student speaks fluently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6444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Age at graduation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Title IV-E Recipient Demographic Data: State Operated Models (n=4)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53668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961328"/>
              </p:ext>
            </p:extLst>
          </p:nvPr>
        </p:nvGraphicFramePr>
        <p:xfrm>
          <a:off x="457200" y="1523999"/>
          <a:ext cx="8382000" cy="4967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667"/>
                <a:gridCol w="1396201"/>
                <a:gridCol w="1482466"/>
                <a:gridCol w="1270000"/>
                <a:gridCol w="1185333"/>
                <a:gridCol w="1185333"/>
              </a:tblGrid>
              <a:tr h="61736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Currently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Collect</a:t>
                      </a: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/ without difficulty **</a:t>
                      </a:r>
                    </a:p>
                    <a:p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 not currently collect but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could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with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additional supports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 cannot collect this type of data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 do not foresee collecting this data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Missing Data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5769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If student is currently employed as a CW professional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44952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Prior to Title IV-E, # of years of paid CW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experience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5769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Degree funded by Title IV-E dollars (BASW/ BSW/ MSW/Ph.D.)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47585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Degree earned prior to becoming a Title IV-E scholar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412073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Student enrollment status (PT/FT/other)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35868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Graduation</a:t>
                      </a:r>
                      <a:r>
                        <a:rPr lang="en-US" sz="1000" baseline="0" dirty="0" smtClean="0"/>
                        <a:t> Year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37046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Name of educational</a:t>
                      </a:r>
                      <a:r>
                        <a:rPr lang="en-US" sz="1000" baseline="0" dirty="0" smtClean="0"/>
                        <a:t> institute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</a:tr>
              <a:tr h="35868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Race &amp; Ethnicity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412073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Languages student speaks fluently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35868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Age at graduation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Title IV-E Recipient Demographic Data: Individual School Site Models(n=14)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6553200"/>
            <a:ext cx="419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**Collapsed first two responses into one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55600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History of Taskforce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Multi-state outcome study proposal (2007)</a:t>
            </a:r>
            <a:endParaRPr lang="en-US" dirty="0"/>
          </a:p>
          <a:p>
            <a:r>
              <a:rPr lang="en-US" dirty="0" smtClean="0"/>
              <a:t>Meetings and Conversations (2010-2012)</a:t>
            </a:r>
          </a:p>
          <a:p>
            <a:pPr lvl="1"/>
            <a:r>
              <a:rPr lang="en-US" dirty="0" smtClean="0"/>
              <a:t>Small group discussions at CSWE</a:t>
            </a:r>
            <a:r>
              <a:rPr lang="en-US" dirty="0"/>
              <a:t>, </a:t>
            </a:r>
            <a:r>
              <a:rPr lang="en-US" dirty="0" smtClean="0"/>
              <a:t>SSWR, other conferences/meetings and phone calls </a:t>
            </a:r>
          </a:p>
          <a:p>
            <a:pPr lvl="1"/>
            <a:r>
              <a:rPr lang="en-US" dirty="0" smtClean="0"/>
              <a:t>Representatives from 31 universities have participated</a:t>
            </a:r>
          </a:p>
          <a:p>
            <a:r>
              <a:rPr lang="en-US" dirty="0" smtClean="0"/>
              <a:t>CSWE October 2011…a task force is born!</a:t>
            </a:r>
          </a:p>
          <a:p>
            <a:r>
              <a:rPr lang="en-US" dirty="0" smtClean="0"/>
              <a:t>2012-2015 Survey, data sharing agreements, pilot development, database development</a:t>
            </a:r>
          </a:p>
        </p:txBody>
      </p:sp>
    </p:spTree>
    <p:extLst>
      <p:ext uri="{BB962C8B-B14F-4D97-AF65-F5344CB8AC3E}">
        <p14:creationId xmlns:p14="http://schemas.microsoft.com/office/powerpoint/2010/main" val="196041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057259"/>
              </p:ext>
            </p:extLst>
          </p:nvPr>
        </p:nvGraphicFramePr>
        <p:xfrm>
          <a:off x="381001" y="1524000"/>
          <a:ext cx="8458200" cy="4912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1196109"/>
                <a:gridCol w="1708728"/>
                <a:gridCol w="1281545"/>
                <a:gridCol w="1196109"/>
                <a:gridCol w="1196109"/>
              </a:tblGrid>
              <a:tr h="63780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Currently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Collect/ With Support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 not currently collect but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could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with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additional supports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 cannot collect this type of data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 do not foresee collecting this data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Missing Data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59600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If student is currently employed as a CW professional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46441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Prior to Title IV-E, # of years of paid CW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experience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*</a:t>
                      </a:r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59600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Degree funded by Title IV-E dollars (BASW/ BSW/ MSW/Ph.D.)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41540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Degree earned prior to becoming a Title IV-E scholar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*</a:t>
                      </a:r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50520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Student enrollment status (PT/FT/other)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5543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Graduation</a:t>
                      </a:r>
                      <a:r>
                        <a:rPr lang="en-US" sz="1000" baseline="0" dirty="0" smtClean="0"/>
                        <a:t> Year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8273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Name of educational</a:t>
                      </a:r>
                      <a:r>
                        <a:rPr lang="en-US" sz="1000" baseline="0" dirty="0" smtClean="0"/>
                        <a:t> institute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*</a:t>
                      </a:r>
                      <a:endParaRPr lang="en-US" sz="1200" dirty="0"/>
                    </a:p>
                  </a:txBody>
                  <a:tcPr/>
                </a:tc>
              </a:tr>
              <a:tr h="34093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Race &amp; Ethnicity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425717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Languages student speaks fluently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*</a:t>
                      </a:r>
                      <a:endParaRPr lang="en-US" sz="12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5543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Age at graduation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Title IV-E Recipient Demographic Data: Mixed Models(n=2)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398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43111"/>
              </p:ext>
            </p:extLst>
          </p:nvPr>
        </p:nvGraphicFramePr>
        <p:xfrm>
          <a:off x="457200" y="1425378"/>
          <a:ext cx="8077200" cy="5396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914400"/>
                <a:gridCol w="1219200"/>
                <a:gridCol w="1219200"/>
                <a:gridCol w="1143000"/>
                <a:gridCol w="1143000"/>
                <a:gridCol w="762000"/>
              </a:tblGrid>
              <a:tr h="77433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Currently Collect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 not currently collect but could collect without difficulty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 not currently collect but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could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with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additional supports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 cannot collect this type of data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 do not foresee collecting this data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Missing Data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413603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Length</a:t>
                      </a:r>
                      <a:r>
                        <a:rPr lang="en-US" sz="1100" baseline="0" dirty="0" smtClean="0"/>
                        <a:t> of work obligation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53614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Graduate's fulfillment of her/his work commitment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6433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Where the graduate fulfilled her/his commitment (public, private, tribal setting)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5182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Is the graduate still employed by that agency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51684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Did the graduate receive a promotion at that agency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82208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Did the graduate make a lateral transfer to another position in child welfare in that agency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</a:tr>
              <a:tr h="310107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Job satisfaction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</a:tr>
              <a:tr h="51684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If the graduate left child welfare, why did they do so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Post Graduation Data:</a:t>
            </a:r>
            <a:br>
              <a:rPr lang="en-US" sz="3200" dirty="0" smtClean="0"/>
            </a:br>
            <a:r>
              <a:rPr lang="en-US" sz="3200" dirty="0" smtClean="0"/>
              <a:t>Consortium Models (n=11)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310848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091960"/>
              </p:ext>
            </p:extLst>
          </p:nvPr>
        </p:nvGraphicFramePr>
        <p:xfrm>
          <a:off x="457200" y="1425378"/>
          <a:ext cx="8077200" cy="5170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990600"/>
                <a:gridCol w="1219200"/>
                <a:gridCol w="1144270"/>
                <a:gridCol w="1009650"/>
                <a:gridCol w="942340"/>
                <a:gridCol w="942340"/>
              </a:tblGrid>
              <a:tr h="77433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Currently Collect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 not currently collect but could collect without difficulty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 not currently collect but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could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with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additional supports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 cannot collect this type of data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 do not foresee collecting this data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Missing Data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413603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Length</a:t>
                      </a:r>
                      <a:r>
                        <a:rPr lang="en-US" sz="1100" baseline="0" dirty="0" smtClean="0"/>
                        <a:t> of work obligation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</a:tr>
              <a:tr h="53614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Graduate's fulfillment of her/his work commitment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</a:tr>
              <a:tr h="6433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Where the graduate fulfilled her/his commitment (public, private, tribal setting)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</a:tr>
              <a:tr h="5182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Is the graduate still employed by that agency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</a:tr>
              <a:tr h="51684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Did the graduate receive a promotion at that agency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</a:tr>
              <a:tr h="82208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Did the graduate make a lateral transfer to another position in child welfare in that agency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</a:tr>
              <a:tr h="310107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Job satisfaction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</a:tr>
              <a:tr h="51684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If the graduate left child welfare, why did they do so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Post </a:t>
            </a:r>
            <a:r>
              <a:rPr lang="en-US" sz="3200" dirty="0"/>
              <a:t>Graduation Data</a:t>
            </a:r>
            <a:r>
              <a:rPr lang="en-US" sz="3200" dirty="0" smtClean="0"/>
              <a:t>:</a:t>
            </a:r>
            <a:br>
              <a:rPr lang="en-US" sz="3200" dirty="0" smtClean="0"/>
            </a:br>
            <a:r>
              <a:rPr lang="en-US" sz="3200" dirty="0" smtClean="0"/>
              <a:t>State Operated Models (n=4)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534977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4253250"/>
              </p:ext>
            </p:extLst>
          </p:nvPr>
        </p:nvGraphicFramePr>
        <p:xfrm>
          <a:off x="609600" y="1524001"/>
          <a:ext cx="7696200" cy="4864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1543"/>
                <a:gridCol w="1695773"/>
                <a:gridCol w="1304442"/>
                <a:gridCol w="1304442"/>
              </a:tblGrid>
              <a:tr h="71816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Collect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With Support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Happening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Missing Data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9576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r>
                        <a:rPr lang="en-US" sz="1200" baseline="0" dirty="0" smtClean="0"/>
                        <a:t> of work obligation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55124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Graduate's fulfillment of her/his work commitment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69702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Where the graduate fulfilled her/his commitment (public, private, tribal setting)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55124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Is the graduate still employed by that agency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55124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Did the graduate receive a promotion at that agency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56113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Did the graduate make a lateral transfer to another position in child welfare in that agency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8761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Job satisfaction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55124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If the graduate left child welfare, why did they do so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Post </a:t>
            </a:r>
            <a:r>
              <a:rPr lang="en-US" dirty="0"/>
              <a:t>Graduation </a:t>
            </a:r>
            <a:r>
              <a:rPr lang="en-US" dirty="0" smtClean="0"/>
              <a:t>Data:</a:t>
            </a:r>
            <a:br>
              <a:rPr lang="en-US" dirty="0" smtClean="0"/>
            </a:br>
            <a:r>
              <a:rPr lang="en-US" dirty="0" smtClean="0"/>
              <a:t>Individual </a:t>
            </a:r>
            <a:r>
              <a:rPr lang="en-US" dirty="0"/>
              <a:t>School </a:t>
            </a:r>
            <a:r>
              <a:rPr lang="en-US" dirty="0" smtClean="0"/>
              <a:t>Site Models (n=14)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3153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8110492"/>
              </p:ext>
            </p:extLst>
          </p:nvPr>
        </p:nvGraphicFramePr>
        <p:xfrm>
          <a:off x="457200" y="1523999"/>
          <a:ext cx="8305799" cy="4952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1871"/>
                <a:gridCol w="1779814"/>
                <a:gridCol w="1582057"/>
                <a:gridCol w="1582057"/>
              </a:tblGrid>
              <a:tr h="759221"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Collect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With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Support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Happening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Missing Data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40552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r>
                        <a:rPr lang="en-US" sz="1200" baseline="0" dirty="0" smtClean="0"/>
                        <a:t> of work obligation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52567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Graduate's fulfillment of her/his work commitment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63081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Where the graduate fulfilled her/his commitment (public, private, tribal setting)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50815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Is the graduate still employed by that agency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50675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Did the graduate receive a promotion at that agency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80603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Did the graduate make a lateral transfer to another position in child welfare in that agency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0405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Job satisfaction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50675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If the graduate left child welfare, why did they do so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Post </a:t>
            </a:r>
            <a:r>
              <a:rPr lang="en-US" dirty="0"/>
              <a:t>Graduation </a:t>
            </a:r>
            <a:r>
              <a:rPr lang="en-US" dirty="0" smtClean="0"/>
              <a:t>Data:</a:t>
            </a:r>
            <a:br>
              <a:rPr lang="en-US" dirty="0" smtClean="0"/>
            </a:br>
            <a:r>
              <a:rPr lang="en-US" dirty="0" smtClean="0"/>
              <a:t>Mixed Models (n=2)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0182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In collecting and sharing data for a national database, what barriers might you encounter? (Respondents may select all that apply)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Collecting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988919"/>
              </p:ext>
            </p:extLst>
          </p:nvPr>
        </p:nvGraphicFramePr>
        <p:xfrm>
          <a:off x="990600" y="3124200"/>
          <a:ext cx="7086600" cy="34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1676400"/>
                <a:gridCol w="1676400"/>
              </a:tblGrid>
              <a:tr h="599680">
                <a:tc>
                  <a:txBody>
                    <a:bodyPr/>
                    <a:lstStyle/>
                    <a:p>
                      <a:r>
                        <a:rPr lang="en-US" dirty="0" smtClean="0"/>
                        <a:t>n=72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Response</a:t>
                      </a:r>
                      <a:r>
                        <a:rPr lang="en-US" baseline="0" dirty="0" smtClean="0"/>
                        <a:t> Percent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Response</a:t>
                      </a:r>
                      <a:r>
                        <a:rPr lang="en-US" baseline="0" dirty="0" smtClean="0"/>
                        <a:t> Count</a:t>
                      </a:r>
                      <a:endParaRPr lang="en-US" dirty="0"/>
                    </a:p>
                  </a:txBody>
                  <a:tcPr/>
                </a:tc>
              </a:tr>
              <a:tr h="462160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</a:t>
                      </a:r>
                      <a:endParaRPr lang="en-US" dirty="0"/>
                    </a:p>
                  </a:txBody>
                  <a:tcPr/>
                </a:tc>
              </a:tr>
              <a:tr h="599680">
                <a:tc>
                  <a:txBody>
                    <a:bodyPr/>
                    <a:lstStyle/>
                    <a:p>
                      <a:r>
                        <a:rPr lang="en-US" dirty="0" smtClean="0"/>
                        <a:t>Data is “owned” by another entity (e.g.</a:t>
                      </a:r>
                      <a:r>
                        <a:rPr lang="en-US" baseline="0" dirty="0" smtClean="0"/>
                        <a:t> state agency HR holds the data)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</a:tr>
              <a:tr h="462160">
                <a:tc>
                  <a:txBody>
                    <a:bodyPr/>
                    <a:lstStyle/>
                    <a:p>
                      <a:r>
                        <a:rPr lang="en-US" dirty="0" smtClean="0"/>
                        <a:t>Staffing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  <a:tr h="462160">
                <a:tc>
                  <a:txBody>
                    <a:bodyPr/>
                    <a:lstStyle/>
                    <a:p>
                      <a:r>
                        <a:rPr lang="en-US" dirty="0" smtClean="0"/>
                        <a:t>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  <a:tr h="46216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74670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IRB/would want state public CW cooperation</a:t>
            </a:r>
          </a:p>
          <a:p>
            <a:r>
              <a:rPr lang="en-US" dirty="0" smtClean="0"/>
              <a:t>“Lead” program does not collect data for all consortium program</a:t>
            </a:r>
          </a:p>
          <a:p>
            <a:r>
              <a:rPr lang="en-US" dirty="0" smtClean="0"/>
              <a:t>Some data is owned by others. Funding might be a barrier</a:t>
            </a:r>
          </a:p>
          <a:p>
            <a:r>
              <a:rPr lang="en-US" dirty="0" smtClean="0"/>
              <a:t>Data is “owned” by another entity</a:t>
            </a:r>
          </a:p>
          <a:p>
            <a:r>
              <a:rPr lang="en-US" dirty="0" smtClean="0"/>
              <a:t>FERPA regulations(2) – specifically </a:t>
            </a:r>
          </a:p>
          <a:p>
            <a:r>
              <a:rPr lang="en-US" dirty="0" smtClean="0"/>
              <a:t>IRB</a:t>
            </a:r>
          </a:p>
          <a:p>
            <a:r>
              <a:rPr lang="en-US" dirty="0" smtClean="0"/>
              <a:t>Logistics – getting it all set up so that eventually it is quite automatic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barriers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784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– Fall 2015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76655" y="1676400"/>
            <a:ext cx="3822192" cy="4450080"/>
          </a:xfrm>
        </p:spPr>
        <p:txBody>
          <a:bodyPr>
            <a:normAutofit lnSpcReduction="10000"/>
          </a:bodyPr>
          <a:lstStyle/>
          <a:p>
            <a:r>
              <a:rPr lang="en-US" sz="3200" b="1" dirty="0" smtClean="0"/>
              <a:t>Region 1 – Vermont</a:t>
            </a:r>
          </a:p>
          <a:p>
            <a:r>
              <a:rPr lang="en-US" sz="3200" b="1" dirty="0" smtClean="0"/>
              <a:t>Region 2 - </a:t>
            </a:r>
            <a:r>
              <a:rPr lang="en-US" sz="3200" b="1" dirty="0"/>
              <a:t>New </a:t>
            </a:r>
            <a:r>
              <a:rPr lang="en-US" sz="3200" b="1" dirty="0" smtClean="0"/>
              <a:t>York</a:t>
            </a:r>
          </a:p>
          <a:p>
            <a:r>
              <a:rPr lang="en-US" sz="3200" b="1" dirty="0" smtClean="0"/>
              <a:t>Region 3 – Pennsylvania </a:t>
            </a:r>
          </a:p>
          <a:p>
            <a:r>
              <a:rPr lang="en-US" sz="3200" b="1" dirty="0" smtClean="0"/>
              <a:t>Region 4 – North Carolina</a:t>
            </a:r>
          </a:p>
          <a:p>
            <a:r>
              <a:rPr lang="en-US" sz="3200" b="1" dirty="0" smtClean="0"/>
              <a:t>Region 5 - Minnesota</a:t>
            </a:r>
          </a:p>
          <a:p>
            <a:pPr marL="0" indent="0" algn="ctr">
              <a:buNone/>
            </a:pP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1676400"/>
            <a:ext cx="3822192" cy="4450080"/>
          </a:xfrm>
        </p:spPr>
        <p:txBody>
          <a:bodyPr>
            <a:normAutofit/>
          </a:bodyPr>
          <a:lstStyle/>
          <a:p>
            <a:r>
              <a:rPr lang="en-US" sz="3200" b="1" dirty="0"/>
              <a:t>Region 6 - Texas</a:t>
            </a:r>
          </a:p>
          <a:p>
            <a:r>
              <a:rPr lang="en-US" sz="3200" b="1" dirty="0" smtClean="0"/>
              <a:t>Region 7 – Missouri </a:t>
            </a:r>
          </a:p>
          <a:p>
            <a:r>
              <a:rPr lang="en-US" sz="3200" b="1" dirty="0" smtClean="0"/>
              <a:t>Region 8 - Utah</a:t>
            </a:r>
          </a:p>
          <a:p>
            <a:r>
              <a:rPr lang="en-US" sz="3200" b="1" dirty="0" smtClean="0"/>
              <a:t>Region 9 - California</a:t>
            </a:r>
          </a:p>
          <a:p>
            <a:r>
              <a:rPr lang="en-US" sz="3200" b="1" dirty="0" smtClean="0"/>
              <a:t>Region 10 - Oregon</a:t>
            </a:r>
          </a:p>
        </p:txBody>
      </p:sp>
    </p:spTree>
    <p:extLst>
      <p:ext uri="{BB962C8B-B14F-4D97-AF65-F5344CB8AC3E}">
        <p14:creationId xmlns:p14="http://schemas.microsoft.com/office/powerpoint/2010/main" val="22598118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01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Force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err="1" smtClean="0"/>
              <a:t>CalSWEC</a:t>
            </a:r>
            <a:r>
              <a:rPr lang="en-US" sz="3200" dirty="0" smtClean="0"/>
              <a:t> at Berkeley</a:t>
            </a:r>
          </a:p>
          <a:p>
            <a:r>
              <a:rPr lang="en-US" sz="3200" dirty="0" smtClean="0"/>
              <a:t>University </a:t>
            </a:r>
            <a:r>
              <a:rPr lang="en-US" sz="3200" dirty="0"/>
              <a:t>of Pittsburgh</a:t>
            </a:r>
          </a:p>
          <a:p>
            <a:r>
              <a:rPr lang="en-US" sz="3200" dirty="0"/>
              <a:t>University of Albany &amp; the National Child Welfare Workforce Institute</a:t>
            </a:r>
          </a:p>
          <a:p>
            <a:r>
              <a:rPr lang="en-US" sz="3200" dirty="0"/>
              <a:t>University of Houston</a:t>
            </a:r>
          </a:p>
          <a:p>
            <a:r>
              <a:rPr lang="en-US" sz="3200" dirty="0"/>
              <a:t>University of Minnesota</a:t>
            </a:r>
          </a:p>
          <a:p>
            <a:r>
              <a:rPr lang="en-US" sz="3200" dirty="0"/>
              <a:t>Texas State</a:t>
            </a:r>
          </a:p>
          <a:p>
            <a:r>
              <a:rPr lang="en-US" sz="3200" dirty="0"/>
              <a:t>University of Georgia</a:t>
            </a:r>
          </a:p>
          <a:p>
            <a:r>
              <a:rPr lang="en-US" sz="3200" dirty="0"/>
              <a:t>University of </a:t>
            </a:r>
            <a:r>
              <a:rPr lang="en-US" sz="3200" dirty="0" smtClean="0"/>
              <a:t>Maryland</a:t>
            </a:r>
          </a:p>
          <a:p>
            <a:r>
              <a:rPr lang="en-US" sz="3200" dirty="0" smtClean="0"/>
              <a:t>Portland State University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200802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Purpose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r>
              <a:rPr lang="en-US" sz="3600" dirty="0" smtClean="0"/>
              <a:t>Develop a national picture of the IV-E funded social work workforce: </a:t>
            </a:r>
            <a:r>
              <a:rPr lang="en-US" sz="3600" dirty="0"/>
              <a:t>	</a:t>
            </a:r>
            <a:endParaRPr lang="en-US" sz="3600" dirty="0" smtClean="0"/>
          </a:p>
          <a:p>
            <a:pPr lvl="1"/>
            <a:r>
              <a:rPr lang="en-US" sz="3200" dirty="0" smtClean="0"/>
              <a:t>Who are they?</a:t>
            </a:r>
          </a:p>
          <a:p>
            <a:pPr lvl="1"/>
            <a:r>
              <a:rPr lang="en-US" sz="3200" dirty="0" smtClean="0"/>
              <a:t>Where are they?</a:t>
            </a:r>
          </a:p>
          <a:p>
            <a:pPr lvl="1"/>
            <a:r>
              <a:rPr lang="en-US" sz="3200" dirty="0" smtClean="0"/>
              <a:t>How long are they staying?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086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to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how your program fits into national picture</a:t>
            </a:r>
          </a:p>
          <a:p>
            <a:r>
              <a:rPr lang="en-US" dirty="0"/>
              <a:t>Contribute to the national data set</a:t>
            </a:r>
          </a:p>
          <a:p>
            <a:r>
              <a:rPr lang="en-US" dirty="0"/>
              <a:t>Build an infrastructure for eventually looking at </a:t>
            </a:r>
            <a:r>
              <a:rPr lang="en-US" dirty="0" smtClean="0"/>
              <a:t>outcomes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765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Current Status and Future Directions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Initial study: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 smtClean="0"/>
              <a:t>Survey all programs and invite to participate  (Fall/Winter 2012)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 smtClean="0"/>
              <a:t>Analyze results of survey (Spring 2013)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 smtClean="0"/>
              <a:t>Identify source for funding of data collection and analysis (??)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 smtClean="0"/>
              <a:t>Begin data collection and analysis (Fall 2015)</a:t>
            </a:r>
          </a:p>
          <a:p>
            <a:pPr marL="914400" lvl="1" indent="-514350">
              <a:buFont typeface="+mj-lt"/>
              <a:buAutoNum type="arabicPeriod"/>
            </a:pPr>
            <a:endParaRPr lang="en-US" sz="2400" dirty="0" smtClean="0"/>
          </a:p>
          <a:p>
            <a:pPr marL="0" indent="0">
              <a:buNone/>
            </a:pPr>
            <a:r>
              <a:rPr lang="en-US" sz="2800" b="1" dirty="0" smtClean="0"/>
              <a:t>Future study:</a:t>
            </a:r>
          </a:p>
          <a:p>
            <a:r>
              <a:rPr lang="en-US" sz="2800" dirty="0" smtClean="0"/>
              <a:t>Tie to outcomes (TBD)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1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States Included in the Sample (n=31)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7200" y="1219200"/>
            <a:ext cx="41910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Arizona</a:t>
            </a:r>
          </a:p>
          <a:p>
            <a:r>
              <a:rPr lang="en-US" dirty="0" smtClean="0"/>
              <a:t>Arkansas</a:t>
            </a:r>
            <a:endParaRPr lang="en-US" dirty="0"/>
          </a:p>
          <a:p>
            <a:r>
              <a:rPr lang="en-US" dirty="0" smtClean="0"/>
              <a:t>California</a:t>
            </a:r>
            <a:endParaRPr lang="en-US" dirty="0"/>
          </a:p>
          <a:p>
            <a:r>
              <a:rPr lang="en-US" dirty="0"/>
              <a:t>Colorado</a:t>
            </a:r>
          </a:p>
          <a:p>
            <a:r>
              <a:rPr lang="en-US" dirty="0"/>
              <a:t>Connecticut</a:t>
            </a:r>
          </a:p>
          <a:p>
            <a:r>
              <a:rPr lang="en-US" dirty="0" smtClean="0"/>
              <a:t>Idaho</a:t>
            </a:r>
            <a:endParaRPr lang="en-US" dirty="0"/>
          </a:p>
          <a:p>
            <a:r>
              <a:rPr lang="en-US" dirty="0"/>
              <a:t>Indiana</a:t>
            </a:r>
          </a:p>
          <a:p>
            <a:r>
              <a:rPr lang="en-US" dirty="0"/>
              <a:t>Kentucky</a:t>
            </a:r>
          </a:p>
          <a:p>
            <a:r>
              <a:rPr lang="en-US" dirty="0"/>
              <a:t>Louisiana</a:t>
            </a:r>
          </a:p>
          <a:p>
            <a:r>
              <a:rPr lang="en-US" dirty="0" smtClean="0"/>
              <a:t>Maryland</a:t>
            </a:r>
            <a:endParaRPr lang="en-US" dirty="0"/>
          </a:p>
          <a:p>
            <a:r>
              <a:rPr lang="en-US" dirty="0" smtClean="0"/>
              <a:t>Minnesota</a:t>
            </a:r>
          </a:p>
          <a:p>
            <a:r>
              <a:rPr lang="en-US" dirty="0" smtClean="0"/>
              <a:t>Missouri</a:t>
            </a:r>
          </a:p>
          <a:p>
            <a:r>
              <a:rPr lang="en-US" dirty="0" smtClean="0"/>
              <a:t>Montana</a:t>
            </a:r>
          </a:p>
          <a:p>
            <a:r>
              <a:rPr lang="en-US" dirty="0" smtClean="0"/>
              <a:t>Nevada</a:t>
            </a:r>
          </a:p>
          <a:p>
            <a:r>
              <a:rPr lang="en-US" dirty="0"/>
              <a:t>New Hampshire</a:t>
            </a:r>
          </a:p>
          <a:p>
            <a:r>
              <a:rPr lang="en-US" dirty="0"/>
              <a:t>New Jersey</a:t>
            </a:r>
          </a:p>
          <a:p>
            <a:r>
              <a:rPr lang="en-US" dirty="0"/>
              <a:t>New Mexico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r">
              <a:buNone/>
            </a:pPr>
            <a:endParaRPr lang="en-US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648200" y="1219200"/>
            <a:ext cx="4038600" cy="4906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New York</a:t>
            </a:r>
          </a:p>
          <a:p>
            <a:r>
              <a:rPr lang="en-US" dirty="0" smtClean="0"/>
              <a:t>North Carolina</a:t>
            </a:r>
          </a:p>
          <a:p>
            <a:r>
              <a:rPr lang="en-US" dirty="0" smtClean="0"/>
              <a:t>North Dakota</a:t>
            </a:r>
            <a:endParaRPr lang="en-US" dirty="0"/>
          </a:p>
          <a:p>
            <a:r>
              <a:rPr lang="en-US" dirty="0"/>
              <a:t>Ohio</a:t>
            </a:r>
          </a:p>
          <a:p>
            <a:r>
              <a:rPr lang="en-US" dirty="0"/>
              <a:t>Oklahoma </a:t>
            </a:r>
          </a:p>
          <a:p>
            <a:r>
              <a:rPr lang="en-US" dirty="0"/>
              <a:t>Oregon</a:t>
            </a:r>
          </a:p>
          <a:p>
            <a:r>
              <a:rPr lang="en-US" dirty="0"/>
              <a:t>Pennsylvania</a:t>
            </a:r>
          </a:p>
          <a:p>
            <a:r>
              <a:rPr lang="en-US" dirty="0"/>
              <a:t>Tennessee</a:t>
            </a:r>
          </a:p>
          <a:p>
            <a:r>
              <a:rPr lang="en-US" dirty="0"/>
              <a:t>Texas</a:t>
            </a:r>
          </a:p>
          <a:p>
            <a:r>
              <a:rPr lang="en-US" dirty="0"/>
              <a:t>Utah</a:t>
            </a:r>
          </a:p>
          <a:p>
            <a:r>
              <a:rPr lang="en-US" dirty="0"/>
              <a:t>Vermont</a:t>
            </a:r>
          </a:p>
          <a:p>
            <a:r>
              <a:rPr lang="en-US" dirty="0"/>
              <a:t>Washington</a:t>
            </a:r>
          </a:p>
          <a:p>
            <a:r>
              <a:rPr lang="en-US" dirty="0"/>
              <a:t>Wisconsin</a:t>
            </a:r>
          </a:p>
          <a:p>
            <a:r>
              <a:rPr lang="en-US" dirty="0"/>
              <a:t>West </a:t>
            </a:r>
            <a:r>
              <a:rPr lang="en-US" dirty="0" smtClean="0"/>
              <a:t>Virginia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i="1" dirty="0" smtClean="0"/>
              <a:t>Surveys were submitted by 72 respondents on behalf of 31 states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6552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States </a:t>
            </a:r>
            <a:r>
              <a:rPr lang="en-US" dirty="0" smtClean="0"/>
              <a:t>not included </a:t>
            </a:r>
            <a:r>
              <a:rPr lang="en-US" dirty="0"/>
              <a:t>in the </a:t>
            </a:r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3400" y="1219200"/>
            <a:ext cx="3822192" cy="639762"/>
          </a:xfrm>
        </p:spPr>
        <p:txBody>
          <a:bodyPr/>
          <a:lstStyle/>
          <a:p>
            <a:r>
              <a:rPr lang="en-US" dirty="0" smtClean="0"/>
              <a:t>No Program (n=17)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77332" y="1828800"/>
            <a:ext cx="3820055" cy="4495800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smtClean="0"/>
              <a:t>Delaware</a:t>
            </a:r>
          </a:p>
          <a:p>
            <a:r>
              <a:rPr lang="en-US" sz="6400" dirty="0" smtClean="0"/>
              <a:t>District of Columbia</a:t>
            </a:r>
          </a:p>
          <a:p>
            <a:r>
              <a:rPr lang="en-US" sz="6400" dirty="0" smtClean="0"/>
              <a:t>Florida *</a:t>
            </a:r>
          </a:p>
          <a:p>
            <a:r>
              <a:rPr lang="en-US" sz="6400" dirty="0" smtClean="0"/>
              <a:t>Hawaii</a:t>
            </a:r>
          </a:p>
          <a:p>
            <a:r>
              <a:rPr lang="en-US" sz="6400" dirty="0" smtClean="0"/>
              <a:t>Illinois</a:t>
            </a:r>
          </a:p>
          <a:p>
            <a:r>
              <a:rPr lang="en-US" sz="6400" dirty="0" smtClean="0"/>
              <a:t>Iowa</a:t>
            </a:r>
          </a:p>
          <a:p>
            <a:r>
              <a:rPr lang="en-US" sz="6400" dirty="0" smtClean="0"/>
              <a:t>Kansas</a:t>
            </a:r>
          </a:p>
          <a:p>
            <a:r>
              <a:rPr lang="en-US" sz="6400" dirty="0" smtClean="0"/>
              <a:t>Maine*</a:t>
            </a:r>
          </a:p>
          <a:p>
            <a:r>
              <a:rPr lang="en-US" sz="6400" dirty="0" smtClean="0"/>
              <a:t>Massachusetts</a:t>
            </a:r>
          </a:p>
          <a:p>
            <a:r>
              <a:rPr lang="en-US" sz="6400" dirty="0" smtClean="0"/>
              <a:t>Michigan</a:t>
            </a:r>
          </a:p>
          <a:p>
            <a:r>
              <a:rPr lang="en-US" sz="6400" dirty="0" smtClean="0"/>
              <a:t>Mississippi</a:t>
            </a:r>
          </a:p>
          <a:p>
            <a:r>
              <a:rPr lang="en-US" sz="6400" dirty="0" smtClean="0"/>
              <a:t>Georgia*</a:t>
            </a:r>
          </a:p>
          <a:p>
            <a:r>
              <a:rPr lang="en-US" sz="6400" dirty="0" smtClean="0"/>
              <a:t>Nebraska</a:t>
            </a:r>
          </a:p>
          <a:p>
            <a:r>
              <a:rPr lang="en-US" sz="6400" dirty="0" smtClean="0"/>
              <a:t>South Carolina</a:t>
            </a:r>
          </a:p>
          <a:p>
            <a:r>
              <a:rPr lang="en-US" sz="6400" dirty="0" smtClean="0"/>
              <a:t>South Dakota</a:t>
            </a:r>
          </a:p>
          <a:p>
            <a:r>
              <a:rPr lang="en-US" sz="6400" dirty="0" smtClean="0"/>
              <a:t>Virginia</a:t>
            </a:r>
          </a:p>
          <a:p>
            <a:r>
              <a:rPr lang="en-US" sz="6400" dirty="0" smtClean="0"/>
              <a:t>Wyoming</a:t>
            </a:r>
          </a:p>
          <a:p>
            <a:pPr marL="0" indent="0">
              <a:buNone/>
            </a:pPr>
            <a:r>
              <a:rPr lang="en-US" sz="4800" dirty="0" smtClean="0"/>
              <a:t>* No current program, however did complete survey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495800" y="1219200"/>
            <a:ext cx="3822192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No Response/Unknown (n=3)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572000" y="1752600"/>
            <a:ext cx="3822192" cy="2697163"/>
          </a:xfrm>
        </p:spPr>
        <p:txBody>
          <a:bodyPr>
            <a:normAutofit/>
          </a:bodyPr>
          <a:lstStyle/>
          <a:p>
            <a:r>
              <a:rPr lang="en-US" dirty="0" smtClean="0"/>
              <a:t>Alabama </a:t>
            </a:r>
            <a:r>
              <a:rPr lang="en-US" sz="1600" dirty="0" smtClean="0"/>
              <a:t>(appears to have a program. Possibly state operated)</a:t>
            </a:r>
          </a:p>
          <a:p>
            <a:r>
              <a:rPr lang="en-US" dirty="0" smtClean="0"/>
              <a:t>Alaska</a:t>
            </a:r>
          </a:p>
          <a:p>
            <a:r>
              <a:rPr lang="en-US" dirty="0" smtClean="0"/>
              <a:t>Rhode Island</a:t>
            </a:r>
          </a:p>
        </p:txBody>
      </p:sp>
    </p:spTree>
    <p:extLst>
      <p:ext uri="{BB962C8B-B14F-4D97-AF65-F5344CB8AC3E}">
        <p14:creationId xmlns:p14="http://schemas.microsoft.com/office/powerpoint/2010/main" val="761818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415077"/>
              </p:ext>
            </p:extLst>
          </p:nvPr>
        </p:nvGraphicFramePr>
        <p:xfrm>
          <a:off x="457200" y="212714"/>
          <a:ext cx="8229600" cy="6270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5316"/>
                <a:gridCol w="1527142"/>
                <a:gridCol w="1527142"/>
              </a:tblGrid>
              <a:tr h="86829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Title</a:t>
                      </a:r>
                      <a:r>
                        <a:rPr lang="en-US" sz="2400" baseline="0" dirty="0" smtClean="0"/>
                        <a:t> IV-E Program Models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BSW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MSW</a:t>
                      </a:r>
                      <a:endParaRPr lang="en-US" sz="2400" dirty="0"/>
                    </a:p>
                  </a:txBody>
                  <a:tcPr/>
                </a:tc>
              </a:tr>
              <a:tr h="138282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Consortium Model</a:t>
                      </a:r>
                      <a:r>
                        <a:rPr lang="en-US" sz="2400" baseline="0" dirty="0" smtClean="0"/>
                        <a:t> (n=11)</a:t>
                      </a:r>
                      <a:endParaRPr lang="en-US" sz="2400" dirty="0" smtClean="0"/>
                    </a:p>
                    <a:p>
                      <a:r>
                        <a:rPr lang="en-US" sz="2400" dirty="0" smtClean="0"/>
                        <a:t>AR, CA, IN, KY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dirty="0" smtClean="0"/>
                        <a:t>LA, MD, NC, NJ,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OH, OK, PA</a:t>
                      </a:r>
                    </a:p>
                    <a:p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</a:p>
                  </a:txBody>
                  <a:tcPr/>
                </a:tc>
              </a:tr>
              <a:tr h="13828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State</a:t>
                      </a:r>
                      <a:r>
                        <a:rPr lang="en-US" sz="2400" baseline="0" dirty="0" smtClean="0"/>
                        <a:t> Operated Model (n=4)</a:t>
                      </a:r>
                      <a:endParaRPr lang="en-US" sz="2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CO, CT, MO, TN</a:t>
                      </a:r>
                    </a:p>
                    <a:p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</a:p>
                  </a:txBody>
                  <a:tcPr/>
                </a:tc>
              </a:tr>
              <a:tr h="95734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Individual School Site</a:t>
                      </a:r>
                      <a:r>
                        <a:rPr lang="en-US" sz="2400" baseline="0" dirty="0" smtClean="0"/>
                        <a:t> Model (n=14)</a:t>
                      </a:r>
                      <a:r>
                        <a:rPr lang="en-US" sz="2400" dirty="0" smtClean="0"/>
                        <a:t> </a:t>
                      </a:r>
                    </a:p>
                    <a:p>
                      <a:r>
                        <a:rPr lang="en-US" sz="2400" dirty="0" smtClean="0"/>
                        <a:t>AZ, ID, MT, ND, NH, NM, NV, OR, TX, UT, VT, WA, WI, WV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</a:t>
                      </a:r>
                    </a:p>
                    <a:p>
                      <a:pPr algn="ctr"/>
                      <a:endParaRPr lang="en-US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*1 PhD</a:t>
                      </a:r>
                    </a:p>
                  </a:txBody>
                  <a:tcPr/>
                </a:tc>
              </a:tr>
              <a:tr h="127610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Consortium</a:t>
                      </a:r>
                      <a:r>
                        <a:rPr lang="en-US" sz="2400" baseline="0" dirty="0" smtClean="0"/>
                        <a:t> &amp; </a:t>
                      </a:r>
                      <a:r>
                        <a:rPr lang="en-US" sz="2400" dirty="0" smtClean="0"/>
                        <a:t>Individual School Site</a:t>
                      </a:r>
                      <a:r>
                        <a:rPr lang="en-US" sz="2400" baseline="0" dirty="0" smtClean="0"/>
                        <a:t> Models (n=2)</a:t>
                      </a:r>
                    </a:p>
                    <a:p>
                      <a:r>
                        <a:rPr lang="en-US" sz="2400" dirty="0" smtClean="0"/>
                        <a:t> MN, 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243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2015</TotalTime>
  <Words>2167</Words>
  <Application>Microsoft Office PowerPoint</Application>
  <PresentationFormat>On-screen Show (4:3)</PresentationFormat>
  <Paragraphs>617</Paragraphs>
  <Slides>28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Candara</vt:lpstr>
      <vt:lpstr>Symbol</vt:lpstr>
      <vt:lpstr>Waveform</vt:lpstr>
      <vt:lpstr>National Title IV-E Data Warehouse Survey  Traci L. LaLiberte University of MN on behalf of the IV-E National Data Taskforce</vt:lpstr>
      <vt:lpstr>History of Taskforce</vt:lpstr>
      <vt:lpstr>Task Force Members</vt:lpstr>
      <vt:lpstr>Purpose</vt:lpstr>
      <vt:lpstr>Benefits to Participation</vt:lpstr>
      <vt:lpstr>Current Status and Future Directions</vt:lpstr>
      <vt:lpstr> States Included in the Sample (n=31) </vt:lpstr>
      <vt:lpstr>States not included in the Sample</vt:lpstr>
      <vt:lpstr>PowerPoint Presentation</vt:lpstr>
      <vt:lpstr>Frequency of Contribution of Data</vt:lpstr>
      <vt:lpstr>Consortium Models:  Data Collection &amp; Access (n=11)</vt:lpstr>
      <vt:lpstr>State Operated Model:  Data Collection &amp; Access (n=4)</vt:lpstr>
      <vt:lpstr>Individual School Site:  Data Collection &amp; Access (n=14)</vt:lpstr>
      <vt:lpstr>Individual School Site:  Data Collection &amp; Access (cont.)</vt:lpstr>
      <vt:lpstr>Mixed Model:  Data Collection &amp; Access (n=2)</vt:lpstr>
      <vt:lpstr>Specific Categories of Data: </vt:lpstr>
      <vt:lpstr>Title IV-E Recipient Demographic Data: Consortium Models (n=11)</vt:lpstr>
      <vt:lpstr>Title IV-E Recipient Demographic Data: State Operated Models (n=4)</vt:lpstr>
      <vt:lpstr>Title IV-E Recipient Demographic Data: Individual School Site Models(n=14)</vt:lpstr>
      <vt:lpstr>Title IV-E Recipient Demographic Data: Mixed Models(n=2)</vt:lpstr>
      <vt:lpstr>Post Graduation Data: Consortium Models (n=11)</vt:lpstr>
      <vt:lpstr>Post Graduation Data: State Operated Models (n=4)</vt:lpstr>
      <vt:lpstr>Post Graduation Data: Individual School Site Models (n=14)</vt:lpstr>
      <vt:lpstr>Post Graduation Data: Mixed Models (n=2)</vt:lpstr>
      <vt:lpstr>Barriers to Collecting Data</vt:lpstr>
      <vt:lpstr>Other barriers</vt:lpstr>
      <vt:lpstr>Pilot – Fall 2015</vt:lpstr>
      <vt:lpstr>Discussion</vt:lpstr>
    </vt:vector>
  </TitlesOfParts>
  <Company>University of Minnesota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Traci L LaLiberte PhD</dc:creator>
  <cp:lastModifiedBy>Traci L LaLiberte PhD</cp:lastModifiedBy>
  <cp:revision>88</cp:revision>
  <cp:lastPrinted>2013-05-17T20:14:45Z</cp:lastPrinted>
  <dcterms:created xsi:type="dcterms:W3CDTF">2013-05-15T02:18:33Z</dcterms:created>
  <dcterms:modified xsi:type="dcterms:W3CDTF">2015-06-02T03:47:57Z</dcterms:modified>
</cp:coreProperties>
</file>