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56" r:id="rId2"/>
    <p:sldId id="274" r:id="rId3"/>
    <p:sldId id="263" r:id="rId4"/>
    <p:sldId id="272" r:id="rId5"/>
    <p:sldId id="264" r:id="rId6"/>
    <p:sldId id="265" r:id="rId7"/>
    <p:sldId id="262" r:id="rId8"/>
    <p:sldId id="266" r:id="rId9"/>
    <p:sldId id="268" r:id="rId10"/>
    <p:sldId id="269" r:id="rId11"/>
    <p:sldId id="271" r:id="rId12"/>
    <p:sldId id="270" r:id="rId13"/>
    <p:sldId id="273" r:id="rId14"/>
    <p:sldId id="275"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93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9EEE7-7720-49B3-B327-90653541FF0D}" type="datetimeFigureOut">
              <a:rPr lang="en-US" smtClean="0"/>
              <a:t>6/1/2015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1D8BF-8264-49A2-8416-8A587A1FD192}" type="slidenum">
              <a:rPr lang="en-US" smtClean="0"/>
              <a:t>‹#›</a:t>
            </a:fld>
            <a:endParaRPr lang="en-US"/>
          </a:p>
        </p:txBody>
      </p:sp>
    </p:spTree>
    <p:extLst>
      <p:ext uri="{BB962C8B-B14F-4D97-AF65-F5344CB8AC3E}">
        <p14:creationId xmlns:p14="http://schemas.microsoft.com/office/powerpoint/2010/main" val="171980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1D8BF-8264-49A2-8416-8A587A1FD192}" type="slidenum">
              <a:rPr lang="en-US" smtClean="0"/>
              <a:t>14</a:t>
            </a:fld>
            <a:endParaRPr lang="en-US"/>
          </a:p>
        </p:txBody>
      </p:sp>
    </p:spTree>
    <p:extLst>
      <p:ext uri="{BB962C8B-B14F-4D97-AF65-F5344CB8AC3E}">
        <p14:creationId xmlns:p14="http://schemas.microsoft.com/office/powerpoint/2010/main" val="35083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6E554A-B834-4823-8C48-B6D83D7AFBAE}"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E554A-B834-4823-8C48-B6D83D7AFBAE}"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E554A-B834-4823-8C48-B6D83D7AFBAE}"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E554A-B834-4823-8C48-B6D83D7AFBAE}"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E554A-B834-4823-8C48-B6D83D7AFBAE}"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6E554A-B834-4823-8C48-B6D83D7AFBAE}" type="datetimeFigureOut">
              <a:rPr lang="en-US" smtClean="0"/>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E554A-B834-4823-8C48-B6D83D7AFBAE}" type="datetimeFigureOut">
              <a:rPr lang="en-US" smtClean="0"/>
              <a:t>6/1/2015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E554A-B834-4823-8C48-B6D83D7AFBAE}" type="datetimeFigureOut">
              <a:rPr lang="en-US" smtClean="0"/>
              <a:t>6/1/2015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E554A-B834-4823-8C48-B6D83D7AFBAE}" type="datetimeFigureOut">
              <a:rPr lang="en-US" smtClean="0"/>
              <a:t>6/1/2015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1D6B0-C81D-4A22-8B85-FDD8DF3461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E554A-B834-4823-8C48-B6D83D7AFBAE}" type="datetimeFigureOut">
              <a:rPr lang="en-US" smtClean="0"/>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1D6B0-C81D-4A22-8B85-FDD8DF3461E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A6E554A-B834-4823-8C48-B6D83D7AFBAE}" type="datetimeFigureOut">
              <a:rPr lang="en-US" smtClean="0"/>
              <a:t>6/1/2015</a:t>
            </a:fld>
            <a:endParaRPr lang="en-US"/>
          </a:p>
        </p:txBody>
      </p:sp>
      <p:sp>
        <p:nvSpPr>
          <p:cNvPr id="9" name="Slide Number Placeholder 8"/>
          <p:cNvSpPr>
            <a:spLocks noGrp="1"/>
          </p:cNvSpPr>
          <p:nvPr>
            <p:ph type="sldNum" sz="quarter" idx="11"/>
          </p:nvPr>
        </p:nvSpPr>
        <p:spPr/>
        <p:txBody>
          <a:bodyPr/>
          <a:lstStyle/>
          <a:p>
            <a:fld id="{3AE1D6B0-C81D-4A22-8B85-FDD8DF3461E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AE1D6B0-C81D-4A22-8B85-FDD8DF3461E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A6E554A-B834-4823-8C48-B6D83D7AFBAE}" type="datetimeFigureOut">
              <a:rPr lang="en-US" smtClean="0"/>
              <a:t>6/1/2015</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773702"/>
          </a:xfrm>
        </p:spPr>
        <p:txBody>
          <a:bodyPr/>
          <a:lstStyle/>
          <a:p>
            <a:r>
              <a:rPr lang="en-US" sz="5400" dirty="0">
                <a:effectLst/>
              </a:rPr>
              <a:t>Merging Competencies, Content, and Evaluation</a:t>
            </a:r>
            <a:endParaRPr lang="en-US" sz="5400" dirty="0"/>
          </a:p>
        </p:txBody>
      </p:sp>
      <p:sp>
        <p:nvSpPr>
          <p:cNvPr id="3" name="Subtitle 2"/>
          <p:cNvSpPr>
            <a:spLocks noGrp="1"/>
          </p:cNvSpPr>
          <p:nvPr>
            <p:ph type="subTitle" idx="1"/>
          </p:nvPr>
        </p:nvSpPr>
        <p:spPr>
          <a:xfrm>
            <a:off x="1600200" y="3886200"/>
            <a:ext cx="7406640" cy="1045536"/>
          </a:xfrm>
        </p:spPr>
        <p:txBody>
          <a:bodyPr>
            <a:normAutofit lnSpcReduction="10000"/>
          </a:bodyPr>
          <a:lstStyle/>
          <a:p>
            <a:r>
              <a:rPr lang="en-US" dirty="0" smtClean="0"/>
              <a:t>Mary L. Pfohl, M.S.W., Ph.D., L.I.S.W.</a:t>
            </a:r>
          </a:p>
          <a:p>
            <a:r>
              <a:rPr lang="en-US" dirty="0" smtClean="0"/>
              <a:t>Associate Professor, St</a:t>
            </a:r>
            <a:r>
              <a:rPr lang="en-US" dirty="0"/>
              <a:t>. Cloud State </a:t>
            </a:r>
            <a:r>
              <a:rPr lang="en-US" dirty="0" smtClean="0"/>
              <a:t>University</a:t>
            </a:r>
          </a:p>
          <a:p>
            <a:r>
              <a:rPr lang="en-US" dirty="0" smtClean="0"/>
              <a:t>Visiting Professor, Center for Advanced Studies in Child Welfare</a:t>
            </a:r>
          </a:p>
          <a:p>
            <a:endParaRPr lang="en-US" dirty="0" smtClean="0"/>
          </a:p>
          <a:p>
            <a:endParaRPr lang="en-US" dirty="0"/>
          </a:p>
          <a:p>
            <a:endParaRPr lang="en-US"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2438400"/>
            <a:ext cx="342900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84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Pilot</a:t>
            </a:r>
            <a:endParaRPr lang="en-US" dirty="0"/>
          </a:p>
        </p:txBody>
      </p:sp>
      <p:sp>
        <p:nvSpPr>
          <p:cNvPr id="4" name="Text Placeholder 3"/>
          <p:cNvSpPr>
            <a:spLocks noGrp="1"/>
          </p:cNvSpPr>
          <p:nvPr>
            <p:ph type="body" idx="1"/>
          </p:nvPr>
        </p:nvSpPr>
        <p:spPr/>
        <p:txBody>
          <a:bodyPr/>
          <a:lstStyle/>
          <a:p>
            <a:r>
              <a:rPr lang="en-US" dirty="0"/>
              <a:t>Regarding topic areas for </a:t>
            </a:r>
            <a:r>
              <a:rPr lang="en-US" dirty="0" smtClean="0"/>
              <a:t>questions</a:t>
            </a:r>
            <a:endParaRPr lang="en-US" dirty="0"/>
          </a:p>
        </p:txBody>
      </p:sp>
      <p:sp>
        <p:nvSpPr>
          <p:cNvPr id="3" name="Content Placeholder 2"/>
          <p:cNvSpPr>
            <a:spLocks noGrp="1"/>
          </p:cNvSpPr>
          <p:nvPr>
            <p:ph sz="half" idx="2"/>
          </p:nvPr>
        </p:nvSpPr>
        <p:spPr/>
        <p:txBody>
          <a:bodyPr>
            <a:normAutofit fontScale="77500" lnSpcReduction="20000"/>
          </a:bodyPr>
          <a:lstStyle/>
          <a:p>
            <a:r>
              <a:rPr lang="en-US" dirty="0" smtClean="0"/>
              <a:t>Students’ greatest comfort to respond</a:t>
            </a:r>
          </a:p>
          <a:p>
            <a:pPr lvl="1"/>
            <a:r>
              <a:rPr lang="en-US" dirty="0"/>
              <a:t>Cultural competence</a:t>
            </a:r>
          </a:p>
          <a:p>
            <a:pPr lvl="1"/>
            <a:r>
              <a:rPr lang="en-US" dirty="0"/>
              <a:t>Engagement</a:t>
            </a:r>
          </a:p>
          <a:p>
            <a:pPr lvl="1"/>
            <a:r>
              <a:rPr lang="en-US" dirty="0"/>
              <a:t>Related to recognition of </a:t>
            </a:r>
            <a:r>
              <a:rPr lang="en-US" dirty="0" smtClean="0"/>
              <a:t>topics</a:t>
            </a:r>
          </a:p>
          <a:p>
            <a:r>
              <a:rPr lang="en-US" dirty="0" smtClean="0"/>
              <a:t>Students’ greatest challenges to respond</a:t>
            </a:r>
          </a:p>
          <a:p>
            <a:pPr lvl="1"/>
            <a:r>
              <a:rPr lang="en-US" dirty="0"/>
              <a:t>ASFA questions</a:t>
            </a:r>
          </a:p>
          <a:p>
            <a:pPr lvl="1"/>
            <a:r>
              <a:rPr lang="en-US" dirty="0"/>
              <a:t>Generally policy – strength of knowledge recognized</a:t>
            </a:r>
          </a:p>
          <a:p>
            <a:pPr lvl="1"/>
            <a:r>
              <a:rPr lang="en-US" dirty="0"/>
              <a:t>HBSE questions – especially human development questions, students with psychology minor state these areas doable and attributed it to the crossover student between psych and social work</a:t>
            </a:r>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r>
              <a:rPr lang="en-US" dirty="0" smtClean="0"/>
              <a:t>Regarding question “type”</a:t>
            </a:r>
            <a:endParaRPr lang="en-US" dirty="0"/>
          </a:p>
        </p:txBody>
      </p:sp>
      <p:sp>
        <p:nvSpPr>
          <p:cNvPr id="6" name="Content Placeholder 5"/>
          <p:cNvSpPr>
            <a:spLocks noGrp="1"/>
          </p:cNvSpPr>
          <p:nvPr>
            <p:ph sz="quarter" idx="4"/>
          </p:nvPr>
        </p:nvSpPr>
        <p:spPr/>
        <p:txBody>
          <a:bodyPr>
            <a:normAutofit fontScale="92500" lnSpcReduction="10000"/>
          </a:bodyPr>
          <a:lstStyle/>
          <a:p>
            <a:pPr marL="114300" lvl="0" indent="0">
              <a:buNone/>
            </a:pPr>
            <a:r>
              <a:rPr lang="en-US" sz="2100" dirty="0" smtClean="0"/>
              <a:t>Ability to move between question types</a:t>
            </a:r>
          </a:p>
          <a:p>
            <a:pPr lvl="1"/>
            <a:r>
              <a:rPr lang="en-US" sz="1600" dirty="0" smtClean="0"/>
              <a:t>Frustrating </a:t>
            </a:r>
            <a:r>
              <a:rPr lang="en-US" sz="1600" dirty="0"/>
              <a:t>experience to jump between the different question </a:t>
            </a:r>
            <a:r>
              <a:rPr lang="en-US" sz="1600" dirty="0" smtClean="0"/>
              <a:t>types,</a:t>
            </a:r>
          </a:p>
          <a:p>
            <a:pPr lvl="1"/>
            <a:r>
              <a:rPr lang="en-US" sz="1600" dirty="0" smtClean="0"/>
              <a:t>Knowing </a:t>
            </a:r>
            <a:r>
              <a:rPr lang="en-US" sz="1600" dirty="0"/>
              <a:t>topic area </a:t>
            </a:r>
            <a:endParaRPr lang="en-US" sz="1600" dirty="0" smtClean="0"/>
          </a:p>
          <a:p>
            <a:pPr lvl="1"/>
            <a:r>
              <a:rPr lang="en-US" sz="1600" dirty="0" smtClean="0"/>
              <a:t>Case </a:t>
            </a:r>
            <a:r>
              <a:rPr lang="en-US" sz="1600" dirty="0"/>
              <a:t>scenario </a:t>
            </a:r>
            <a:r>
              <a:rPr lang="en-US" sz="1600" dirty="0" smtClean="0"/>
              <a:t>challenging</a:t>
            </a:r>
          </a:p>
          <a:p>
            <a:pPr marL="114300" indent="0">
              <a:buNone/>
            </a:pPr>
            <a:r>
              <a:rPr lang="en-US" sz="2100" dirty="0" smtClean="0"/>
              <a:t>Clarity of wording</a:t>
            </a:r>
          </a:p>
          <a:p>
            <a:pPr lvl="0"/>
            <a:r>
              <a:rPr lang="en-US" sz="1700" dirty="0"/>
              <a:t>Questions were challenging. “Thought I knew the answers</a:t>
            </a:r>
            <a:r>
              <a:rPr lang="en-US" sz="1700" dirty="0" smtClean="0"/>
              <a:t>”</a:t>
            </a:r>
            <a:endParaRPr lang="en-US" sz="1700" dirty="0"/>
          </a:p>
          <a:p>
            <a:pPr lvl="0"/>
            <a:r>
              <a:rPr lang="en-US" sz="1700" dirty="0"/>
              <a:t>Scenario questions </a:t>
            </a:r>
            <a:r>
              <a:rPr lang="en-US" sz="1700" dirty="0" smtClean="0"/>
              <a:t>easiest</a:t>
            </a:r>
            <a:endParaRPr lang="en-US" sz="1700" dirty="0"/>
          </a:p>
          <a:p>
            <a:pPr lvl="0"/>
            <a:r>
              <a:rPr lang="en-US" sz="1700" dirty="0"/>
              <a:t>ICWA was workable as it was fresh in the mind.</a:t>
            </a:r>
          </a:p>
          <a:p>
            <a:pPr lvl="0"/>
            <a:r>
              <a:rPr lang="en-US" sz="1700" dirty="0"/>
              <a:t>Multiple choice questions were preferable.</a:t>
            </a:r>
          </a:p>
          <a:p>
            <a:pPr marL="114300" indent="0">
              <a:buNone/>
            </a:pPr>
            <a:endParaRPr lang="en-US" sz="1900" dirty="0"/>
          </a:p>
        </p:txBody>
      </p:sp>
    </p:spTree>
    <p:extLst>
      <p:ext uri="{BB962C8B-B14F-4D97-AF65-F5344CB8AC3E}">
        <p14:creationId xmlns:p14="http://schemas.microsoft.com/office/powerpoint/2010/main" val="1882043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from Pilot</a:t>
            </a:r>
          </a:p>
        </p:txBody>
      </p:sp>
      <p:sp>
        <p:nvSpPr>
          <p:cNvPr id="3" name="Text Placeholder 2"/>
          <p:cNvSpPr>
            <a:spLocks noGrp="1"/>
          </p:cNvSpPr>
          <p:nvPr>
            <p:ph type="body" idx="1"/>
          </p:nvPr>
        </p:nvSpPr>
        <p:spPr/>
        <p:txBody>
          <a:bodyPr/>
          <a:lstStyle/>
          <a:p>
            <a:r>
              <a:rPr lang="en-US" dirty="0" smtClean="0"/>
              <a:t>Administration of assessment</a:t>
            </a:r>
            <a:endParaRPr lang="en-US" dirty="0"/>
          </a:p>
        </p:txBody>
      </p:sp>
      <p:sp>
        <p:nvSpPr>
          <p:cNvPr id="4" name="Content Placeholder 3"/>
          <p:cNvSpPr>
            <a:spLocks noGrp="1"/>
          </p:cNvSpPr>
          <p:nvPr>
            <p:ph sz="half" idx="2"/>
          </p:nvPr>
        </p:nvSpPr>
        <p:spPr/>
        <p:txBody>
          <a:bodyPr>
            <a:normAutofit/>
          </a:bodyPr>
          <a:lstStyle/>
          <a:p>
            <a:pPr marL="114300" indent="0">
              <a:buNone/>
            </a:pPr>
            <a:r>
              <a:rPr lang="en-US" sz="1900" dirty="0" smtClean="0"/>
              <a:t>Time allotment</a:t>
            </a:r>
          </a:p>
          <a:p>
            <a:r>
              <a:rPr lang="en-US" sz="1600" dirty="0" smtClean="0"/>
              <a:t>90 minutes</a:t>
            </a:r>
          </a:p>
          <a:p>
            <a:r>
              <a:rPr lang="en-US" sz="1600" dirty="0" smtClean="0"/>
              <a:t>“poor test-takers” needed 2 hours</a:t>
            </a:r>
          </a:p>
          <a:p>
            <a:pPr marL="114300" indent="0">
              <a:buNone/>
            </a:pPr>
            <a:r>
              <a:rPr lang="en-US" sz="1900" dirty="0" smtClean="0"/>
              <a:t>Location </a:t>
            </a:r>
          </a:p>
          <a:p>
            <a:r>
              <a:rPr lang="en-US" sz="1600" dirty="0" smtClean="0"/>
              <a:t>Despite flexibility NOT at home</a:t>
            </a:r>
          </a:p>
          <a:p>
            <a:r>
              <a:rPr lang="en-US" sz="1600" dirty="0" smtClean="0"/>
              <a:t>Need quiet/uninterrupted time</a:t>
            </a:r>
          </a:p>
          <a:p>
            <a:pPr marL="114300" indent="0">
              <a:buNone/>
            </a:pPr>
            <a:r>
              <a:rPr lang="en-US" sz="1900" dirty="0" smtClean="0"/>
              <a:t>Method</a:t>
            </a:r>
          </a:p>
          <a:p>
            <a:r>
              <a:rPr lang="en-US" sz="1600" dirty="0" smtClean="0"/>
              <a:t>Challenges with D2L – question formatting</a:t>
            </a:r>
          </a:p>
          <a:p>
            <a:r>
              <a:rPr lang="en-US" sz="1600" dirty="0" smtClean="0"/>
              <a:t>Prefer paper/pencil</a:t>
            </a:r>
          </a:p>
          <a:p>
            <a:r>
              <a:rPr lang="en-US" sz="1600" dirty="0" smtClean="0"/>
              <a:t>Prefer immediate feedback</a:t>
            </a:r>
          </a:p>
        </p:txBody>
      </p:sp>
      <p:sp>
        <p:nvSpPr>
          <p:cNvPr id="5" name="Text Placeholder 4"/>
          <p:cNvSpPr>
            <a:spLocks noGrp="1"/>
          </p:cNvSpPr>
          <p:nvPr>
            <p:ph type="body" sz="quarter" idx="3"/>
          </p:nvPr>
        </p:nvSpPr>
        <p:spPr/>
        <p:txBody>
          <a:bodyPr/>
          <a:lstStyle/>
          <a:p>
            <a:r>
              <a:rPr lang="en-US" dirty="0" smtClean="0"/>
              <a:t>Influence on studies</a:t>
            </a:r>
            <a:endParaRPr lang="en-US" dirty="0"/>
          </a:p>
        </p:txBody>
      </p:sp>
      <p:sp>
        <p:nvSpPr>
          <p:cNvPr id="6" name="Content Placeholder 5"/>
          <p:cNvSpPr>
            <a:spLocks noGrp="1"/>
          </p:cNvSpPr>
          <p:nvPr>
            <p:ph sz="quarter" idx="4"/>
          </p:nvPr>
        </p:nvSpPr>
        <p:spPr/>
        <p:txBody>
          <a:bodyPr>
            <a:normAutofit fontScale="92500" lnSpcReduction="10000"/>
          </a:bodyPr>
          <a:lstStyle/>
          <a:p>
            <a:pPr marL="114300" indent="0">
              <a:buNone/>
            </a:pPr>
            <a:r>
              <a:rPr lang="en-US" sz="1900" dirty="0" smtClean="0"/>
              <a:t>Motivation as child welfare scholar</a:t>
            </a:r>
          </a:p>
          <a:p>
            <a:r>
              <a:rPr lang="en-US" sz="1700" dirty="0" smtClean="0"/>
              <a:t>Excited &amp; open re upcoming content.</a:t>
            </a:r>
            <a:endParaRPr lang="en-US" sz="1700" dirty="0"/>
          </a:p>
          <a:p>
            <a:r>
              <a:rPr lang="en-US" sz="1700" dirty="0" smtClean="0"/>
              <a:t>Prefer assessment in C1 get </a:t>
            </a:r>
            <a:r>
              <a:rPr lang="en-US" sz="1700" dirty="0"/>
              <a:t>more of a sense of what [learning] was going to be </a:t>
            </a:r>
            <a:r>
              <a:rPr lang="en-US" sz="1700" dirty="0" smtClean="0"/>
              <a:t>presented</a:t>
            </a:r>
          </a:p>
          <a:p>
            <a:r>
              <a:rPr lang="en-US" sz="1700" dirty="0" smtClean="0"/>
              <a:t>“long way to go” </a:t>
            </a:r>
          </a:p>
          <a:p>
            <a:pPr marL="114300" indent="0">
              <a:buNone/>
            </a:pPr>
            <a:r>
              <a:rPr lang="en-US" sz="1900" dirty="0" smtClean="0"/>
              <a:t>Study in social work courses</a:t>
            </a:r>
          </a:p>
          <a:p>
            <a:r>
              <a:rPr lang="en-US" sz="1700" dirty="0" smtClean="0"/>
              <a:t>Refreshed memory </a:t>
            </a:r>
            <a:r>
              <a:rPr lang="en-US" sz="1700" dirty="0"/>
              <a:t>of social work topics and information.</a:t>
            </a:r>
          </a:p>
          <a:p>
            <a:r>
              <a:rPr lang="en-US" sz="1700" dirty="0"/>
              <a:t>After </a:t>
            </a:r>
            <a:r>
              <a:rPr lang="en-US" sz="1700" dirty="0" smtClean="0"/>
              <a:t>assessment went </a:t>
            </a:r>
            <a:r>
              <a:rPr lang="en-US" sz="1700" dirty="0"/>
              <a:t>back for review.</a:t>
            </a:r>
          </a:p>
          <a:p>
            <a:r>
              <a:rPr lang="en-US" sz="1700" dirty="0" smtClean="0"/>
              <a:t>Assessment preparation </a:t>
            </a:r>
            <a:r>
              <a:rPr lang="en-US" sz="1700" dirty="0"/>
              <a:t>to take [social work] licensing exam.</a:t>
            </a:r>
          </a:p>
          <a:p>
            <a:r>
              <a:rPr lang="en-US" sz="1700" dirty="0" smtClean="0"/>
              <a:t>Good </a:t>
            </a:r>
            <a:r>
              <a:rPr lang="en-US" sz="1700" dirty="0"/>
              <a:t>to know knowledge could be applied somewhere.</a:t>
            </a:r>
          </a:p>
          <a:p>
            <a:endParaRPr lang="en-US" sz="1900" dirty="0"/>
          </a:p>
          <a:p>
            <a:endParaRPr lang="en-US" sz="1900" dirty="0"/>
          </a:p>
        </p:txBody>
      </p:sp>
    </p:spTree>
    <p:extLst>
      <p:ext uri="{BB962C8B-B14F-4D97-AF65-F5344CB8AC3E}">
        <p14:creationId xmlns:p14="http://schemas.microsoft.com/office/powerpoint/2010/main" val="421768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Pilot (cont.)</a:t>
            </a:r>
            <a:endParaRPr lang="en-US" dirty="0"/>
          </a:p>
        </p:txBody>
      </p:sp>
      <p:sp>
        <p:nvSpPr>
          <p:cNvPr id="4" name="Text Placeholder 3"/>
          <p:cNvSpPr>
            <a:spLocks noGrp="1"/>
          </p:cNvSpPr>
          <p:nvPr>
            <p:ph type="body" idx="1"/>
          </p:nvPr>
        </p:nvSpPr>
        <p:spPr/>
        <p:txBody>
          <a:bodyPr/>
          <a:lstStyle/>
          <a:p>
            <a:r>
              <a:rPr lang="en-US" dirty="0" smtClean="0"/>
              <a:t>Other comments &amp; observations</a:t>
            </a:r>
            <a:endParaRPr lang="en-US" dirty="0"/>
          </a:p>
        </p:txBody>
      </p:sp>
      <p:sp>
        <p:nvSpPr>
          <p:cNvPr id="5" name="Content Placeholder 4"/>
          <p:cNvSpPr>
            <a:spLocks noGrp="1"/>
          </p:cNvSpPr>
          <p:nvPr>
            <p:ph sz="half" idx="2"/>
          </p:nvPr>
        </p:nvSpPr>
        <p:spPr/>
        <p:txBody>
          <a:bodyPr>
            <a:normAutofit fontScale="92500" lnSpcReduction="20000"/>
          </a:bodyPr>
          <a:lstStyle/>
          <a:p>
            <a:pPr lvl="0"/>
            <a:r>
              <a:rPr lang="en-US" dirty="0" smtClean="0"/>
              <a:t>Complexity </a:t>
            </a:r>
            <a:r>
              <a:rPr lang="en-US" dirty="0"/>
              <a:t>of child welfare social work in completing the assessment</a:t>
            </a:r>
          </a:p>
          <a:p>
            <a:pPr lvl="0"/>
            <a:r>
              <a:rPr lang="en-US" dirty="0" smtClean="0"/>
              <a:t>Timing </a:t>
            </a:r>
            <a:r>
              <a:rPr lang="en-US" dirty="0"/>
              <a:t>of assessment would be important – very beginning and </a:t>
            </a:r>
            <a:r>
              <a:rPr lang="en-US" dirty="0" smtClean="0"/>
              <a:t>end of education</a:t>
            </a:r>
            <a:endParaRPr lang="en-US" dirty="0"/>
          </a:p>
          <a:p>
            <a:pPr lvl="0"/>
            <a:r>
              <a:rPr lang="en-US" dirty="0"/>
              <a:t>Use of acronyms – is it necessary? </a:t>
            </a:r>
          </a:p>
          <a:p>
            <a:pPr lvl="0"/>
            <a:r>
              <a:rPr lang="en-US" dirty="0"/>
              <a:t>Overall felt the questions asked were good.</a:t>
            </a:r>
          </a:p>
          <a:p>
            <a:pPr lvl="0"/>
            <a:r>
              <a:rPr lang="en-US" dirty="0" smtClean="0"/>
              <a:t>Felt like a “test” – want to do well</a:t>
            </a:r>
            <a:endParaRPr lang="en-US" dirty="0"/>
          </a:p>
          <a:p>
            <a:endParaRPr lang="en-US" dirty="0"/>
          </a:p>
        </p:txBody>
      </p:sp>
      <p:sp>
        <p:nvSpPr>
          <p:cNvPr id="6" name="Text Placeholder 5"/>
          <p:cNvSpPr>
            <a:spLocks noGrp="1"/>
          </p:cNvSpPr>
          <p:nvPr>
            <p:ph type="body" sz="quarter" idx="3"/>
          </p:nvPr>
        </p:nvSpPr>
        <p:spPr/>
        <p:txBody>
          <a:bodyPr/>
          <a:lstStyle/>
          <a:p>
            <a:r>
              <a:rPr lang="en-US" dirty="0" smtClean="0"/>
              <a:t>Measurement of child welfare social work knowledge</a:t>
            </a:r>
            <a:endParaRPr lang="en-US" dirty="0"/>
          </a:p>
        </p:txBody>
      </p:sp>
      <p:sp>
        <p:nvSpPr>
          <p:cNvPr id="11" name="Content Placeholder 10"/>
          <p:cNvSpPr>
            <a:spLocks noGrp="1"/>
          </p:cNvSpPr>
          <p:nvPr>
            <p:ph sz="quarter" idx="4"/>
          </p:nvPr>
        </p:nvSpPr>
        <p:spPr/>
        <p:txBody>
          <a:bodyPr>
            <a:normAutofit/>
          </a:bodyPr>
          <a:lstStyle/>
          <a:p>
            <a:r>
              <a:rPr lang="en-US" sz="1800" dirty="0" smtClean="0"/>
              <a:t>Student consensus it measured their level of knowledge</a:t>
            </a:r>
          </a:p>
          <a:p>
            <a:r>
              <a:rPr lang="en-US" sz="1800" dirty="0"/>
              <a:t>Mean score 6.6 (scale of 10)</a:t>
            </a:r>
          </a:p>
          <a:p>
            <a:r>
              <a:rPr lang="en-US" sz="1800" dirty="0" smtClean="0"/>
              <a:t>Two students identified as poor test takers conveyed greater anxiety</a:t>
            </a:r>
            <a:endParaRPr lang="en-US" sz="1800" dirty="0"/>
          </a:p>
        </p:txBody>
      </p:sp>
    </p:spTree>
    <p:extLst>
      <p:ext uri="{BB962C8B-B14F-4D97-AF65-F5344CB8AC3E}">
        <p14:creationId xmlns:p14="http://schemas.microsoft.com/office/powerpoint/2010/main" val="2340523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Recommendations &amp; Next Steps</a:t>
            </a:r>
            <a:endParaRPr lang="en-US" sz="4400" dirty="0"/>
          </a:p>
        </p:txBody>
      </p:sp>
      <p:sp>
        <p:nvSpPr>
          <p:cNvPr id="3" name="Content Placeholder 2"/>
          <p:cNvSpPr>
            <a:spLocks noGrp="1"/>
          </p:cNvSpPr>
          <p:nvPr>
            <p:ph idx="1"/>
          </p:nvPr>
        </p:nvSpPr>
        <p:spPr/>
        <p:txBody>
          <a:bodyPr/>
          <a:lstStyle/>
          <a:p>
            <a:r>
              <a:rPr lang="en-US" dirty="0" smtClean="0"/>
              <a:t>“Clean up” lay out</a:t>
            </a:r>
          </a:p>
          <a:p>
            <a:r>
              <a:rPr lang="en-US" dirty="0" smtClean="0"/>
              <a:t>Convey </a:t>
            </a:r>
            <a:r>
              <a:rPr lang="en-US" i="1" dirty="0" smtClean="0"/>
              <a:t>assessment</a:t>
            </a:r>
            <a:r>
              <a:rPr lang="en-US" dirty="0" smtClean="0"/>
              <a:t> of program </a:t>
            </a:r>
            <a:r>
              <a:rPr lang="en-US" i="1" dirty="0" smtClean="0"/>
              <a:t>not</a:t>
            </a:r>
            <a:r>
              <a:rPr lang="en-US" dirty="0" smtClean="0"/>
              <a:t> student </a:t>
            </a:r>
          </a:p>
          <a:p>
            <a:r>
              <a:rPr lang="en-US" dirty="0" smtClean="0"/>
              <a:t>Proceed with implementation for all BSW schools</a:t>
            </a:r>
          </a:p>
          <a:p>
            <a:r>
              <a:rPr lang="en-US" dirty="0" smtClean="0"/>
              <a:t>Address administration: central site, question format, individual school access</a:t>
            </a:r>
          </a:p>
          <a:p>
            <a:r>
              <a:rPr lang="en-US" dirty="0" smtClean="0"/>
              <a:t>Data analysis at individual school and consortium level</a:t>
            </a:r>
            <a:endParaRPr lang="en-US" dirty="0"/>
          </a:p>
        </p:txBody>
      </p:sp>
    </p:spTree>
    <p:extLst>
      <p:ext uri="{BB962C8B-B14F-4D97-AF65-F5344CB8AC3E}">
        <p14:creationId xmlns:p14="http://schemas.microsoft.com/office/powerpoint/2010/main" val="1173269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181600"/>
            <a:ext cx="7772400" cy="908304"/>
          </a:xfrm>
        </p:spPr>
        <p:txBody>
          <a:bodyPr/>
          <a:lstStyle/>
          <a:p>
            <a:r>
              <a:rPr lang="en-US" sz="4000" dirty="0" smtClean="0"/>
              <a:t>Discussion</a:t>
            </a:r>
            <a:endParaRPr lang="en-US" sz="40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5777" b="5777"/>
          <a:stretch>
            <a:fillRect/>
          </a:stretch>
        </p:blipFill>
        <p:spPr>
          <a:xfrm>
            <a:off x="0" y="0"/>
            <a:ext cx="8458200" cy="5029200"/>
          </a:xfrm>
        </p:spPr>
      </p:pic>
      <p:sp>
        <p:nvSpPr>
          <p:cNvPr id="4" name="Text Placeholder 3"/>
          <p:cNvSpPr>
            <a:spLocks noGrp="1"/>
          </p:cNvSpPr>
          <p:nvPr>
            <p:ph type="body" sz="half" idx="2"/>
          </p:nvPr>
        </p:nvSpPr>
        <p:spPr/>
        <p:txBody>
          <a:bodyPr>
            <a:normAutofit/>
          </a:bodyPr>
          <a:lstStyle/>
          <a:p>
            <a:r>
              <a:rPr lang="en-US" sz="2800" dirty="0" smtClean="0"/>
              <a:t>questions, comments, observations, sharing</a:t>
            </a:r>
            <a:endParaRPr lang="en-US" sz="2800" dirty="0"/>
          </a:p>
        </p:txBody>
      </p:sp>
    </p:spTree>
    <p:extLst>
      <p:ext uri="{BB962C8B-B14F-4D97-AF65-F5344CB8AC3E}">
        <p14:creationId xmlns:p14="http://schemas.microsoft.com/office/powerpoint/2010/main" val="777115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Assessment Questions</a:t>
            </a:r>
            <a:endParaRPr lang="en-US" dirty="0"/>
          </a:p>
        </p:txBody>
      </p:sp>
      <p:sp>
        <p:nvSpPr>
          <p:cNvPr id="3" name="Rectangle 2"/>
          <p:cNvSpPr/>
          <p:nvPr/>
        </p:nvSpPr>
        <p:spPr>
          <a:xfrm>
            <a:off x="838200" y="1524000"/>
            <a:ext cx="6019800" cy="1200329"/>
          </a:xfrm>
          <a:prstGeom prst="rect">
            <a:avLst/>
          </a:prstGeom>
        </p:spPr>
        <p:txBody>
          <a:bodyPr wrap="square">
            <a:spAutoFit/>
          </a:bodyPr>
          <a:lstStyle/>
          <a:p>
            <a:pPr marR="0" lvl="0">
              <a:spcBef>
                <a:spcPts val="0"/>
              </a:spcBef>
              <a:spcAft>
                <a:spcPts val="0"/>
              </a:spcAft>
            </a:pPr>
            <a:r>
              <a:rPr lang="en-US" b="1" dirty="0">
                <a:latin typeface="Arial"/>
                <a:ea typeface="Times New Roman"/>
                <a:cs typeface="Times New Roman"/>
              </a:rPr>
              <a:t>[2.1.4/1e]</a:t>
            </a:r>
            <a:r>
              <a:rPr lang="en-US" dirty="0">
                <a:latin typeface="Arial"/>
                <a:ea typeface="Times New Roman"/>
                <a:cs typeface="Times New Roman"/>
              </a:rPr>
              <a:t> Recent immigrants in the United States have the same opportunities to access all social services programs as those who were born in this country. </a:t>
            </a:r>
            <a:r>
              <a:rPr lang="en-US" dirty="0">
                <a:latin typeface="Arial"/>
                <a:ea typeface="Calibri"/>
                <a:cs typeface="Times New Roman"/>
              </a:rPr>
              <a:t>True or </a:t>
            </a:r>
            <a:r>
              <a:rPr lang="en-US" dirty="0" smtClean="0">
                <a:highlight>
                  <a:srgbClr val="FFFF00"/>
                </a:highlight>
                <a:latin typeface="Arial"/>
                <a:ea typeface="Calibri"/>
                <a:cs typeface="Times New Roman"/>
              </a:rPr>
              <a:t>False</a:t>
            </a:r>
            <a:r>
              <a:rPr lang="en-US" dirty="0" smtClean="0">
                <a:latin typeface="Arial"/>
                <a:ea typeface="Calibri"/>
                <a:cs typeface="Times New Roman"/>
              </a:rPr>
              <a:t>? </a:t>
            </a:r>
            <a:endParaRPr lang="en-US" sz="1600" dirty="0">
              <a:ea typeface="Calibri"/>
              <a:cs typeface="Times New Roman"/>
            </a:endParaRPr>
          </a:p>
        </p:txBody>
      </p:sp>
      <p:sp>
        <p:nvSpPr>
          <p:cNvPr id="5" name="Rectangle 4"/>
          <p:cNvSpPr/>
          <p:nvPr/>
        </p:nvSpPr>
        <p:spPr>
          <a:xfrm>
            <a:off x="914400" y="2895600"/>
            <a:ext cx="5867400" cy="2585323"/>
          </a:xfrm>
          <a:prstGeom prst="rect">
            <a:avLst/>
          </a:prstGeom>
        </p:spPr>
        <p:txBody>
          <a:bodyPr wrap="square">
            <a:spAutoFit/>
          </a:bodyPr>
          <a:lstStyle/>
          <a:p>
            <a:pPr marR="0" lvl="0">
              <a:spcBef>
                <a:spcPts val="0"/>
              </a:spcBef>
              <a:spcAft>
                <a:spcPts val="0"/>
              </a:spcAft>
            </a:pPr>
            <a:r>
              <a:rPr lang="en-US" b="1" dirty="0">
                <a:latin typeface="Arial"/>
                <a:ea typeface="Calibri"/>
                <a:cs typeface="Times New Roman"/>
              </a:rPr>
              <a:t>[2.1.10(a)/2a]</a:t>
            </a:r>
            <a:r>
              <a:rPr lang="en-US" dirty="0">
                <a:latin typeface="Arial"/>
                <a:ea typeface="Calibri"/>
                <a:cs typeface="Times New Roman"/>
              </a:rPr>
              <a:t> When assessing a family’s risk and learning family history, the best resource for this information is:</a:t>
            </a:r>
            <a:endParaRPr lang="en-US" sz="1600" dirty="0">
              <a:ea typeface="Calibri"/>
              <a:cs typeface="Times New Roman"/>
            </a:endParaRPr>
          </a:p>
          <a:p>
            <a:pPr marL="342900" marR="0" lvl="0" indent="-342900">
              <a:spcBef>
                <a:spcPts val="0"/>
              </a:spcBef>
              <a:spcAft>
                <a:spcPts val="0"/>
              </a:spcAft>
              <a:buFont typeface="+mj-lt"/>
              <a:buAutoNum type="alphaUcPeriod"/>
            </a:pPr>
            <a:r>
              <a:rPr lang="en-US" dirty="0">
                <a:latin typeface="Arial"/>
                <a:ea typeface="Calibri"/>
                <a:cs typeface="Times New Roman"/>
              </a:rPr>
              <a:t>Previous case record notes</a:t>
            </a:r>
            <a:endParaRPr lang="en-US" sz="1600" dirty="0">
              <a:ea typeface="Calibri"/>
              <a:cs typeface="Times New Roman"/>
            </a:endParaRPr>
          </a:p>
          <a:p>
            <a:pPr marL="342900" marR="0" lvl="0" indent="-342900">
              <a:spcBef>
                <a:spcPts val="0"/>
              </a:spcBef>
              <a:spcAft>
                <a:spcPts val="0"/>
              </a:spcAft>
              <a:buFont typeface="+mj-lt"/>
              <a:buAutoNum type="alphaUcPeriod"/>
            </a:pPr>
            <a:r>
              <a:rPr lang="en-US" dirty="0">
                <a:highlight>
                  <a:srgbClr val="FFFF00"/>
                </a:highlight>
                <a:latin typeface="Arial"/>
                <a:ea typeface="Calibri"/>
                <a:cs typeface="Times New Roman"/>
              </a:rPr>
              <a:t>Members of the family involved</a:t>
            </a:r>
            <a:endParaRPr lang="en-US" sz="1600" dirty="0">
              <a:ea typeface="Calibri"/>
              <a:cs typeface="Times New Roman"/>
            </a:endParaRPr>
          </a:p>
          <a:p>
            <a:pPr marL="342900" marR="0" lvl="0" indent="-342900">
              <a:spcBef>
                <a:spcPts val="0"/>
              </a:spcBef>
              <a:spcAft>
                <a:spcPts val="0"/>
              </a:spcAft>
              <a:buFont typeface="+mj-lt"/>
              <a:buAutoNum type="alphaUcPeriod"/>
            </a:pPr>
            <a:r>
              <a:rPr lang="en-US" dirty="0">
                <a:latin typeface="Arial"/>
                <a:ea typeface="Calibri"/>
                <a:cs typeface="Times New Roman"/>
              </a:rPr>
              <a:t>Collateral agency service providers who have worked with the family in the past</a:t>
            </a:r>
            <a:endParaRPr lang="en-US" sz="1600" dirty="0">
              <a:ea typeface="Calibri"/>
              <a:cs typeface="Times New Roman"/>
            </a:endParaRPr>
          </a:p>
          <a:p>
            <a:pPr marL="342900" marR="0" lvl="0" indent="-342900">
              <a:spcBef>
                <a:spcPts val="0"/>
              </a:spcBef>
              <a:spcAft>
                <a:spcPts val="0"/>
              </a:spcAft>
              <a:buFont typeface="+mj-lt"/>
              <a:buAutoNum type="alphaUcPeriod"/>
            </a:pPr>
            <a:r>
              <a:rPr lang="en-US" dirty="0">
                <a:latin typeface="Arial"/>
                <a:ea typeface="Calibri"/>
                <a:cs typeface="Times New Roman"/>
              </a:rPr>
              <a:t>Friends, extended family and social supports identified by the family.</a:t>
            </a:r>
            <a:endParaRPr lang="en-US" sz="1600" dirty="0">
              <a:ea typeface="Calibri"/>
              <a:cs typeface="Times New Roman"/>
            </a:endParaRPr>
          </a:p>
        </p:txBody>
      </p:sp>
    </p:spTree>
    <p:extLst>
      <p:ext uri="{BB962C8B-B14F-4D97-AF65-F5344CB8AC3E}">
        <p14:creationId xmlns:p14="http://schemas.microsoft.com/office/powerpoint/2010/main" val="3398318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Assessment Questions</a:t>
            </a:r>
          </a:p>
        </p:txBody>
      </p:sp>
      <p:sp>
        <p:nvSpPr>
          <p:cNvPr id="3" name="Rectangle 2"/>
          <p:cNvSpPr/>
          <p:nvPr/>
        </p:nvSpPr>
        <p:spPr>
          <a:xfrm>
            <a:off x="762000" y="1752600"/>
            <a:ext cx="6096000" cy="4247317"/>
          </a:xfrm>
          <a:prstGeom prst="rect">
            <a:avLst/>
          </a:prstGeom>
        </p:spPr>
        <p:txBody>
          <a:bodyPr wrap="square">
            <a:spAutoFit/>
          </a:bodyPr>
          <a:lstStyle/>
          <a:p>
            <a:pPr lvl="0"/>
            <a:r>
              <a:rPr lang="en-US" b="1" dirty="0"/>
              <a:t>2.1.7/2g]</a:t>
            </a:r>
            <a:r>
              <a:rPr lang="en-US" dirty="0"/>
              <a:t> After being placed in out of home care, Bonnie began to frequently act out violent scenes with her dolls and pretended to be a mother who did not want her children. This response is likely a result of Bonnie’s developmental level and response to life events. Aside from these identified emotional behavioral symptoms, what are other area(s) of Bonnie’s life may be impacted by involvement with the child welfare system? </a:t>
            </a:r>
          </a:p>
          <a:p>
            <a:r>
              <a:rPr lang="en-US" dirty="0"/>
              <a:t> </a:t>
            </a:r>
          </a:p>
          <a:p>
            <a:pPr marL="342900" lvl="0" indent="-342900">
              <a:buFont typeface="+mj-lt"/>
              <a:buAutoNum type="alphaUcPeriod"/>
            </a:pPr>
            <a:r>
              <a:rPr lang="en-US" dirty="0"/>
              <a:t>Forming secure attachment</a:t>
            </a:r>
          </a:p>
          <a:p>
            <a:pPr marL="342900" lvl="0" indent="-342900">
              <a:buFont typeface="+mj-lt"/>
              <a:buAutoNum type="alphaUcPeriod"/>
            </a:pPr>
            <a:r>
              <a:rPr lang="en-US" dirty="0"/>
              <a:t>Academic success</a:t>
            </a:r>
          </a:p>
          <a:p>
            <a:pPr marL="342900" lvl="0" indent="-342900">
              <a:buFont typeface="+mj-lt"/>
              <a:buAutoNum type="alphaUcPeriod"/>
            </a:pPr>
            <a:r>
              <a:rPr lang="en-US" dirty="0"/>
              <a:t>Quality of relationships with siblings or caregivers</a:t>
            </a:r>
          </a:p>
          <a:p>
            <a:pPr marL="342900" lvl="0" indent="-342900">
              <a:buFont typeface="+mj-lt"/>
              <a:buAutoNum type="alphaUcPeriod"/>
            </a:pPr>
            <a:r>
              <a:rPr lang="en-US" dirty="0"/>
              <a:t>Engagement in music and sports activities</a:t>
            </a:r>
          </a:p>
          <a:p>
            <a:pPr marL="342900" lvl="0" indent="-342900">
              <a:buFont typeface="+mj-lt"/>
              <a:buAutoNum type="alphaUcPeriod"/>
            </a:pPr>
            <a:r>
              <a:rPr lang="en-US" dirty="0"/>
              <a:t>A and C</a:t>
            </a:r>
          </a:p>
          <a:p>
            <a:pPr marL="342900" lvl="0" indent="-342900">
              <a:buFont typeface="+mj-lt"/>
              <a:buAutoNum type="alphaUcPeriod"/>
            </a:pPr>
            <a:r>
              <a:rPr lang="en-US" dirty="0"/>
              <a:t>All of the above</a:t>
            </a:r>
          </a:p>
        </p:txBody>
      </p:sp>
    </p:spTree>
    <p:extLst>
      <p:ext uri="{BB962C8B-B14F-4D97-AF65-F5344CB8AC3E}">
        <p14:creationId xmlns:p14="http://schemas.microsoft.com/office/powerpoint/2010/main" val="145899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sz="half" idx="1"/>
          </p:nvPr>
        </p:nvSpPr>
        <p:spPr/>
        <p:txBody>
          <a:bodyPr>
            <a:normAutofit fontScale="92500"/>
          </a:bodyPr>
          <a:lstStyle/>
          <a:p>
            <a:r>
              <a:rPr lang="en-US" dirty="0" smtClean="0"/>
              <a:t>Context of child welfare education at SCSU &amp; MN</a:t>
            </a:r>
          </a:p>
          <a:p>
            <a:r>
              <a:rPr lang="en-US" dirty="0" smtClean="0"/>
              <a:t>Competency Development</a:t>
            </a:r>
          </a:p>
          <a:p>
            <a:r>
              <a:rPr lang="en-US" dirty="0" smtClean="0"/>
              <a:t>Competency knowledge assessment </a:t>
            </a:r>
          </a:p>
          <a:p>
            <a:r>
              <a:rPr lang="en-US" dirty="0" smtClean="0"/>
              <a:t>Pilot results and next steps</a:t>
            </a:r>
          </a:p>
          <a:p>
            <a:r>
              <a:rPr lang="en-US" dirty="0" smtClean="0"/>
              <a:t>Discussion</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91573" y="2743200"/>
            <a:ext cx="2066667" cy="113333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724400"/>
            <a:ext cx="2743200" cy="171926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844" y="947928"/>
            <a:ext cx="1981201" cy="16764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705" y="4317206"/>
            <a:ext cx="1076325" cy="161925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1293564"/>
            <a:ext cx="1524000" cy="98145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9376" y="3200400"/>
            <a:ext cx="1952624" cy="1704975"/>
          </a:xfrm>
          <a:prstGeom prst="rect">
            <a:avLst/>
          </a:prstGeom>
        </p:spPr>
      </p:pic>
    </p:spTree>
    <p:extLst>
      <p:ext uri="{BB962C8B-B14F-4D97-AF65-F5344CB8AC3E}">
        <p14:creationId xmlns:p14="http://schemas.microsoft.com/office/powerpoint/2010/main" val="202521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 Child Welfare at SCSU</a:t>
            </a:r>
            <a:endParaRPr lang="en-US" dirty="0"/>
          </a:p>
        </p:txBody>
      </p:sp>
      <p:sp>
        <p:nvSpPr>
          <p:cNvPr id="4" name="Content Placeholder 3"/>
          <p:cNvSpPr>
            <a:spLocks noGrp="1"/>
          </p:cNvSpPr>
          <p:nvPr>
            <p:ph sz="half" idx="1"/>
          </p:nvPr>
        </p:nvSpPr>
        <p:spPr/>
        <p:txBody>
          <a:bodyPr>
            <a:normAutofit lnSpcReduction="10000"/>
          </a:bodyPr>
          <a:lstStyle/>
          <a:p>
            <a:pPr marL="114300" indent="0">
              <a:buNone/>
            </a:pPr>
            <a:r>
              <a:rPr lang="en-US" dirty="0"/>
              <a:t>BSW </a:t>
            </a:r>
            <a:r>
              <a:rPr lang="en-US" dirty="0" smtClean="0"/>
              <a:t>Program</a:t>
            </a:r>
          </a:p>
          <a:p>
            <a:r>
              <a:rPr lang="en-US" dirty="0" smtClean="0"/>
              <a:t>Generalist Practice</a:t>
            </a:r>
          </a:p>
          <a:p>
            <a:r>
              <a:rPr lang="en-US" dirty="0" smtClean="0"/>
              <a:t>EPAS 10 core competencies &amp; 41 practice behaviors</a:t>
            </a:r>
          </a:p>
          <a:p>
            <a:r>
              <a:rPr lang="en-US" dirty="0" smtClean="0"/>
              <a:t>45 credit major</a:t>
            </a:r>
          </a:p>
          <a:p>
            <a:r>
              <a:rPr lang="en-US" dirty="0" smtClean="0"/>
              <a:t>4 semesters</a:t>
            </a:r>
          </a:p>
          <a:p>
            <a:r>
              <a:rPr lang="en-US" dirty="0" smtClean="0"/>
              <a:t>40 Graduates per semester</a:t>
            </a:r>
          </a:p>
          <a:p>
            <a:r>
              <a:rPr lang="en-US" dirty="0" smtClean="0"/>
              <a:t>Commuter university</a:t>
            </a:r>
            <a:endParaRPr lang="en-US" dirty="0"/>
          </a:p>
        </p:txBody>
      </p:sp>
      <p:sp>
        <p:nvSpPr>
          <p:cNvPr id="6" name="Content Placeholder 5"/>
          <p:cNvSpPr>
            <a:spLocks noGrp="1"/>
          </p:cNvSpPr>
          <p:nvPr>
            <p:ph sz="half" idx="2"/>
          </p:nvPr>
        </p:nvSpPr>
        <p:spPr/>
        <p:txBody>
          <a:bodyPr>
            <a:normAutofit lnSpcReduction="10000"/>
          </a:bodyPr>
          <a:lstStyle/>
          <a:p>
            <a:endParaRPr lang="en-US" dirty="0" smtClean="0"/>
          </a:p>
          <a:p>
            <a:pPr marL="114300" indent="0">
              <a:buNone/>
            </a:pPr>
            <a:endParaRPr lang="en-US" dirty="0"/>
          </a:p>
        </p:txBody>
      </p:sp>
      <p:pic>
        <p:nvPicPr>
          <p:cNvPr id="8" name="Picture 7" descr="getImage.gif"/>
          <p:cNvPicPr>
            <a:picLocks noChangeAspect="1"/>
          </p:cNvPicPr>
          <p:nvPr/>
        </p:nvPicPr>
        <p:blipFill>
          <a:blip r:embed="rId2" cstate="print"/>
          <a:srcRect/>
          <a:stretch>
            <a:fillRect/>
          </a:stretch>
        </p:blipFill>
        <p:spPr bwMode="auto">
          <a:xfrm>
            <a:off x="5562600" y="1676400"/>
            <a:ext cx="1828800" cy="1905000"/>
          </a:xfrm>
          <a:prstGeom prst="rect">
            <a:avLst/>
          </a:prstGeom>
          <a:ln>
            <a:noFill/>
          </a:ln>
          <a:effectLst>
            <a:outerShdw blurRad="292100" dist="139700" dir="2700000" algn="tl" rotWithShape="0">
              <a:srgbClr val="333333">
                <a:alpha val="65000"/>
              </a:srgbClr>
            </a:outerShdw>
            <a:reflection blurRad="6350" stA="50000" endA="295" endPos="92000" dist="101600" dir="5400000" sy="-100000" algn="bl" rotWithShape="0"/>
          </a:effectLst>
        </p:spPr>
      </p:pic>
    </p:spTree>
    <p:extLst>
      <p:ext uri="{BB962C8B-B14F-4D97-AF65-F5344CB8AC3E}">
        <p14:creationId xmlns:p14="http://schemas.microsoft.com/office/powerpoint/2010/main" val="211745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 Child Welfare at SCSU</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3657600" cy="4495800"/>
          </a:xfrm>
        </p:spPr>
      </p:pic>
      <p:sp>
        <p:nvSpPr>
          <p:cNvPr id="4" name="Content Placeholder 3"/>
          <p:cNvSpPr>
            <a:spLocks noGrp="1"/>
          </p:cNvSpPr>
          <p:nvPr>
            <p:ph sz="half" idx="2"/>
          </p:nvPr>
        </p:nvSpPr>
        <p:spPr/>
        <p:txBody>
          <a:bodyPr>
            <a:normAutofit fontScale="92500"/>
          </a:bodyPr>
          <a:lstStyle/>
          <a:p>
            <a:pPr marL="114300" indent="0">
              <a:buNone/>
            </a:pPr>
            <a:r>
              <a:rPr lang="en-US" b="1" dirty="0" smtClean="0"/>
              <a:t>Child Welfare Program</a:t>
            </a:r>
          </a:p>
          <a:p>
            <a:r>
              <a:rPr lang="en-US" dirty="0" smtClean="0"/>
              <a:t>2 </a:t>
            </a:r>
            <a:r>
              <a:rPr lang="en-US" dirty="0"/>
              <a:t>to 3 students per cohort (10 to 12 total)</a:t>
            </a:r>
          </a:p>
          <a:p>
            <a:r>
              <a:rPr lang="en-US" dirty="0"/>
              <a:t>Required child welfare course (3 credit)</a:t>
            </a:r>
          </a:p>
          <a:p>
            <a:r>
              <a:rPr lang="en-US" dirty="0"/>
              <a:t>Child welfare learning in social work courses</a:t>
            </a:r>
          </a:p>
          <a:p>
            <a:r>
              <a:rPr lang="en-US" dirty="0"/>
              <a:t>Supplemental curriculum for each cohort </a:t>
            </a:r>
            <a:r>
              <a:rPr lang="en-US" dirty="0" smtClean="0"/>
              <a:t>group</a:t>
            </a:r>
            <a:endParaRPr lang="en-US" dirty="0"/>
          </a:p>
        </p:txBody>
      </p:sp>
    </p:spTree>
    <p:extLst>
      <p:ext uri="{BB962C8B-B14F-4D97-AF65-F5344CB8AC3E}">
        <p14:creationId xmlns:p14="http://schemas.microsoft.com/office/powerpoint/2010/main" val="3850736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Development</a:t>
            </a:r>
            <a:endParaRPr lang="en-US" dirty="0"/>
          </a:p>
        </p:txBody>
      </p:sp>
      <p:sp>
        <p:nvSpPr>
          <p:cNvPr id="3" name="Content Placeholder 2"/>
          <p:cNvSpPr>
            <a:spLocks noGrp="1"/>
          </p:cNvSpPr>
          <p:nvPr>
            <p:ph idx="1"/>
          </p:nvPr>
        </p:nvSpPr>
        <p:spPr/>
        <p:txBody>
          <a:bodyPr>
            <a:normAutofit fontScale="92500" lnSpcReduction="10000"/>
          </a:bodyPr>
          <a:lstStyle/>
          <a:p>
            <a:pPr marL="342900" lvl="1">
              <a:buClr>
                <a:schemeClr val="accent1"/>
              </a:buClr>
            </a:pPr>
            <a:r>
              <a:rPr lang="en-US" sz="2600" dirty="0"/>
              <a:t>CASCW/U of M – EPAS </a:t>
            </a:r>
            <a:r>
              <a:rPr lang="en-US" sz="2600" dirty="0" smtClean="0"/>
              <a:t>Advanced Competencies</a:t>
            </a:r>
            <a:endParaRPr lang="en-US" sz="2600" dirty="0"/>
          </a:p>
          <a:p>
            <a:pPr lvl="1"/>
            <a:r>
              <a:rPr lang="en-US" sz="2600" dirty="0" smtClean="0"/>
              <a:t>Graduate level </a:t>
            </a:r>
          </a:p>
          <a:p>
            <a:pPr lvl="1"/>
            <a:r>
              <a:rPr lang="en-US" sz="2600" dirty="0" smtClean="0"/>
              <a:t>Source information: current </a:t>
            </a:r>
            <a:r>
              <a:rPr lang="en-US" sz="2600" dirty="0"/>
              <a:t>syllabi, CALSWEC competencies, MCWTS, community and key stakeholder and student focus groups. </a:t>
            </a:r>
          </a:p>
          <a:p>
            <a:r>
              <a:rPr lang="en-US" sz="2800" dirty="0" smtClean="0"/>
              <a:t>Knowledge and Skill Competencies</a:t>
            </a:r>
          </a:p>
          <a:p>
            <a:r>
              <a:rPr lang="en-US" sz="2800" dirty="0" smtClean="0"/>
              <a:t>MSW and BSW/Advanced &amp; Foundation Competencies</a:t>
            </a:r>
          </a:p>
          <a:p>
            <a:pPr lvl="1"/>
            <a:r>
              <a:rPr lang="en-US" sz="2600" dirty="0" smtClean="0"/>
              <a:t>Source information: CALSWEC </a:t>
            </a:r>
            <a:r>
              <a:rPr lang="en-US" sz="2600" dirty="0"/>
              <a:t>competencies, EPAS framework, contract for Title IV-E, and course/cohort syllabi </a:t>
            </a:r>
            <a:endParaRPr lang="en-US" sz="2600" dirty="0" smtClean="0"/>
          </a:p>
          <a:p>
            <a:r>
              <a:rPr lang="en-US" sz="2800" dirty="0" smtClean="0"/>
              <a:t>Finalized proposal with MN-DHS and Universities </a:t>
            </a:r>
          </a:p>
          <a:p>
            <a:endParaRPr lang="en-US" sz="2800" dirty="0"/>
          </a:p>
        </p:txBody>
      </p:sp>
    </p:spTree>
    <p:extLst>
      <p:ext uri="{BB962C8B-B14F-4D97-AF65-F5344CB8AC3E}">
        <p14:creationId xmlns:p14="http://schemas.microsoft.com/office/powerpoint/2010/main" val="270723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Categories</a:t>
            </a:r>
            <a:endParaRPr lang="en-US" dirty="0"/>
          </a:p>
        </p:txBody>
      </p:sp>
      <p:sp>
        <p:nvSpPr>
          <p:cNvPr id="3" name="Content Placeholder 2"/>
          <p:cNvSpPr>
            <a:spLocks noGrp="1"/>
          </p:cNvSpPr>
          <p:nvPr>
            <p:ph idx="1"/>
          </p:nvPr>
        </p:nvSpPr>
        <p:spPr>
          <a:xfrm>
            <a:off x="457200" y="1600200"/>
            <a:ext cx="7620000" cy="4953000"/>
          </a:xfrm>
        </p:spPr>
        <p:txBody>
          <a:bodyPr>
            <a:normAutofit lnSpcReduction="10000"/>
          </a:bodyPr>
          <a:lstStyle/>
          <a:p>
            <a:r>
              <a:rPr lang="en-US" dirty="0" smtClean="0"/>
              <a:t>Diversity and Cultural Competence</a:t>
            </a:r>
          </a:p>
          <a:p>
            <a:r>
              <a:rPr lang="en-US" dirty="0" smtClean="0"/>
              <a:t>Engagement</a:t>
            </a:r>
          </a:p>
          <a:p>
            <a:r>
              <a:rPr lang="en-US" dirty="0" smtClean="0"/>
              <a:t>Partnering and Collaboration</a:t>
            </a:r>
          </a:p>
          <a:p>
            <a:r>
              <a:rPr lang="en-US" dirty="0" smtClean="0"/>
              <a:t>Assessment</a:t>
            </a:r>
          </a:p>
          <a:p>
            <a:r>
              <a:rPr lang="en-US" dirty="0" smtClean="0"/>
              <a:t>Case Planning in Child Welfare</a:t>
            </a:r>
          </a:p>
          <a:p>
            <a:r>
              <a:rPr lang="en-US" dirty="0" smtClean="0"/>
              <a:t>Implementing Child Welfare Services</a:t>
            </a:r>
          </a:p>
          <a:p>
            <a:r>
              <a:rPr lang="en-US" dirty="0" smtClean="0"/>
              <a:t>Communications and Documentation</a:t>
            </a:r>
          </a:p>
          <a:p>
            <a:r>
              <a:rPr lang="en-US" dirty="0" smtClean="0"/>
              <a:t>Evaluation</a:t>
            </a:r>
          </a:p>
          <a:p>
            <a:r>
              <a:rPr lang="en-US" dirty="0" smtClean="0"/>
              <a:t>Advocacy</a:t>
            </a:r>
          </a:p>
          <a:p>
            <a:r>
              <a:rPr lang="en-US" dirty="0" smtClean="0"/>
              <a:t>Policy</a:t>
            </a:r>
          </a:p>
          <a:p>
            <a:r>
              <a:rPr lang="en-US" dirty="0" smtClean="0"/>
              <a:t>Supervision and Management</a:t>
            </a:r>
          </a:p>
          <a:p>
            <a:r>
              <a:rPr lang="en-US" dirty="0" smtClean="0"/>
              <a:t>Professionalism in Child Welfare</a:t>
            </a:r>
          </a:p>
          <a:p>
            <a:pPr marL="114300" indent="0">
              <a:buNone/>
            </a:pPr>
            <a:r>
              <a:rPr lang="en-US" dirty="0" smtClean="0"/>
              <a:t>*links to practice behaviors</a:t>
            </a:r>
            <a:endParaRPr lang="en-US" dirty="0"/>
          </a:p>
        </p:txBody>
      </p:sp>
    </p:spTree>
    <p:extLst>
      <p:ext uri="{BB962C8B-B14F-4D97-AF65-F5344CB8AC3E}">
        <p14:creationId xmlns:p14="http://schemas.microsoft.com/office/powerpoint/2010/main" val="114216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&amp; </a:t>
            </a:r>
            <a:br>
              <a:rPr lang="en-US" dirty="0" smtClean="0"/>
            </a:br>
            <a:r>
              <a:rPr lang="en-US" dirty="0" smtClean="0"/>
              <a:t>Educational Level</a:t>
            </a:r>
            <a:endParaRPr lang="en-US" dirty="0"/>
          </a:p>
        </p:txBody>
      </p:sp>
      <p:sp>
        <p:nvSpPr>
          <p:cNvPr id="3" name="Text Placeholder 2"/>
          <p:cNvSpPr>
            <a:spLocks noGrp="1"/>
          </p:cNvSpPr>
          <p:nvPr>
            <p:ph type="body" idx="1"/>
          </p:nvPr>
        </p:nvSpPr>
        <p:spPr/>
        <p:txBody>
          <a:bodyPr/>
          <a:lstStyle/>
          <a:p>
            <a:r>
              <a:rPr lang="en-US" sz="2800" dirty="0" smtClean="0"/>
              <a:t>Foundation</a:t>
            </a:r>
            <a:endParaRPr lang="en-US" sz="2800" dirty="0"/>
          </a:p>
        </p:txBody>
      </p:sp>
      <p:sp>
        <p:nvSpPr>
          <p:cNvPr id="4" name="Content Placeholder 3"/>
          <p:cNvSpPr>
            <a:spLocks noGrp="1"/>
          </p:cNvSpPr>
          <p:nvPr>
            <p:ph sz="half" idx="2"/>
          </p:nvPr>
        </p:nvSpPr>
        <p:spPr/>
        <p:txBody>
          <a:bodyPr/>
          <a:lstStyle/>
          <a:p>
            <a:r>
              <a:rPr lang="en-US" dirty="0" smtClean="0"/>
              <a:t>BSW graduates = MSW first year</a:t>
            </a:r>
          </a:p>
          <a:p>
            <a:r>
              <a:rPr lang="en-US" dirty="0" smtClean="0"/>
              <a:t>Generalist social work practice focus</a:t>
            </a:r>
          </a:p>
          <a:p>
            <a:endParaRPr lang="en-US" dirty="0"/>
          </a:p>
        </p:txBody>
      </p:sp>
      <p:sp>
        <p:nvSpPr>
          <p:cNvPr id="5" name="Text Placeholder 4"/>
          <p:cNvSpPr>
            <a:spLocks noGrp="1"/>
          </p:cNvSpPr>
          <p:nvPr>
            <p:ph type="body" sz="quarter" idx="3"/>
          </p:nvPr>
        </p:nvSpPr>
        <p:spPr/>
        <p:txBody>
          <a:bodyPr/>
          <a:lstStyle/>
          <a:p>
            <a:r>
              <a:rPr lang="en-US" sz="2800" dirty="0" smtClean="0"/>
              <a:t>Advanced</a:t>
            </a:r>
            <a:endParaRPr lang="en-US" sz="2800" dirty="0"/>
          </a:p>
        </p:txBody>
      </p:sp>
      <p:sp>
        <p:nvSpPr>
          <p:cNvPr id="6" name="Content Placeholder 5"/>
          <p:cNvSpPr>
            <a:spLocks noGrp="1"/>
          </p:cNvSpPr>
          <p:nvPr>
            <p:ph sz="quarter" idx="4"/>
          </p:nvPr>
        </p:nvSpPr>
        <p:spPr/>
        <p:txBody>
          <a:bodyPr/>
          <a:lstStyle/>
          <a:p>
            <a:r>
              <a:rPr lang="en-US" dirty="0" smtClean="0"/>
              <a:t>Clinical</a:t>
            </a:r>
          </a:p>
          <a:p>
            <a:r>
              <a:rPr lang="en-US" dirty="0" smtClean="0"/>
              <a:t>Supervision and management</a:t>
            </a:r>
          </a:p>
        </p:txBody>
      </p:sp>
    </p:spTree>
    <p:extLst>
      <p:ext uri="{BB962C8B-B14F-4D97-AF65-F5344CB8AC3E}">
        <p14:creationId xmlns:p14="http://schemas.microsoft.com/office/powerpoint/2010/main" val="2131925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&amp; Evaluation</a:t>
            </a:r>
            <a:endParaRPr lang="en-US" dirty="0"/>
          </a:p>
        </p:txBody>
      </p:sp>
      <p:sp>
        <p:nvSpPr>
          <p:cNvPr id="3" name="Content Placeholder 2"/>
          <p:cNvSpPr>
            <a:spLocks noGrp="1"/>
          </p:cNvSpPr>
          <p:nvPr>
            <p:ph idx="1"/>
          </p:nvPr>
        </p:nvSpPr>
        <p:spPr/>
        <p:txBody>
          <a:bodyPr>
            <a:normAutofit/>
          </a:bodyPr>
          <a:lstStyle/>
          <a:p>
            <a:r>
              <a:rPr lang="en-US" sz="2800" dirty="0" smtClean="0"/>
              <a:t>KNOWLEDGE assessment vs. SKILL assessment</a:t>
            </a:r>
          </a:p>
          <a:p>
            <a:r>
              <a:rPr lang="en-US" sz="2800" dirty="0"/>
              <a:t>MSW Consortium Work Group</a:t>
            </a:r>
          </a:p>
          <a:p>
            <a:pPr lvl="1"/>
            <a:r>
              <a:rPr lang="en-US" sz="2600" dirty="0" smtClean="0"/>
              <a:t>Designed as pre/post assessment</a:t>
            </a:r>
            <a:endParaRPr lang="en-US" sz="2600" dirty="0"/>
          </a:p>
          <a:p>
            <a:pPr lvl="1"/>
            <a:r>
              <a:rPr lang="en-US" sz="2600" dirty="0" smtClean="0"/>
              <a:t>Question development for each competency and practice behavior</a:t>
            </a:r>
            <a:endParaRPr lang="en-US" sz="2600" dirty="0"/>
          </a:p>
          <a:p>
            <a:pPr lvl="1"/>
            <a:r>
              <a:rPr lang="en-US" sz="2600" dirty="0" smtClean="0"/>
              <a:t>Implementation</a:t>
            </a:r>
            <a:endParaRPr lang="en-US" sz="2600" dirty="0"/>
          </a:p>
          <a:p>
            <a:endParaRPr lang="en-US" sz="2600" dirty="0" smtClean="0"/>
          </a:p>
          <a:p>
            <a:pPr lvl="1"/>
            <a:endParaRPr lang="en-US" sz="2600" dirty="0"/>
          </a:p>
        </p:txBody>
      </p:sp>
    </p:spTree>
    <p:extLst>
      <p:ext uri="{BB962C8B-B14F-4D97-AF65-F5344CB8AC3E}">
        <p14:creationId xmlns:p14="http://schemas.microsoft.com/office/powerpoint/2010/main" val="3751906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BSW Child Welfare </a:t>
            </a:r>
            <a:br>
              <a:rPr lang="en-US" dirty="0" smtClean="0"/>
            </a:br>
            <a:r>
              <a:rPr lang="en-US" dirty="0" smtClean="0"/>
              <a:t>Knowledge Assessment</a:t>
            </a:r>
            <a:endParaRPr lang="en-US" dirty="0"/>
          </a:p>
        </p:txBody>
      </p:sp>
      <p:sp>
        <p:nvSpPr>
          <p:cNvPr id="3" name="Text Placeholder 2"/>
          <p:cNvSpPr>
            <a:spLocks noGrp="1"/>
          </p:cNvSpPr>
          <p:nvPr>
            <p:ph type="body" idx="1"/>
          </p:nvPr>
        </p:nvSpPr>
        <p:spPr/>
        <p:txBody>
          <a:bodyPr/>
          <a:lstStyle/>
          <a:p>
            <a:r>
              <a:rPr lang="en-US" dirty="0" smtClean="0"/>
              <a:t>Assessment development</a:t>
            </a:r>
            <a:endParaRPr lang="en-US" dirty="0"/>
          </a:p>
        </p:txBody>
      </p:sp>
      <p:sp>
        <p:nvSpPr>
          <p:cNvPr id="4" name="Content Placeholder 3"/>
          <p:cNvSpPr>
            <a:spLocks noGrp="1"/>
          </p:cNvSpPr>
          <p:nvPr>
            <p:ph sz="half" idx="2"/>
          </p:nvPr>
        </p:nvSpPr>
        <p:spPr/>
        <p:txBody>
          <a:bodyPr>
            <a:normAutofit lnSpcReduction="10000"/>
          </a:bodyPr>
          <a:lstStyle/>
          <a:p>
            <a:r>
              <a:rPr lang="en-US" dirty="0"/>
              <a:t>Statewide competencies</a:t>
            </a:r>
          </a:p>
          <a:p>
            <a:r>
              <a:rPr lang="en-US" dirty="0" smtClean="0"/>
              <a:t>Build </a:t>
            </a:r>
            <a:r>
              <a:rPr lang="en-US" dirty="0"/>
              <a:t>on </a:t>
            </a:r>
            <a:r>
              <a:rPr lang="en-US" dirty="0" smtClean="0"/>
              <a:t>groundwork </a:t>
            </a:r>
            <a:r>
              <a:rPr lang="en-US" dirty="0"/>
              <a:t>of Graduate level </a:t>
            </a:r>
            <a:r>
              <a:rPr lang="en-US" dirty="0" smtClean="0"/>
              <a:t>assessment development</a:t>
            </a:r>
            <a:endParaRPr lang="en-US" dirty="0"/>
          </a:p>
          <a:p>
            <a:r>
              <a:rPr lang="en-US" dirty="0" smtClean="0"/>
              <a:t>Assure congruence with  BSW level </a:t>
            </a:r>
            <a:endParaRPr lang="en-US" dirty="0"/>
          </a:p>
          <a:p>
            <a:r>
              <a:rPr lang="en-US" dirty="0"/>
              <a:t>Pilot assessment with 9 students </a:t>
            </a:r>
            <a:r>
              <a:rPr lang="en-US" dirty="0" smtClean="0"/>
              <a:t>(cohort group breakdown: </a:t>
            </a:r>
            <a:r>
              <a:rPr lang="en-US" dirty="0"/>
              <a:t>C2 – 4; C3 – 4; C4 – </a:t>
            </a:r>
            <a:r>
              <a:rPr lang="en-US" dirty="0" smtClean="0"/>
              <a:t>1)</a:t>
            </a:r>
            <a:endParaRPr lang="en-US" dirty="0"/>
          </a:p>
          <a:p>
            <a:endParaRPr lang="en-US" dirty="0"/>
          </a:p>
          <a:p>
            <a:endParaRPr lang="en-US" dirty="0"/>
          </a:p>
        </p:txBody>
      </p:sp>
      <p:sp>
        <p:nvSpPr>
          <p:cNvPr id="5" name="Text Placeholder 4"/>
          <p:cNvSpPr>
            <a:spLocks noGrp="1"/>
          </p:cNvSpPr>
          <p:nvPr>
            <p:ph type="body" sz="quarter" idx="3"/>
          </p:nvPr>
        </p:nvSpPr>
        <p:spPr/>
        <p:txBody>
          <a:bodyPr/>
          <a:lstStyle/>
          <a:p>
            <a:r>
              <a:rPr lang="en-US" dirty="0" smtClean="0"/>
              <a:t>Guidebook development</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Complete “cross walk” in competencies and placement within education.</a:t>
            </a:r>
          </a:p>
          <a:p>
            <a:r>
              <a:rPr lang="en-US" dirty="0" smtClean="0"/>
              <a:t>Identify child welfare knowledge gaps in social work coursework &amp; MCWTS.</a:t>
            </a:r>
          </a:p>
          <a:p>
            <a:r>
              <a:rPr lang="en-US" dirty="0" smtClean="0"/>
              <a:t>Develop child welfare cohort curriculum to enhance existing coursework and fill gaps.</a:t>
            </a:r>
          </a:p>
          <a:p>
            <a:endParaRPr lang="en-US" dirty="0" smtClean="0"/>
          </a:p>
        </p:txBody>
      </p:sp>
    </p:spTree>
    <p:extLst>
      <p:ext uri="{BB962C8B-B14F-4D97-AF65-F5344CB8AC3E}">
        <p14:creationId xmlns:p14="http://schemas.microsoft.com/office/powerpoint/2010/main" val="1569500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4">
      <a:dk1>
        <a:sysClr val="windowText" lastClr="000000"/>
      </a:dk1>
      <a:lt1>
        <a:sysClr val="window" lastClr="FFFFFF"/>
      </a:lt1>
      <a:dk2>
        <a:srgbClr val="2B2F36"/>
      </a:dk2>
      <a:lt2>
        <a:srgbClr val="B32C16"/>
      </a:lt2>
      <a:accent1>
        <a:srgbClr val="B32C16"/>
      </a:accent1>
      <a:accent2>
        <a:srgbClr val="D8D8D8"/>
      </a:accent2>
      <a:accent3>
        <a:srgbClr val="B32C16"/>
      </a:accent3>
      <a:accent4>
        <a:srgbClr val="BFBFBF"/>
      </a:accent4>
      <a:accent5>
        <a:srgbClr val="000000"/>
      </a:accent5>
      <a:accent6>
        <a:srgbClr val="000000"/>
      </a:accent6>
      <a:hlink>
        <a:srgbClr val="000000"/>
      </a:hlink>
      <a:folHlink>
        <a:srgbClr val="3B435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215</TotalTime>
  <Words>919</Words>
  <Application>Microsoft Office PowerPoint</Application>
  <PresentationFormat>On-screen Show (4:3)</PresentationFormat>
  <Paragraphs>149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Times New Roman</vt:lpstr>
      <vt:lpstr>Adjacency</vt:lpstr>
      <vt:lpstr>Merging Competencies, Content, and Evaluation</vt:lpstr>
      <vt:lpstr>Today’s agenda</vt:lpstr>
      <vt:lpstr>Context - Child Welfare at SCSU</vt:lpstr>
      <vt:lpstr>Context - Child Welfare at SCSU</vt:lpstr>
      <vt:lpstr>Competency Development</vt:lpstr>
      <vt:lpstr>Competency* Categories</vt:lpstr>
      <vt:lpstr>Competencies &amp;  Educational Level</vt:lpstr>
      <vt:lpstr>Assessment &amp; Evaluation</vt:lpstr>
      <vt:lpstr>BSW Child Welfare  Knowledge Assessment</vt:lpstr>
      <vt:lpstr>Results from Pilot</vt:lpstr>
      <vt:lpstr>Results from Pilot</vt:lpstr>
      <vt:lpstr>Results from Pilot (cont.)</vt:lpstr>
      <vt:lpstr>Recommendations &amp; Next Steps</vt:lpstr>
      <vt:lpstr>Discussion</vt:lpstr>
      <vt:lpstr>Sample Assessment Questions</vt:lpstr>
      <vt:lpstr>Sample Assessment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Merging Competencies, Content, and Evaluation</dc:title>
  <dc:creator>Mary Pfohl</dc:creator>
  <cp:lastModifiedBy>Traci L LaLiberte PhD</cp:lastModifiedBy>
  <cp:revision>19</cp:revision>
  <dcterms:created xsi:type="dcterms:W3CDTF">2015-06-01T00:34:38Z</dcterms:created>
  <dcterms:modified xsi:type="dcterms:W3CDTF">2015-06-01T16:42:12Z</dcterms:modified>
</cp:coreProperties>
</file>