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20"/>
  </p:notesMasterIdLst>
  <p:handoutMasterIdLst>
    <p:handoutMasterId r:id="rId21"/>
  </p:handoutMasterIdLst>
  <p:sldIdLst>
    <p:sldId id="256" r:id="rId2"/>
    <p:sldId id="276" r:id="rId3"/>
    <p:sldId id="275" r:id="rId4"/>
    <p:sldId id="258" r:id="rId5"/>
    <p:sldId id="259" r:id="rId6"/>
    <p:sldId id="298" r:id="rId7"/>
    <p:sldId id="299" r:id="rId8"/>
    <p:sldId id="300" r:id="rId9"/>
    <p:sldId id="269" r:id="rId10"/>
    <p:sldId id="271" r:id="rId11"/>
    <p:sldId id="294" r:id="rId12"/>
    <p:sldId id="301" r:id="rId13"/>
    <p:sldId id="270" r:id="rId14"/>
    <p:sldId id="287" r:id="rId15"/>
    <p:sldId id="290" r:id="rId16"/>
    <p:sldId id="291" r:id="rId17"/>
    <p:sldId id="278" r:id="rId18"/>
    <p:sldId id="273"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72"/>
    <a:srgbClr val="F8D320"/>
    <a:srgbClr val="7C14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4651" autoAdjust="0"/>
  </p:normalViewPr>
  <p:slideViewPr>
    <p:cSldViewPr snapToGrid="0" snapToObjects="1">
      <p:cViewPr varScale="1">
        <p:scale>
          <a:sx n="56" d="100"/>
          <a:sy n="56" d="100"/>
        </p:scale>
        <p:origin x="93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7F586C2-16B8-7F4A-9F2B-A3FB7E876897}" type="datetimeFigureOut">
              <a:rPr lang="en-US" smtClean="0"/>
              <a:pPr/>
              <a:t>5/29/2015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2D73A53-D530-9B4D-9539-D29E6F6F371A}" type="slidenum">
              <a:rPr lang="en-US" smtClean="0"/>
              <a:pPr/>
              <a:t>‹#›</a:t>
            </a:fld>
            <a:endParaRPr lang="en-US" dirty="0"/>
          </a:p>
        </p:txBody>
      </p:sp>
    </p:spTree>
    <p:extLst>
      <p:ext uri="{BB962C8B-B14F-4D97-AF65-F5344CB8AC3E}">
        <p14:creationId xmlns:p14="http://schemas.microsoft.com/office/powerpoint/2010/main" val="1477792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E43D1DA-8C50-854C-8532-D128E3ACD4F5}" type="datetimeFigureOut">
              <a:rPr lang="en-US" smtClean="0"/>
              <a:pPr/>
              <a:t>5/29/2015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BDD026-C9D1-6F48-9C76-CF59EC100C68}" type="slidenum">
              <a:rPr lang="en-US" smtClean="0"/>
              <a:pPr/>
              <a:t>‹#›</a:t>
            </a:fld>
            <a:endParaRPr lang="en-US" dirty="0"/>
          </a:p>
        </p:txBody>
      </p:sp>
    </p:spTree>
    <p:extLst>
      <p:ext uri="{BB962C8B-B14F-4D97-AF65-F5344CB8AC3E}">
        <p14:creationId xmlns:p14="http://schemas.microsoft.com/office/powerpoint/2010/main" val="36207485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Lucida Grande" charset="0"/>
                <a:ea typeface="ＭＳ Ｐゴシック" charset="0"/>
                <a:cs typeface="ＭＳ Ｐゴシック" charset="0"/>
              </a:rPr>
              <a:t>Cross cultural contact throughout history has been characterized by bloodshed, oppression or genocide</a:t>
            </a:r>
          </a:p>
          <a:p>
            <a:r>
              <a:rPr lang="en-US" dirty="0">
                <a:latin typeface="Lucida Grande" charset="0"/>
                <a:ea typeface="ＭＳ Ｐゴシック" charset="0"/>
                <a:cs typeface="ＭＳ Ｐゴシック" charset="0"/>
              </a:rPr>
              <a:t>In today</a:t>
            </a:r>
            <a:r>
              <a:rPr lang="ja-JP" altLang="en-US">
                <a:latin typeface="Lucida Grande" charset="0"/>
                <a:ea typeface="ＭＳ Ｐゴシック" charset="0"/>
                <a:cs typeface="ＭＳ Ｐゴシック" charset="0"/>
              </a:rPr>
              <a:t>’</a:t>
            </a:r>
            <a:r>
              <a:rPr lang="en-US" altLang="ja-JP" dirty="0">
                <a:latin typeface="Lucida Grande" charset="0"/>
                <a:ea typeface="ＭＳ Ｐゴシック" charset="0"/>
                <a:cs typeface="ＭＳ Ｐゴシック" charset="0"/>
              </a:rPr>
              <a:t>s world, this would be self destructive</a:t>
            </a:r>
          </a:p>
          <a:p>
            <a:r>
              <a:rPr lang="en-US" dirty="0">
                <a:latin typeface="Lucida Grande" charset="0"/>
                <a:ea typeface="ＭＳ Ｐゴシック" charset="0"/>
                <a:cs typeface="ＭＳ Ｐゴシック" charset="0"/>
              </a:rPr>
              <a:t>For individuals, this is not something you are born with – it is learned</a:t>
            </a:r>
          </a:p>
          <a:p>
            <a:r>
              <a:rPr lang="en-US" dirty="0">
                <a:latin typeface="Lucida Grande" charset="0"/>
                <a:ea typeface="ＭＳ Ｐゴシック" charset="0"/>
                <a:cs typeface="ＭＳ Ｐゴシック" charset="0"/>
              </a:rPr>
              <a:t>Bennett says that the concept of fundamental difference in cultural worldview is one of the most problematic and threatening any of us ever face</a:t>
            </a: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57066" indent="-291179">
              <a:defRPr sz="2400">
                <a:solidFill>
                  <a:schemeClr val="tx1"/>
                </a:solidFill>
                <a:latin typeface="Verdana" charset="0"/>
                <a:ea typeface="ＭＳ Ｐゴシック" charset="0"/>
              </a:defRPr>
            </a:lvl2pPr>
            <a:lvl3pPr marL="1164717" indent="-232943">
              <a:defRPr sz="2400">
                <a:solidFill>
                  <a:schemeClr val="tx1"/>
                </a:solidFill>
                <a:latin typeface="Verdana" charset="0"/>
                <a:ea typeface="ＭＳ Ｐゴシック" charset="0"/>
              </a:defRPr>
            </a:lvl3pPr>
            <a:lvl4pPr marL="1630604" indent="-232943">
              <a:defRPr sz="2400">
                <a:solidFill>
                  <a:schemeClr val="tx1"/>
                </a:solidFill>
                <a:latin typeface="Verdana" charset="0"/>
                <a:ea typeface="ＭＳ Ｐゴシック" charset="0"/>
              </a:defRPr>
            </a:lvl4pPr>
            <a:lvl5pPr marL="2096491" indent="-232943">
              <a:defRPr sz="2400">
                <a:solidFill>
                  <a:schemeClr val="tx1"/>
                </a:solidFill>
                <a:latin typeface="Verdana" charset="0"/>
                <a:ea typeface="ＭＳ Ｐゴシック" charset="0"/>
              </a:defRPr>
            </a:lvl5pPr>
            <a:lvl6pPr marL="2562377" indent="-232943" eaLnBrk="0" fontAlgn="base" hangingPunct="0">
              <a:spcBef>
                <a:spcPct val="0"/>
              </a:spcBef>
              <a:spcAft>
                <a:spcPct val="0"/>
              </a:spcAft>
              <a:defRPr sz="2400">
                <a:solidFill>
                  <a:schemeClr val="tx1"/>
                </a:solidFill>
                <a:latin typeface="Verdana" charset="0"/>
                <a:ea typeface="ＭＳ Ｐゴシック" charset="0"/>
              </a:defRPr>
            </a:lvl6pPr>
            <a:lvl7pPr marL="3028264" indent="-232943" eaLnBrk="0" fontAlgn="base" hangingPunct="0">
              <a:spcBef>
                <a:spcPct val="0"/>
              </a:spcBef>
              <a:spcAft>
                <a:spcPct val="0"/>
              </a:spcAft>
              <a:defRPr sz="2400">
                <a:solidFill>
                  <a:schemeClr val="tx1"/>
                </a:solidFill>
                <a:latin typeface="Verdana" charset="0"/>
                <a:ea typeface="ＭＳ Ｐゴシック" charset="0"/>
              </a:defRPr>
            </a:lvl7pPr>
            <a:lvl8pPr marL="3494151" indent="-232943" eaLnBrk="0" fontAlgn="base" hangingPunct="0">
              <a:spcBef>
                <a:spcPct val="0"/>
              </a:spcBef>
              <a:spcAft>
                <a:spcPct val="0"/>
              </a:spcAft>
              <a:defRPr sz="2400">
                <a:solidFill>
                  <a:schemeClr val="tx1"/>
                </a:solidFill>
                <a:latin typeface="Verdana" charset="0"/>
                <a:ea typeface="ＭＳ Ｐゴシック" charset="0"/>
              </a:defRPr>
            </a:lvl8pPr>
            <a:lvl9pPr marL="3960038" indent="-232943" eaLnBrk="0" fontAlgn="base" hangingPunct="0">
              <a:spcBef>
                <a:spcPct val="0"/>
              </a:spcBef>
              <a:spcAft>
                <a:spcPct val="0"/>
              </a:spcAft>
              <a:defRPr sz="2400">
                <a:solidFill>
                  <a:schemeClr val="tx1"/>
                </a:solidFill>
                <a:latin typeface="Verdana" charset="0"/>
                <a:ea typeface="ＭＳ Ｐゴシック" charset="0"/>
              </a:defRPr>
            </a:lvl9pPr>
          </a:lstStyle>
          <a:p>
            <a:fld id="{F091E08F-3FF6-584C-A762-4F6CDE1107A1}" type="slidenum">
              <a:rPr lang="en-US" sz="1200">
                <a:latin typeface="Lucida Grande" charset="0"/>
              </a:rPr>
              <a:pPr/>
              <a:t>4</a:t>
            </a:fld>
            <a:endParaRPr lang="en-US" sz="1200" dirty="0">
              <a:latin typeface="Lucida Grande" charset="0"/>
            </a:endParaRPr>
          </a:p>
        </p:txBody>
      </p:sp>
    </p:spTree>
    <p:extLst>
      <p:ext uri="{BB962C8B-B14F-4D97-AF65-F5344CB8AC3E}">
        <p14:creationId xmlns:p14="http://schemas.microsoft.com/office/powerpoint/2010/main" val="303534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Lucida Grande" charset="0"/>
              <a:ea typeface="ＭＳ Ｐゴシック" charset="0"/>
              <a:cs typeface="ＭＳ Ｐゴシック" charset="0"/>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57066" indent="-291179">
              <a:defRPr sz="2400">
                <a:solidFill>
                  <a:schemeClr val="tx1"/>
                </a:solidFill>
                <a:latin typeface="Verdana" charset="0"/>
                <a:ea typeface="ＭＳ Ｐゴシック" charset="0"/>
              </a:defRPr>
            </a:lvl2pPr>
            <a:lvl3pPr marL="1164717" indent="-232943">
              <a:defRPr sz="2400">
                <a:solidFill>
                  <a:schemeClr val="tx1"/>
                </a:solidFill>
                <a:latin typeface="Verdana" charset="0"/>
                <a:ea typeface="ＭＳ Ｐゴシック" charset="0"/>
              </a:defRPr>
            </a:lvl3pPr>
            <a:lvl4pPr marL="1630604" indent="-232943">
              <a:defRPr sz="2400">
                <a:solidFill>
                  <a:schemeClr val="tx1"/>
                </a:solidFill>
                <a:latin typeface="Verdana" charset="0"/>
                <a:ea typeface="ＭＳ Ｐゴシック" charset="0"/>
              </a:defRPr>
            </a:lvl4pPr>
            <a:lvl5pPr marL="2096491" indent="-232943">
              <a:defRPr sz="2400">
                <a:solidFill>
                  <a:schemeClr val="tx1"/>
                </a:solidFill>
                <a:latin typeface="Verdana" charset="0"/>
                <a:ea typeface="ＭＳ Ｐゴシック" charset="0"/>
              </a:defRPr>
            </a:lvl5pPr>
            <a:lvl6pPr marL="2562377" indent="-232943" eaLnBrk="0" fontAlgn="base" hangingPunct="0">
              <a:spcBef>
                <a:spcPct val="0"/>
              </a:spcBef>
              <a:spcAft>
                <a:spcPct val="0"/>
              </a:spcAft>
              <a:defRPr sz="2400">
                <a:solidFill>
                  <a:schemeClr val="tx1"/>
                </a:solidFill>
                <a:latin typeface="Verdana" charset="0"/>
                <a:ea typeface="ＭＳ Ｐゴシック" charset="0"/>
              </a:defRPr>
            </a:lvl6pPr>
            <a:lvl7pPr marL="3028264" indent="-232943" eaLnBrk="0" fontAlgn="base" hangingPunct="0">
              <a:spcBef>
                <a:spcPct val="0"/>
              </a:spcBef>
              <a:spcAft>
                <a:spcPct val="0"/>
              </a:spcAft>
              <a:defRPr sz="2400">
                <a:solidFill>
                  <a:schemeClr val="tx1"/>
                </a:solidFill>
                <a:latin typeface="Verdana" charset="0"/>
                <a:ea typeface="ＭＳ Ｐゴシック" charset="0"/>
              </a:defRPr>
            </a:lvl7pPr>
            <a:lvl8pPr marL="3494151" indent="-232943" eaLnBrk="0" fontAlgn="base" hangingPunct="0">
              <a:spcBef>
                <a:spcPct val="0"/>
              </a:spcBef>
              <a:spcAft>
                <a:spcPct val="0"/>
              </a:spcAft>
              <a:defRPr sz="2400">
                <a:solidFill>
                  <a:schemeClr val="tx1"/>
                </a:solidFill>
                <a:latin typeface="Verdana" charset="0"/>
                <a:ea typeface="ＭＳ Ｐゴシック" charset="0"/>
              </a:defRPr>
            </a:lvl8pPr>
            <a:lvl9pPr marL="3960038" indent="-232943" eaLnBrk="0" fontAlgn="base" hangingPunct="0">
              <a:spcBef>
                <a:spcPct val="0"/>
              </a:spcBef>
              <a:spcAft>
                <a:spcPct val="0"/>
              </a:spcAft>
              <a:defRPr sz="2400">
                <a:solidFill>
                  <a:schemeClr val="tx1"/>
                </a:solidFill>
                <a:latin typeface="Verdana" charset="0"/>
                <a:ea typeface="ＭＳ Ｐゴシック" charset="0"/>
              </a:defRPr>
            </a:lvl9pPr>
          </a:lstStyle>
          <a:p>
            <a:fld id="{729EF891-B9A6-7244-8E19-739730CDC2FD}" type="slidenum">
              <a:rPr lang="en-US" sz="1200">
                <a:latin typeface="Lucida Grande" charset="0"/>
              </a:rPr>
              <a:pPr/>
              <a:t>9</a:t>
            </a:fld>
            <a:endParaRPr lang="en-US" sz="1200" dirty="0">
              <a:latin typeface="Lucida Grande" charset="0"/>
            </a:endParaRPr>
          </a:p>
        </p:txBody>
      </p:sp>
    </p:spTree>
    <p:extLst>
      <p:ext uri="{BB962C8B-B14F-4D97-AF65-F5344CB8AC3E}">
        <p14:creationId xmlns:p14="http://schemas.microsoft.com/office/powerpoint/2010/main" val="420207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Lucida Grande" charset="0"/>
              <a:ea typeface="ＭＳ Ｐゴシック" charset="0"/>
              <a:cs typeface="ＭＳ Ｐゴシック" charset="0"/>
            </a:endParaRP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57066" indent="-291179">
              <a:defRPr sz="2400">
                <a:solidFill>
                  <a:schemeClr val="tx1"/>
                </a:solidFill>
                <a:latin typeface="Verdana" charset="0"/>
                <a:ea typeface="ＭＳ Ｐゴシック" charset="0"/>
              </a:defRPr>
            </a:lvl2pPr>
            <a:lvl3pPr marL="1164717" indent="-232943">
              <a:defRPr sz="2400">
                <a:solidFill>
                  <a:schemeClr val="tx1"/>
                </a:solidFill>
                <a:latin typeface="Verdana" charset="0"/>
                <a:ea typeface="ＭＳ Ｐゴシック" charset="0"/>
              </a:defRPr>
            </a:lvl3pPr>
            <a:lvl4pPr marL="1630604" indent="-232943">
              <a:defRPr sz="2400">
                <a:solidFill>
                  <a:schemeClr val="tx1"/>
                </a:solidFill>
                <a:latin typeface="Verdana" charset="0"/>
                <a:ea typeface="ＭＳ Ｐゴシック" charset="0"/>
              </a:defRPr>
            </a:lvl4pPr>
            <a:lvl5pPr marL="2096491" indent="-232943">
              <a:defRPr sz="2400">
                <a:solidFill>
                  <a:schemeClr val="tx1"/>
                </a:solidFill>
                <a:latin typeface="Verdana" charset="0"/>
                <a:ea typeface="ＭＳ Ｐゴシック" charset="0"/>
              </a:defRPr>
            </a:lvl5pPr>
            <a:lvl6pPr marL="2562377" indent="-232943" eaLnBrk="0" fontAlgn="base" hangingPunct="0">
              <a:spcBef>
                <a:spcPct val="0"/>
              </a:spcBef>
              <a:spcAft>
                <a:spcPct val="0"/>
              </a:spcAft>
              <a:defRPr sz="2400">
                <a:solidFill>
                  <a:schemeClr val="tx1"/>
                </a:solidFill>
                <a:latin typeface="Verdana" charset="0"/>
                <a:ea typeface="ＭＳ Ｐゴシック" charset="0"/>
              </a:defRPr>
            </a:lvl6pPr>
            <a:lvl7pPr marL="3028264" indent="-232943" eaLnBrk="0" fontAlgn="base" hangingPunct="0">
              <a:spcBef>
                <a:spcPct val="0"/>
              </a:spcBef>
              <a:spcAft>
                <a:spcPct val="0"/>
              </a:spcAft>
              <a:defRPr sz="2400">
                <a:solidFill>
                  <a:schemeClr val="tx1"/>
                </a:solidFill>
                <a:latin typeface="Verdana" charset="0"/>
                <a:ea typeface="ＭＳ Ｐゴシック" charset="0"/>
              </a:defRPr>
            </a:lvl7pPr>
            <a:lvl8pPr marL="3494151" indent="-232943" eaLnBrk="0" fontAlgn="base" hangingPunct="0">
              <a:spcBef>
                <a:spcPct val="0"/>
              </a:spcBef>
              <a:spcAft>
                <a:spcPct val="0"/>
              </a:spcAft>
              <a:defRPr sz="2400">
                <a:solidFill>
                  <a:schemeClr val="tx1"/>
                </a:solidFill>
                <a:latin typeface="Verdana" charset="0"/>
                <a:ea typeface="ＭＳ Ｐゴシック" charset="0"/>
              </a:defRPr>
            </a:lvl8pPr>
            <a:lvl9pPr marL="3960038" indent="-232943" eaLnBrk="0" fontAlgn="base" hangingPunct="0">
              <a:spcBef>
                <a:spcPct val="0"/>
              </a:spcBef>
              <a:spcAft>
                <a:spcPct val="0"/>
              </a:spcAft>
              <a:defRPr sz="2400">
                <a:solidFill>
                  <a:schemeClr val="tx1"/>
                </a:solidFill>
                <a:latin typeface="Verdana" charset="0"/>
                <a:ea typeface="ＭＳ Ｐゴシック" charset="0"/>
              </a:defRPr>
            </a:lvl9pPr>
          </a:lstStyle>
          <a:p>
            <a:fld id="{D196D181-324A-984E-8C5E-658F183AC935}" type="slidenum">
              <a:rPr lang="en-US" sz="1200">
                <a:latin typeface="Lucida Grande" charset="0"/>
              </a:rPr>
              <a:pPr/>
              <a:t>10</a:t>
            </a:fld>
            <a:endParaRPr lang="en-US" sz="1200" dirty="0">
              <a:latin typeface="Lucida Grande" charset="0"/>
            </a:endParaRPr>
          </a:p>
        </p:txBody>
      </p:sp>
    </p:spTree>
    <p:extLst>
      <p:ext uri="{BB962C8B-B14F-4D97-AF65-F5344CB8AC3E}">
        <p14:creationId xmlns:p14="http://schemas.microsoft.com/office/powerpoint/2010/main" val="355721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Lucida Grande" charset="0"/>
              <a:ea typeface="ＭＳ Ｐゴシック" charset="0"/>
              <a:cs typeface="ＭＳ Ｐゴシック" charset="0"/>
            </a:endParaRPr>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57066" indent="-291179">
              <a:defRPr sz="2400">
                <a:solidFill>
                  <a:schemeClr val="tx1"/>
                </a:solidFill>
                <a:latin typeface="Verdana" charset="0"/>
                <a:ea typeface="ＭＳ Ｐゴシック" charset="0"/>
              </a:defRPr>
            </a:lvl2pPr>
            <a:lvl3pPr marL="1164717" indent="-232943">
              <a:defRPr sz="2400">
                <a:solidFill>
                  <a:schemeClr val="tx1"/>
                </a:solidFill>
                <a:latin typeface="Verdana" charset="0"/>
                <a:ea typeface="ＭＳ Ｐゴシック" charset="0"/>
              </a:defRPr>
            </a:lvl3pPr>
            <a:lvl4pPr marL="1630604" indent="-232943">
              <a:defRPr sz="2400">
                <a:solidFill>
                  <a:schemeClr val="tx1"/>
                </a:solidFill>
                <a:latin typeface="Verdana" charset="0"/>
                <a:ea typeface="ＭＳ Ｐゴシック" charset="0"/>
              </a:defRPr>
            </a:lvl4pPr>
            <a:lvl5pPr marL="2096491" indent="-232943">
              <a:defRPr sz="2400">
                <a:solidFill>
                  <a:schemeClr val="tx1"/>
                </a:solidFill>
                <a:latin typeface="Verdana" charset="0"/>
                <a:ea typeface="ＭＳ Ｐゴシック" charset="0"/>
              </a:defRPr>
            </a:lvl5pPr>
            <a:lvl6pPr marL="2562377" indent="-232943" eaLnBrk="0" fontAlgn="base" hangingPunct="0">
              <a:spcBef>
                <a:spcPct val="0"/>
              </a:spcBef>
              <a:spcAft>
                <a:spcPct val="0"/>
              </a:spcAft>
              <a:defRPr sz="2400">
                <a:solidFill>
                  <a:schemeClr val="tx1"/>
                </a:solidFill>
                <a:latin typeface="Verdana" charset="0"/>
                <a:ea typeface="ＭＳ Ｐゴシック" charset="0"/>
              </a:defRPr>
            </a:lvl6pPr>
            <a:lvl7pPr marL="3028264" indent="-232943" eaLnBrk="0" fontAlgn="base" hangingPunct="0">
              <a:spcBef>
                <a:spcPct val="0"/>
              </a:spcBef>
              <a:spcAft>
                <a:spcPct val="0"/>
              </a:spcAft>
              <a:defRPr sz="2400">
                <a:solidFill>
                  <a:schemeClr val="tx1"/>
                </a:solidFill>
                <a:latin typeface="Verdana" charset="0"/>
                <a:ea typeface="ＭＳ Ｐゴシック" charset="0"/>
              </a:defRPr>
            </a:lvl7pPr>
            <a:lvl8pPr marL="3494151" indent="-232943" eaLnBrk="0" fontAlgn="base" hangingPunct="0">
              <a:spcBef>
                <a:spcPct val="0"/>
              </a:spcBef>
              <a:spcAft>
                <a:spcPct val="0"/>
              </a:spcAft>
              <a:defRPr sz="2400">
                <a:solidFill>
                  <a:schemeClr val="tx1"/>
                </a:solidFill>
                <a:latin typeface="Verdana" charset="0"/>
                <a:ea typeface="ＭＳ Ｐゴシック" charset="0"/>
              </a:defRPr>
            </a:lvl8pPr>
            <a:lvl9pPr marL="3960038" indent="-232943" eaLnBrk="0" fontAlgn="base" hangingPunct="0">
              <a:spcBef>
                <a:spcPct val="0"/>
              </a:spcBef>
              <a:spcAft>
                <a:spcPct val="0"/>
              </a:spcAft>
              <a:defRPr sz="2400">
                <a:solidFill>
                  <a:schemeClr val="tx1"/>
                </a:solidFill>
                <a:latin typeface="Verdana" charset="0"/>
                <a:ea typeface="ＭＳ Ｐゴシック" charset="0"/>
              </a:defRPr>
            </a:lvl9pPr>
          </a:lstStyle>
          <a:p>
            <a:fld id="{7649F21F-0E5A-AF4A-92D0-9C384F8E17D8}" type="slidenum">
              <a:rPr lang="en-US" sz="1200">
                <a:latin typeface="Lucida Grande" charset="0"/>
              </a:rPr>
              <a:pPr/>
              <a:t>18</a:t>
            </a:fld>
            <a:endParaRPr lang="en-US" sz="1200" dirty="0">
              <a:latin typeface="Lucida Grande" charset="0"/>
            </a:endParaRPr>
          </a:p>
        </p:txBody>
      </p:sp>
    </p:spTree>
    <p:extLst>
      <p:ext uri="{BB962C8B-B14F-4D97-AF65-F5344CB8AC3E}">
        <p14:creationId xmlns:p14="http://schemas.microsoft.com/office/powerpoint/2010/main" val="1203214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D290233-0DD1-4A80-BB1E-9ADC3556DBB6}" type="datetimeFigureOut">
              <a:rPr lang="en-US" smtClean="0"/>
              <a:pPr/>
              <a:t>5/29/2015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pPr/>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pPr/>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90233-0DD1-4A80-BB1E-9ADC3556DBB6}" type="datetimeFigureOut">
              <a:rPr lang="en-US" smtClean="0"/>
              <a:pPr/>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pPr/>
              <a:t>5/29/2015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290233-0DD1-4A80-BB1E-9ADC3556DBB6}" type="datetimeFigureOut">
              <a:rPr lang="en-US" smtClean="0"/>
              <a:pPr/>
              <a:t>5/29/2015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290233-0DD1-4A80-BB1E-9ADC3556DBB6}" type="datetimeFigureOut">
              <a:rPr lang="en-US" smtClean="0"/>
              <a:pPr/>
              <a:t>5/29/2015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E4BAC9-6D41-4691-9299-18EF07EF0177}" type="slidenum">
              <a:rPr lang="en-US" smtClean="0"/>
              <a:pPr/>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290233-0DD1-4A80-BB1E-9ADC3556DBB6}" type="datetimeFigureOut">
              <a:rPr lang="en-US" smtClean="0"/>
              <a:pPr/>
              <a:t>5/29/2015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E4BAC9-6D41-4691-9299-18EF07EF0177}" type="slidenum">
              <a:rPr lang="en-US" smtClean="0"/>
              <a:pPr/>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90233-0DD1-4A80-BB1E-9ADC3556DBB6}" type="datetimeFigureOut">
              <a:rPr lang="en-US" smtClean="0"/>
              <a:pPr/>
              <a:t>5/29/2015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pPr/>
              <a:t>5/29/2015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pPr/>
              <a:t>5/29/2015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r>
              <a:rPr lang="en-US" smtClean="0"/>
              <a:t>@ Karen Nichols adapted from Ml Hammer (2007, 2009)</a:t>
            </a:r>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CFE4BAC9-6D41-4691-9299-18EF07EF017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1.bin"/><Relationship Id="rId7"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package" Target="../embeddings/Microsoft_Excel_Worksheet3.xlsx"/><Relationship Id="rId4" Type="http://schemas.openxmlformats.org/officeDocument/2006/relationships/package" Target="../embeddings/Microsoft_Excel_Worksheet1.xlsx"/><Relationship Id="rId9"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package" Target="../embeddings/Microsoft_Excel_Worksheet7.xlsx"/><Relationship Id="rId3" Type="http://schemas.openxmlformats.org/officeDocument/2006/relationships/oleObject" Target="../embeddings/oleObject4.bin"/><Relationship Id="rId7" Type="http://schemas.openxmlformats.org/officeDocument/2006/relationships/package" Target="../embeddings/Microsoft_Excel_Worksheet5.xlsx"/><Relationship Id="rId12"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package" Target="../embeddings/Microsoft_Excel_Worksheet6.xlsx"/><Relationship Id="rId4" Type="http://schemas.openxmlformats.org/officeDocument/2006/relationships/package" Target="../embeddings/Microsoft_Excel_Worksheet4.xlsx"/><Relationship Id="rId9" Type="http://schemas.openxmlformats.org/officeDocument/2006/relationships/oleObject" Target="../embeddings/oleObject6.bin"/><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C142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1547" y="1802341"/>
            <a:ext cx="7396276" cy="1376061"/>
          </a:xfrm>
        </p:spPr>
        <p:txBody>
          <a:bodyPr/>
          <a:lstStyle/>
          <a:p>
            <a:r>
              <a:rPr lang="en-US" sz="3600" dirty="0" smtClean="0"/>
              <a:t/>
            </a:r>
            <a:br>
              <a:rPr lang="en-US" sz="3600" dirty="0" smtClean="0"/>
            </a:br>
            <a:r>
              <a:rPr lang="en-US" sz="3600" dirty="0">
                <a:effectLst/>
              </a:rPr>
              <a:t> </a:t>
            </a:r>
            <a:r>
              <a:rPr lang="en-US" sz="3200" dirty="0">
                <a:effectLst/>
              </a:rPr>
              <a:t>Using </a:t>
            </a:r>
            <a:r>
              <a:rPr lang="en-US" sz="3200" dirty="0" smtClean="0">
                <a:effectLst/>
              </a:rPr>
              <a:t>Deep Cultural Reflection Across </a:t>
            </a:r>
            <a:r>
              <a:rPr lang="en-US" sz="3200" dirty="0">
                <a:effectLst/>
              </a:rPr>
              <a:t>the </a:t>
            </a:r>
            <a:r>
              <a:rPr lang="en-US" sz="3200" dirty="0" smtClean="0">
                <a:effectLst/>
              </a:rPr>
              <a:t>Curriculum</a:t>
            </a:r>
            <a:endParaRPr lang="en-US" sz="3200" dirty="0">
              <a:latin typeface="+mn-lt"/>
            </a:endParaRPr>
          </a:p>
        </p:txBody>
      </p:sp>
      <p:sp>
        <p:nvSpPr>
          <p:cNvPr id="3" name="Subtitle 2"/>
          <p:cNvSpPr>
            <a:spLocks noGrp="1"/>
          </p:cNvSpPr>
          <p:nvPr>
            <p:ph type="subTitle" idx="1"/>
          </p:nvPr>
        </p:nvSpPr>
        <p:spPr>
          <a:xfrm>
            <a:off x="671547" y="3478306"/>
            <a:ext cx="7691404" cy="2738860"/>
          </a:xfrm>
        </p:spPr>
        <p:txBody>
          <a:bodyPr>
            <a:normAutofit/>
          </a:bodyPr>
          <a:lstStyle/>
          <a:p>
            <a:r>
              <a:rPr lang="en-US" dirty="0" smtClean="0"/>
              <a:t>Title IV-E Roundtable Meeting</a:t>
            </a:r>
          </a:p>
          <a:p>
            <a:r>
              <a:rPr lang="en-US" dirty="0" smtClean="0"/>
              <a:t>June 3, 2015</a:t>
            </a:r>
          </a:p>
          <a:p>
            <a:endParaRPr lang="en-US" dirty="0"/>
          </a:p>
          <a:p>
            <a:r>
              <a:rPr lang="en-US" dirty="0" smtClean="0"/>
              <a:t>Dr. Karen Nichols, Associate Director </a:t>
            </a:r>
          </a:p>
          <a:p>
            <a:r>
              <a:rPr lang="en-US" dirty="0" smtClean="0"/>
              <a:t>Center for Regional and Tribal Child Welfare Studies</a:t>
            </a:r>
          </a:p>
        </p:txBody>
      </p:sp>
      <p:sp>
        <p:nvSpPr>
          <p:cNvPr id="33" name="TextBox 32"/>
          <p:cNvSpPr txBox="1"/>
          <p:nvPr/>
        </p:nvSpPr>
        <p:spPr>
          <a:xfrm>
            <a:off x="2606590" y="641889"/>
            <a:ext cx="4671801" cy="523220"/>
          </a:xfrm>
          <a:prstGeom prst="rect">
            <a:avLst/>
          </a:prstGeom>
          <a:noFill/>
        </p:spPr>
        <p:txBody>
          <a:bodyPr wrap="square" rtlCol="0">
            <a:spAutoFit/>
          </a:bodyPr>
          <a:lstStyle/>
          <a:p>
            <a:pPr algn="ctr"/>
            <a:r>
              <a:rPr lang="en-US" sz="1400" dirty="0" smtClean="0"/>
              <a:t>Department of Social Work</a:t>
            </a:r>
          </a:p>
          <a:p>
            <a:pPr algn="ctr"/>
            <a:r>
              <a:rPr lang="en-US" sz="1400" dirty="0" smtClean="0"/>
              <a:t>Center for Regional and Tribal Child Welfare Studies</a:t>
            </a:r>
            <a:endParaRPr lang="en-US" sz="1400" dirty="0"/>
          </a:p>
        </p:txBody>
      </p:sp>
      <p:pic>
        <p:nvPicPr>
          <p:cNvPr id="4" name="Picture 3"/>
          <p:cNvPicPr>
            <a:picLocks noChangeAspect="1"/>
          </p:cNvPicPr>
          <p:nvPr/>
        </p:nvPicPr>
        <p:blipFill>
          <a:blip r:embed="rId2"/>
          <a:stretch>
            <a:fillRect/>
          </a:stretch>
        </p:blipFill>
        <p:spPr>
          <a:xfrm>
            <a:off x="395980" y="641889"/>
            <a:ext cx="2210610" cy="884244"/>
          </a:xfrm>
          <a:prstGeom prst="rect">
            <a:avLst/>
          </a:prstGeom>
        </p:spPr>
      </p:pic>
      <p:pic>
        <p:nvPicPr>
          <p:cNvPr id="6" name="Picture 5"/>
          <p:cNvPicPr>
            <a:picLocks noChangeAspect="1"/>
          </p:cNvPicPr>
          <p:nvPr/>
        </p:nvPicPr>
        <p:blipFill>
          <a:blip r:embed="rId3"/>
          <a:stretch>
            <a:fillRect/>
          </a:stretch>
        </p:blipFill>
        <p:spPr>
          <a:xfrm>
            <a:off x="7221882" y="415689"/>
            <a:ext cx="1490248" cy="1490248"/>
          </a:xfrm>
          <a:prstGeom prst="rect">
            <a:avLst/>
          </a:prstGeom>
        </p:spPr>
      </p:pic>
    </p:spTree>
    <p:extLst>
      <p:ext uri="{BB962C8B-B14F-4D97-AF65-F5344CB8AC3E}">
        <p14:creationId xmlns:p14="http://schemas.microsoft.com/office/powerpoint/2010/main" val="2304468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miter lim="800000"/>
            <a:headEnd/>
            <a:tailEnd/>
          </a:ln>
        </p:spPr>
        <p:txBody>
          <a:bodyPr>
            <a:normAutofit fontScale="92500" lnSpcReduction="20000"/>
          </a:bodyPr>
          <a:lstStyle/>
          <a:p>
            <a:pPr marL="0" lvl="5" indent="0">
              <a:spcBef>
                <a:spcPts val="1200"/>
              </a:spcBef>
              <a:buSzPct val="80000"/>
              <a:buNone/>
              <a:defRPr/>
            </a:pPr>
            <a:r>
              <a:rPr lang="en-US" sz="1900" dirty="0"/>
              <a:t>The IDI has been extensively tested for reliability, validity and generalizability across cultures</a:t>
            </a:r>
          </a:p>
          <a:p>
            <a:pPr marL="274320" lvl="5" indent="-282575">
              <a:spcBef>
                <a:spcPts val="1200"/>
              </a:spcBef>
              <a:buSzPct val="80000"/>
              <a:buFont typeface="Wingdings 2" pitchFamily="18" charset="2"/>
              <a:buChar char=""/>
              <a:defRPr/>
            </a:pPr>
            <a:endParaRPr lang="en-US" sz="1900" dirty="0"/>
          </a:p>
          <a:p>
            <a:pPr marL="274320" lvl="5" indent="-282575">
              <a:spcBef>
                <a:spcPts val="1200"/>
              </a:spcBef>
              <a:buSzPct val="80000"/>
              <a:buFont typeface="Wingdings 2" pitchFamily="18" charset="2"/>
              <a:buChar char=""/>
              <a:defRPr/>
            </a:pPr>
            <a:r>
              <a:rPr lang="en-US" sz="1900" dirty="0"/>
              <a:t>Hammer (2011), Additional cross-cultural validity testing of the Intercultural Development Inventory, International Journal of Intercultural Relations 35(4). 474-487.</a:t>
            </a:r>
          </a:p>
          <a:p>
            <a:pPr marL="274320" lvl="5" indent="-282575">
              <a:spcBef>
                <a:spcPts val="1200"/>
              </a:spcBef>
              <a:buSzPct val="80000"/>
              <a:buFont typeface="Wingdings 2" pitchFamily="18" charset="2"/>
              <a:buChar char=""/>
              <a:defRPr/>
            </a:pPr>
            <a:r>
              <a:rPr lang="en-US" sz="1900" dirty="0"/>
              <a:t> </a:t>
            </a:r>
            <a:r>
              <a:rPr lang="en-US" sz="1900" dirty="0" smtClean="0"/>
              <a:t>Hammer</a:t>
            </a:r>
            <a:r>
              <a:rPr lang="en-US" sz="1900" dirty="0"/>
              <a:t>, Bennett, Wiseman (2003), Measuring intercultural sensitivity: The intercultural development inventory, International Journal of Intercultural Relations 27(4). 421-443.</a:t>
            </a:r>
          </a:p>
          <a:p>
            <a:pPr marL="274320" lvl="5" indent="-282575">
              <a:spcBef>
                <a:spcPts val="1200"/>
              </a:spcBef>
              <a:buSzPct val="80000"/>
              <a:buFont typeface="Wingdings 2" pitchFamily="18" charset="2"/>
              <a:buChar char=""/>
              <a:defRPr/>
            </a:pPr>
            <a:r>
              <a:rPr lang="en-US" sz="1900" dirty="0" smtClean="0"/>
              <a:t>R</a:t>
            </a:r>
            <a:r>
              <a:rPr lang="en-US" sz="1900" dirty="0"/>
              <a:t>. Michael Paige, Melody Jacobs-Cassuto, Yelena A. Yershova and Joan DeJaeghere (2003), Assessing intercultural sensitivity: an empirical analysis of the Hammer and Bennett Intercultural Development Inventory, International Journal of Intercultural Relations (27) 4.  467-486.</a:t>
            </a:r>
          </a:p>
          <a:p>
            <a:pPr marL="274320" eaLnBrk="1" fontAlgn="auto" hangingPunct="1">
              <a:spcAft>
                <a:spcPts val="0"/>
              </a:spcAft>
              <a:buFont typeface="Wingdings 2" charset="2"/>
              <a:buChar char=""/>
              <a:defRPr/>
            </a:pPr>
            <a:endParaRPr lang="en-US" dirty="0" smtClean="0">
              <a:ea typeface="+mn-ea"/>
              <a:cs typeface="+mn-cs"/>
            </a:endParaRPr>
          </a:p>
          <a:p>
            <a:pPr marL="274320" eaLnBrk="1" fontAlgn="auto" hangingPunct="1">
              <a:spcAft>
                <a:spcPts val="0"/>
              </a:spcAft>
              <a:buFont typeface="Wingdings 2" charset="2"/>
              <a:buChar char=""/>
              <a:defRPr/>
            </a:pPr>
            <a:endParaRPr lang="en-US" dirty="0">
              <a:ea typeface="+mn-ea"/>
              <a:cs typeface="+mn-cs"/>
            </a:endParaRPr>
          </a:p>
        </p:txBody>
      </p:sp>
      <p:sp>
        <p:nvSpPr>
          <p:cNvPr id="2" name="Title 1"/>
          <p:cNvSpPr>
            <a:spLocks noGrp="1"/>
          </p:cNvSpPr>
          <p:nvPr>
            <p:ph type="title"/>
          </p:nvPr>
        </p:nvSpPr>
        <p:spPr/>
        <p:txBody>
          <a:bodyPr wrap="square" numCol="1" anchorCtr="0" compatLnSpc="1">
            <a:prstTxWarp prst="textNoShape">
              <a:avLst/>
            </a:prstTxWarp>
            <a:normAutofit fontScale="90000"/>
          </a:bodyPr>
          <a:lstStyle/>
          <a:p>
            <a:pPr>
              <a:defRPr/>
            </a:pPr>
            <a:r>
              <a:rPr lang="en-US" sz="4000" dirty="0">
                <a:effectLst>
                  <a:outerShdw blurRad="38100" dist="38100" dir="2700000" algn="tl">
                    <a:srgbClr val="000000"/>
                  </a:outerShdw>
                </a:effectLst>
                <a:latin typeface="+mn-lt"/>
              </a:rPr>
              <a:t>Intercultural Development </a:t>
            </a:r>
            <a:r>
              <a:rPr lang="en-US" sz="4000" dirty="0" smtClean="0">
                <a:effectLst>
                  <a:outerShdw blurRad="38100" dist="38100" dir="2700000" algn="tl">
                    <a:srgbClr val="000000"/>
                  </a:outerShdw>
                </a:effectLst>
                <a:latin typeface="+mn-lt"/>
              </a:rPr>
              <a:t>Inventory</a:t>
            </a:r>
            <a:endParaRPr lang="en-US" sz="2800" dirty="0">
              <a:effectLst>
                <a:outerShdw blurRad="38100" dist="38100" dir="2700000" algn="tl">
                  <a:srgbClr val="000000"/>
                </a:outerShdw>
              </a:effectLst>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dirty="0" smtClean="0"/>
              <a:t>Department of Social Work has historically had an American Indian focus – including  two courses required  for all students and faculty positions</a:t>
            </a:r>
          </a:p>
          <a:p>
            <a:r>
              <a:rPr lang="en-US" dirty="0"/>
              <a:t>Partnerships with tribes across our region </a:t>
            </a:r>
          </a:p>
          <a:p>
            <a:r>
              <a:rPr lang="en-US" dirty="0" smtClean="0"/>
              <a:t>Have also had a focus on cultural competence  </a:t>
            </a:r>
          </a:p>
          <a:p>
            <a:r>
              <a:rPr lang="en-US" dirty="0" smtClean="0"/>
              <a:t>Began using the IDI in  2009 with Child Welfare Scholars</a:t>
            </a:r>
          </a:p>
        </p:txBody>
      </p:sp>
      <p:sp>
        <p:nvSpPr>
          <p:cNvPr id="2" name="Title 1"/>
          <p:cNvSpPr>
            <a:spLocks noGrp="1"/>
          </p:cNvSpPr>
          <p:nvPr>
            <p:ph type="title"/>
          </p:nvPr>
        </p:nvSpPr>
        <p:spPr/>
        <p:txBody>
          <a:bodyPr/>
          <a:lstStyle/>
          <a:p>
            <a:r>
              <a:rPr lang="en-US" dirty="0" smtClean="0">
                <a:latin typeface="+mn-lt"/>
                <a:cs typeface="Verdana"/>
              </a:rPr>
              <a:t>UMD Department of Social Work</a:t>
            </a:r>
            <a:r>
              <a:rPr lang="en-US" dirty="0" smtClean="0">
                <a:latin typeface="+mn-lt"/>
              </a:rPr>
              <a:t>	</a:t>
            </a:r>
            <a:endParaRPr lang="en-US" dirty="0">
              <a:latin typeface="+mn-lt"/>
            </a:endParaRPr>
          </a:p>
        </p:txBody>
      </p:sp>
    </p:spTree>
    <p:extLst>
      <p:ext uri="{BB962C8B-B14F-4D97-AF65-F5344CB8AC3E}">
        <p14:creationId xmlns:p14="http://schemas.microsoft.com/office/powerpoint/2010/main" val="402946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8110112" cy="4445175"/>
          </a:xfrm>
        </p:spPr>
        <p:txBody>
          <a:bodyPr>
            <a:normAutofit/>
          </a:bodyPr>
          <a:lstStyle/>
          <a:p>
            <a:r>
              <a:rPr lang="en-US" dirty="0" smtClean="0"/>
              <a:t>IDI given to students at beginning of MSW program</a:t>
            </a:r>
          </a:p>
          <a:p>
            <a:r>
              <a:rPr lang="en-US" dirty="0" smtClean="0"/>
              <a:t>Individual feedback provided to students</a:t>
            </a:r>
          </a:p>
          <a:p>
            <a:r>
              <a:rPr lang="en-US" dirty="0" smtClean="0"/>
              <a:t>Review of Intercultural Development Planning</a:t>
            </a:r>
          </a:p>
          <a:p>
            <a:r>
              <a:rPr lang="en-US" dirty="0" smtClean="0"/>
              <a:t>Students encouraged to use the IDP to plan diversity hours for field </a:t>
            </a:r>
          </a:p>
          <a:p>
            <a:r>
              <a:rPr lang="en-US" dirty="0" smtClean="0"/>
              <a:t>Students encouraged to us IDI model and results in journaling and papers </a:t>
            </a:r>
          </a:p>
          <a:p>
            <a:r>
              <a:rPr lang="en-US" dirty="0" smtClean="0"/>
              <a:t>Faculty encouraged to take IDI </a:t>
            </a:r>
          </a:p>
          <a:p>
            <a:r>
              <a:rPr lang="en-US" dirty="0" smtClean="0"/>
              <a:t>Students take IDI again at the end of their MSW program</a:t>
            </a:r>
            <a:endParaRPr lang="en-US" dirty="0"/>
          </a:p>
        </p:txBody>
      </p:sp>
      <p:sp>
        <p:nvSpPr>
          <p:cNvPr id="3" name="Title 2"/>
          <p:cNvSpPr>
            <a:spLocks noGrp="1"/>
          </p:cNvSpPr>
          <p:nvPr>
            <p:ph type="title"/>
          </p:nvPr>
        </p:nvSpPr>
        <p:spPr/>
        <p:txBody>
          <a:bodyPr/>
          <a:lstStyle/>
          <a:p>
            <a:r>
              <a:rPr lang="en-US" dirty="0" smtClean="0"/>
              <a:t>Process	</a:t>
            </a:r>
            <a:endParaRPr lang="en-US" dirty="0"/>
          </a:p>
        </p:txBody>
      </p:sp>
    </p:spTree>
    <p:extLst>
      <p:ext uri="{BB962C8B-B14F-4D97-AF65-F5344CB8AC3E}">
        <p14:creationId xmlns:p14="http://schemas.microsoft.com/office/powerpoint/2010/main" val="8523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69683" y="2346437"/>
            <a:ext cx="7975070" cy="3658254"/>
          </a:xfrm>
        </p:spPr>
        <p:txBody>
          <a:bodyPr/>
          <a:lstStyle/>
          <a:p>
            <a:pPr marL="387350" indent="-342900">
              <a:buFont typeface="Arial"/>
              <a:buChar char="•"/>
              <a:defRPr/>
            </a:pPr>
            <a:r>
              <a:rPr lang="en-US" dirty="0" smtClean="0"/>
              <a:t>Sample of 49 students who have taken both the IDI at the beginning of their MSW program and again when they finished</a:t>
            </a:r>
          </a:p>
          <a:p>
            <a:pPr marL="387350" indent="-342900">
              <a:buFont typeface="Arial"/>
              <a:buChar char="•"/>
              <a:defRPr/>
            </a:pPr>
            <a:r>
              <a:rPr lang="en-US" dirty="0" smtClean="0"/>
              <a:t>They all received feedback on where they are on the DMIS continuum</a:t>
            </a:r>
          </a:p>
          <a:p>
            <a:pPr marL="387350" indent="-342900">
              <a:buFont typeface="Arial"/>
              <a:buChar char="•"/>
              <a:defRPr/>
            </a:pPr>
            <a:r>
              <a:rPr lang="en-US" dirty="0" smtClean="0"/>
              <a:t>The length of time between the first and second IDI varied from 5 months to 32 months; average = 14.17 months</a:t>
            </a:r>
            <a:endParaRPr lang="en-US" dirty="0"/>
          </a:p>
          <a:p>
            <a:pPr marL="44450" indent="0">
              <a:buNone/>
              <a:defRPr/>
            </a:pPr>
            <a:endParaRPr lang="en-US" dirty="0"/>
          </a:p>
        </p:txBody>
      </p:sp>
      <p:sp>
        <p:nvSpPr>
          <p:cNvPr id="3" name="Title 2"/>
          <p:cNvSpPr>
            <a:spLocks noGrp="1"/>
          </p:cNvSpPr>
          <p:nvPr>
            <p:ph type="title"/>
          </p:nvPr>
        </p:nvSpPr>
        <p:spPr/>
        <p:txBody>
          <a:bodyPr/>
          <a:lstStyle/>
          <a:p>
            <a:pPr>
              <a:defRPr/>
            </a:pPr>
            <a:r>
              <a:rPr lang="en-US" sz="4000" dirty="0" smtClean="0">
                <a:effectLst>
                  <a:outerShdw blurRad="38100" dist="38100" dir="2700000" algn="tl">
                    <a:srgbClr val="000000"/>
                  </a:outerShdw>
                </a:effectLst>
                <a:latin typeface="+mn-lt"/>
              </a:rPr>
              <a:t>MSW student results </a:t>
            </a:r>
            <a:endParaRPr lang="en-US" sz="4000" dirty="0">
              <a:effectLst>
                <a:outerShdw blurRad="38100" dist="38100" dir="2700000" algn="tl">
                  <a:srgbClr val="000000"/>
                </a:outerShdw>
              </a:effectLst>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930" y="303033"/>
            <a:ext cx="7583488" cy="1283167"/>
          </a:xfrm>
        </p:spPr>
        <p:txBody>
          <a:bodyPr/>
          <a:lstStyle/>
          <a:p>
            <a:r>
              <a:rPr lang="en-US" sz="3200" dirty="0">
                <a:effectLst>
                  <a:outerShdw blurRad="38100" dist="38100" dir="2700000" algn="tl">
                    <a:srgbClr val="000000"/>
                  </a:outerShdw>
                </a:effectLst>
                <a:latin typeface="+mn-lt"/>
              </a:rPr>
              <a:t>MSW student </a:t>
            </a:r>
            <a:r>
              <a:rPr lang="en-US" sz="3200" dirty="0" smtClean="0">
                <a:effectLst>
                  <a:outerShdw blurRad="38100" dist="38100" dir="2700000" algn="tl">
                    <a:srgbClr val="000000"/>
                  </a:outerShdw>
                </a:effectLst>
                <a:latin typeface="+mn-lt"/>
              </a:rPr>
              <a:t>results – change in IDI score from start of program to finish</a:t>
            </a:r>
            <a:br>
              <a:rPr lang="en-US" sz="3200" dirty="0" smtClean="0">
                <a:effectLst>
                  <a:outerShdw blurRad="38100" dist="38100" dir="2700000" algn="tl">
                    <a:srgbClr val="000000"/>
                  </a:outerShdw>
                </a:effectLst>
                <a:latin typeface="+mn-lt"/>
              </a:rPr>
            </a:br>
            <a:endParaRPr lang="en-US" sz="3200" dirty="0">
              <a:latin typeface="+mn-lt"/>
            </a:endParaRPr>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26897804"/>
              </p:ext>
            </p:extLst>
          </p:nvPr>
        </p:nvGraphicFramePr>
        <p:xfrm>
          <a:off x="382349" y="2286297"/>
          <a:ext cx="8521879" cy="1310117"/>
        </p:xfrm>
        <a:graphic>
          <a:graphicData uri="http://schemas.openxmlformats.org/presentationml/2006/ole">
            <mc:AlternateContent xmlns:mc="http://schemas.openxmlformats.org/markup-compatibility/2006">
              <mc:Choice xmlns:v="urn:schemas-microsoft-com:vml" Requires="v">
                <p:oleObj spid="_x0000_s2067" name="Worksheet" r:id="rId4" imgW="8839200" imgH="1358900" progId="Excel.Sheet.12">
                  <p:embed/>
                </p:oleObj>
              </mc:Choice>
              <mc:Fallback>
                <p:oleObj name="Worksheet" r:id="rId4" imgW="8839200" imgH="1358900" progId="Excel.Sheet.12">
                  <p:embed/>
                  <p:pic>
                    <p:nvPicPr>
                      <p:cNvPr id="0" name=""/>
                      <p:cNvPicPr/>
                      <p:nvPr/>
                    </p:nvPicPr>
                    <p:blipFill>
                      <a:blip r:embed="rId5"/>
                      <a:stretch>
                        <a:fillRect/>
                      </a:stretch>
                    </p:blipFill>
                    <p:spPr>
                      <a:xfrm>
                        <a:off x="382349" y="2286297"/>
                        <a:ext cx="8521879" cy="131011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48625061"/>
              </p:ext>
            </p:extLst>
          </p:nvPr>
        </p:nvGraphicFramePr>
        <p:xfrm>
          <a:off x="172747" y="3955256"/>
          <a:ext cx="8839200" cy="1358900"/>
        </p:xfrm>
        <a:graphic>
          <a:graphicData uri="http://schemas.openxmlformats.org/presentationml/2006/ole">
            <mc:AlternateContent xmlns:mc="http://schemas.openxmlformats.org/markup-compatibility/2006">
              <mc:Choice xmlns:v="urn:schemas-microsoft-com:vml" Requires="v">
                <p:oleObj spid="_x0000_s2068" name="Worksheet" r:id="rId7" imgW="8839200" imgH="1358900" progId="Excel.Sheet.12">
                  <p:embed/>
                </p:oleObj>
              </mc:Choice>
              <mc:Fallback>
                <p:oleObj name="Worksheet" r:id="rId7" imgW="8839200" imgH="1358900" progId="Excel.Sheet.12">
                  <p:embed/>
                  <p:pic>
                    <p:nvPicPr>
                      <p:cNvPr id="0" name=""/>
                      <p:cNvPicPr/>
                      <p:nvPr/>
                    </p:nvPicPr>
                    <p:blipFill>
                      <a:blip r:embed="rId8"/>
                      <a:stretch>
                        <a:fillRect/>
                      </a:stretch>
                    </p:blipFill>
                    <p:spPr>
                      <a:xfrm>
                        <a:off x="172747" y="3955256"/>
                        <a:ext cx="8839200" cy="13589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29330692"/>
              </p:ext>
            </p:extLst>
          </p:nvPr>
        </p:nvGraphicFramePr>
        <p:xfrm>
          <a:off x="2959246" y="5760583"/>
          <a:ext cx="2755900" cy="203200"/>
        </p:xfrm>
        <a:graphic>
          <a:graphicData uri="http://schemas.openxmlformats.org/presentationml/2006/ole">
            <mc:AlternateContent xmlns:mc="http://schemas.openxmlformats.org/markup-compatibility/2006">
              <mc:Choice xmlns:v="urn:schemas-microsoft-com:vml" Requires="v">
                <p:oleObj spid="_x0000_s2069" name="Worksheet" r:id="rId10" imgW="2755900" imgH="203200" progId="Excel.Sheet.12">
                  <p:embed/>
                </p:oleObj>
              </mc:Choice>
              <mc:Fallback>
                <p:oleObj name="Worksheet" r:id="rId10" imgW="2755900" imgH="203200" progId="Excel.Sheet.12">
                  <p:embed/>
                  <p:pic>
                    <p:nvPicPr>
                      <p:cNvPr id="0" name=""/>
                      <p:cNvPicPr/>
                      <p:nvPr/>
                    </p:nvPicPr>
                    <p:blipFill>
                      <a:blip r:embed="rId11"/>
                      <a:stretch>
                        <a:fillRect/>
                      </a:stretch>
                    </p:blipFill>
                    <p:spPr>
                      <a:xfrm>
                        <a:off x="2959246" y="5760583"/>
                        <a:ext cx="2755900" cy="203200"/>
                      </a:xfrm>
                      <a:prstGeom prst="rect">
                        <a:avLst/>
                      </a:prstGeom>
                    </p:spPr>
                  </p:pic>
                </p:oleObj>
              </mc:Fallback>
            </mc:AlternateContent>
          </a:graphicData>
        </a:graphic>
      </p:graphicFrame>
    </p:spTree>
    <p:extLst>
      <p:ext uri="{BB962C8B-B14F-4D97-AF65-F5344CB8AC3E}">
        <p14:creationId xmlns:p14="http://schemas.microsoft.com/office/powerpoint/2010/main" val="3428095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80" y="200056"/>
            <a:ext cx="8746067" cy="1283167"/>
          </a:xfrm>
        </p:spPr>
        <p:txBody>
          <a:bodyPr/>
          <a:lstStyle/>
          <a:p>
            <a:r>
              <a:rPr lang="en-US" sz="3200" dirty="0" smtClean="0"/>
              <a:t>MSW student results – difference between perceived and actual developmental orientations</a:t>
            </a:r>
            <a:endParaRPr lang="en-US" sz="3200" dirty="0"/>
          </a:p>
        </p:txBody>
      </p:sp>
      <p:graphicFrame>
        <p:nvGraphicFramePr>
          <p:cNvPr id="5" name="Object 4"/>
          <p:cNvGraphicFramePr>
            <a:graphicFrameLocks noChangeAspect="1"/>
          </p:cNvGraphicFramePr>
          <p:nvPr>
            <p:extLst>
              <p:ext uri="{D42A27DB-BD31-4B8C-83A1-F6EECF244321}">
                <p14:modId xmlns:p14="http://schemas.microsoft.com/office/powerpoint/2010/main" val="2673688049"/>
              </p:ext>
            </p:extLst>
          </p:nvPr>
        </p:nvGraphicFramePr>
        <p:xfrm>
          <a:off x="152400" y="1821473"/>
          <a:ext cx="8839200" cy="1930400"/>
        </p:xfrm>
        <a:graphic>
          <a:graphicData uri="http://schemas.openxmlformats.org/presentationml/2006/ole">
            <mc:AlternateContent xmlns:mc="http://schemas.openxmlformats.org/markup-compatibility/2006">
              <mc:Choice xmlns:v="urn:schemas-microsoft-com:vml" Requires="v">
                <p:oleObj spid="_x0000_s3097" name="Worksheet" r:id="rId4" imgW="8839200" imgH="1930400" progId="Excel.Sheet.12">
                  <p:embed/>
                </p:oleObj>
              </mc:Choice>
              <mc:Fallback>
                <p:oleObj name="Worksheet" r:id="rId4" imgW="8839200" imgH="1930400" progId="Excel.Sheet.12">
                  <p:embed/>
                  <p:pic>
                    <p:nvPicPr>
                      <p:cNvPr id="0" name=""/>
                      <p:cNvPicPr/>
                      <p:nvPr/>
                    </p:nvPicPr>
                    <p:blipFill>
                      <a:blip r:embed="rId5"/>
                      <a:stretch>
                        <a:fillRect/>
                      </a:stretch>
                    </p:blipFill>
                    <p:spPr>
                      <a:xfrm>
                        <a:off x="152400" y="1821473"/>
                        <a:ext cx="8839200" cy="19304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446181062"/>
              </p:ext>
            </p:extLst>
          </p:nvPr>
        </p:nvGraphicFramePr>
        <p:xfrm>
          <a:off x="152400" y="4178747"/>
          <a:ext cx="8839200" cy="1930400"/>
        </p:xfrm>
        <a:graphic>
          <a:graphicData uri="http://schemas.openxmlformats.org/presentationml/2006/ole">
            <mc:AlternateContent xmlns:mc="http://schemas.openxmlformats.org/markup-compatibility/2006">
              <mc:Choice xmlns:v="urn:schemas-microsoft-com:vml" Requires="v">
                <p:oleObj spid="_x0000_s3098" name="Worksheet" r:id="rId7" imgW="8839200" imgH="1930400" progId="Excel.Sheet.12">
                  <p:embed/>
                </p:oleObj>
              </mc:Choice>
              <mc:Fallback>
                <p:oleObj name="Worksheet" r:id="rId7" imgW="8839200" imgH="1930400" progId="Excel.Sheet.12">
                  <p:embed/>
                  <p:pic>
                    <p:nvPicPr>
                      <p:cNvPr id="0" name=""/>
                      <p:cNvPicPr/>
                      <p:nvPr/>
                    </p:nvPicPr>
                    <p:blipFill>
                      <a:blip r:embed="rId8"/>
                      <a:stretch>
                        <a:fillRect/>
                      </a:stretch>
                    </p:blipFill>
                    <p:spPr>
                      <a:xfrm>
                        <a:off x="152400" y="4178747"/>
                        <a:ext cx="8839200" cy="19304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120333085"/>
              </p:ext>
            </p:extLst>
          </p:nvPr>
        </p:nvGraphicFramePr>
        <p:xfrm>
          <a:off x="3087321" y="3854642"/>
          <a:ext cx="2755900" cy="215900"/>
        </p:xfrm>
        <a:graphic>
          <a:graphicData uri="http://schemas.openxmlformats.org/presentationml/2006/ole">
            <mc:AlternateContent xmlns:mc="http://schemas.openxmlformats.org/markup-compatibility/2006">
              <mc:Choice xmlns:v="urn:schemas-microsoft-com:vml" Requires="v">
                <p:oleObj spid="_x0000_s3099" name="Worksheet" r:id="rId10" imgW="2755900" imgH="215900" progId="Excel.Sheet.12">
                  <p:embed/>
                </p:oleObj>
              </mc:Choice>
              <mc:Fallback>
                <p:oleObj name="Worksheet" r:id="rId10" imgW="2755900" imgH="215900" progId="Excel.Sheet.12">
                  <p:embed/>
                  <p:pic>
                    <p:nvPicPr>
                      <p:cNvPr id="0" name=""/>
                      <p:cNvPicPr/>
                      <p:nvPr/>
                    </p:nvPicPr>
                    <p:blipFill>
                      <a:blip r:embed="rId11"/>
                      <a:stretch>
                        <a:fillRect/>
                      </a:stretch>
                    </p:blipFill>
                    <p:spPr>
                      <a:xfrm>
                        <a:off x="3087321" y="3854642"/>
                        <a:ext cx="2755900" cy="2159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888827520"/>
              </p:ext>
            </p:extLst>
          </p:nvPr>
        </p:nvGraphicFramePr>
        <p:xfrm>
          <a:off x="3194050" y="6402653"/>
          <a:ext cx="2755900" cy="215900"/>
        </p:xfrm>
        <a:graphic>
          <a:graphicData uri="http://schemas.openxmlformats.org/presentationml/2006/ole">
            <mc:AlternateContent xmlns:mc="http://schemas.openxmlformats.org/markup-compatibility/2006">
              <mc:Choice xmlns:v="urn:schemas-microsoft-com:vml" Requires="v">
                <p:oleObj spid="_x0000_s3100" name="Worksheet" r:id="rId13" imgW="2755900" imgH="215900" progId="Excel.Sheet.12">
                  <p:embed/>
                </p:oleObj>
              </mc:Choice>
              <mc:Fallback>
                <p:oleObj name="Worksheet" r:id="rId13" imgW="2755900" imgH="215900" progId="Excel.Sheet.12">
                  <p:embed/>
                  <p:pic>
                    <p:nvPicPr>
                      <p:cNvPr id="0" name=""/>
                      <p:cNvPicPr/>
                      <p:nvPr/>
                    </p:nvPicPr>
                    <p:blipFill>
                      <a:blip r:embed="rId14"/>
                      <a:stretch>
                        <a:fillRect/>
                      </a:stretch>
                    </p:blipFill>
                    <p:spPr>
                      <a:xfrm>
                        <a:off x="3194050" y="6402653"/>
                        <a:ext cx="2755900" cy="215900"/>
                      </a:xfrm>
                      <a:prstGeom prst="rect">
                        <a:avLst/>
                      </a:prstGeom>
                    </p:spPr>
                  </p:pic>
                </p:oleObj>
              </mc:Fallback>
            </mc:AlternateContent>
          </a:graphicData>
        </a:graphic>
      </p:graphicFrame>
    </p:spTree>
    <p:extLst>
      <p:ext uri="{BB962C8B-B14F-4D97-AF65-F5344CB8AC3E}">
        <p14:creationId xmlns:p14="http://schemas.microsoft.com/office/powerpoint/2010/main" val="4191606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No significance for change in IDI score was found relating to:</a:t>
            </a:r>
          </a:p>
          <a:p>
            <a:r>
              <a:rPr lang="en-US" dirty="0" smtClean="0"/>
              <a:t>Length of time between pre- and post- IDI assessments</a:t>
            </a:r>
          </a:p>
          <a:p>
            <a:r>
              <a:rPr lang="en-US" dirty="0" smtClean="0"/>
              <a:t> Standard program or advanced standing</a:t>
            </a:r>
          </a:p>
          <a:p>
            <a:r>
              <a:rPr lang="en-US" dirty="0" smtClean="0"/>
              <a:t>Age</a:t>
            </a:r>
          </a:p>
          <a:p>
            <a:r>
              <a:rPr lang="en-US" dirty="0" smtClean="0"/>
              <a:t>Gender</a:t>
            </a:r>
          </a:p>
          <a:p>
            <a:r>
              <a:rPr lang="en-US" dirty="0" smtClean="0"/>
              <a:t>Starting cohort</a:t>
            </a:r>
          </a:p>
        </p:txBody>
      </p:sp>
      <p:sp>
        <p:nvSpPr>
          <p:cNvPr id="2" name="Title 1"/>
          <p:cNvSpPr>
            <a:spLocks noGrp="1"/>
          </p:cNvSpPr>
          <p:nvPr>
            <p:ph type="title"/>
          </p:nvPr>
        </p:nvSpPr>
        <p:spPr/>
        <p:txBody>
          <a:bodyPr/>
          <a:lstStyle/>
          <a:p>
            <a:r>
              <a:rPr lang="en-US" dirty="0" smtClean="0"/>
              <a:t>MSW student results	</a:t>
            </a:r>
            <a:endParaRPr lang="en-US" dirty="0"/>
          </a:p>
        </p:txBody>
      </p:sp>
    </p:spTree>
    <p:extLst>
      <p:ext uri="{BB962C8B-B14F-4D97-AF65-F5344CB8AC3E}">
        <p14:creationId xmlns:p14="http://schemas.microsoft.com/office/powerpoint/2010/main" val="75952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n-US" dirty="0" smtClean="0">
                <a:effectLst/>
              </a:rPr>
              <a:t>“The IDI was VERY </a:t>
            </a:r>
            <a:r>
              <a:rPr lang="en-US" dirty="0">
                <a:effectLst/>
              </a:rPr>
              <a:t>helpful, this really opened my eyes; Very helpful to understand where I am "at" in regards to cultural </a:t>
            </a:r>
            <a:r>
              <a:rPr lang="en-US" dirty="0" smtClean="0">
                <a:effectLst/>
              </a:rPr>
              <a:t>competence.”</a:t>
            </a:r>
            <a:endParaRPr lang="en-US" dirty="0">
              <a:effectLst/>
            </a:endParaRPr>
          </a:p>
          <a:p>
            <a:pPr lvl="0"/>
            <a:r>
              <a:rPr lang="en-US" dirty="0" smtClean="0">
                <a:effectLst/>
              </a:rPr>
              <a:t>“The IDI </a:t>
            </a:r>
            <a:r>
              <a:rPr lang="en-US" dirty="0">
                <a:effectLst/>
              </a:rPr>
              <a:t>opened my eyes – holy </a:t>
            </a:r>
            <a:r>
              <a:rPr lang="en-US" dirty="0" smtClean="0">
                <a:effectLst/>
              </a:rPr>
              <a:t>moly.” </a:t>
            </a:r>
          </a:p>
          <a:p>
            <a:r>
              <a:rPr lang="en-US" dirty="0" smtClean="0">
                <a:effectLst/>
              </a:rPr>
              <a:t>“The IDI </a:t>
            </a:r>
            <a:r>
              <a:rPr lang="en-US" dirty="0">
                <a:effectLst/>
              </a:rPr>
              <a:t>was very helpful.  To realize why you are where you are developmentally and to realize why you think you are where you think you are is super helpful.  Used in journals in the field and in portfolio</a:t>
            </a:r>
            <a:r>
              <a:rPr lang="en-US" dirty="0" smtClean="0">
                <a:effectLst/>
              </a:rPr>
              <a:t>.” </a:t>
            </a:r>
          </a:p>
          <a:p>
            <a:r>
              <a:rPr lang="en-US" dirty="0" smtClean="0">
                <a:effectLst/>
              </a:rPr>
              <a:t>“It </a:t>
            </a:r>
            <a:r>
              <a:rPr lang="en-US" dirty="0">
                <a:effectLst/>
              </a:rPr>
              <a:t>was an interesting tool. It was nice to see where I stood on the continuum and made me aware of my lack of cultural identity</a:t>
            </a:r>
            <a:r>
              <a:rPr lang="en-US" dirty="0" smtClean="0">
                <a:effectLst/>
              </a:rPr>
              <a:t>.” </a:t>
            </a:r>
            <a:endParaRPr lang="en-US" dirty="0">
              <a:effectLst/>
            </a:endParaRPr>
          </a:p>
          <a:p>
            <a:pPr lvl="0"/>
            <a:r>
              <a:rPr lang="en-US" dirty="0" smtClean="0">
                <a:effectLst/>
              </a:rPr>
              <a:t>“Awesome </a:t>
            </a:r>
            <a:r>
              <a:rPr lang="en-US" dirty="0">
                <a:effectLst/>
              </a:rPr>
              <a:t>but there needs to be follow up with the students on how they can progress further up the spectrum</a:t>
            </a:r>
            <a:r>
              <a:rPr lang="en-US" dirty="0" smtClean="0">
                <a:effectLst/>
              </a:rPr>
              <a:t>.”</a:t>
            </a:r>
            <a:endParaRPr lang="en-US" dirty="0">
              <a:effectLst/>
            </a:endParaRPr>
          </a:p>
          <a:p>
            <a:endParaRPr lang="en-US" dirty="0">
              <a:effectLst/>
            </a:endParaRPr>
          </a:p>
          <a:p>
            <a:pPr lvl="0"/>
            <a:endParaRPr lang="en-US" dirty="0">
              <a:effectLst/>
            </a:endParaRPr>
          </a:p>
          <a:p>
            <a:endParaRPr lang="en-US" dirty="0"/>
          </a:p>
        </p:txBody>
      </p:sp>
      <p:sp>
        <p:nvSpPr>
          <p:cNvPr id="2" name="Title 1"/>
          <p:cNvSpPr>
            <a:spLocks noGrp="1"/>
          </p:cNvSpPr>
          <p:nvPr>
            <p:ph type="title"/>
          </p:nvPr>
        </p:nvSpPr>
        <p:spPr/>
        <p:txBody>
          <a:bodyPr/>
          <a:lstStyle/>
          <a:p>
            <a:r>
              <a:rPr lang="en-US" sz="4000" dirty="0" smtClean="0">
                <a:latin typeface="+mn-lt"/>
              </a:rPr>
              <a:t>Student Feedback	</a:t>
            </a:r>
            <a:endParaRPr lang="en-US" sz="4000" dirty="0">
              <a:latin typeface="+mn-lt"/>
            </a:endParaRPr>
          </a:p>
        </p:txBody>
      </p:sp>
    </p:spTree>
    <p:extLst>
      <p:ext uri="{BB962C8B-B14F-4D97-AF65-F5344CB8AC3E}">
        <p14:creationId xmlns:p14="http://schemas.microsoft.com/office/powerpoint/2010/main" val="105010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wrap="square" numCol="1" anchorCtr="0" compatLnSpc="1">
            <a:prstTxWarp prst="textNoShape">
              <a:avLst/>
            </a:prstTxWarp>
          </a:bodyPr>
          <a:lstStyle/>
          <a:p>
            <a:pPr eaLnBrk="1" fontAlgn="auto" hangingPunct="1">
              <a:spcAft>
                <a:spcPts val="0"/>
              </a:spcAft>
              <a:defRPr/>
            </a:pPr>
            <a:r>
              <a:rPr lang="en-US" dirty="0">
                <a:effectLst>
                  <a:outerShdw blurRad="38100" dist="38100" dir="2700000" algn="tl">
                    <a:srgbClr val="000000"/>
                  </a:outerShdw>
                </a:effectLst>
                <a:latin typeface="+mn-lt"/>
              </a:rPr>
              <a:t>Questions?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247" y="2248346"/>
            <a:ext cx="7745506" cy="4468059"/>
          </a:xfrm>
        </p:spPr>
        <p:txBody>
          <a:bodyPr>
            <a:normAutofit fontScale="92500" lnSpcReduction="10000"/>
          </a:bodyPr>
          <a:lstStyle/>
          <a:p>
            <a:r>
              <a:rPr lang="en-US" dirty="0" smtClean="0"/>
              <a:t>Assessment of Intercultural Competence developed by Mitchell Hammer and Milton Bennett</a:t>
            </a:r>
          </a:p>
          <a:p>
            <a:r>
              <a:rPr lang="en-US" dirty="0"/>
              <a:t>Based on the Developmental Model of Intercultural Sensitivity (Bennett, 1986)</a:t>
            </a:r>
          </a:p>
          <a:p>
            <a:r>
              <a:rPr lang="en-US" dirty="0" smtClean="0"/>
              <a:t>Comprised of 50 on-line questions </a:t>
            </a:r>
            <a:endParaRPr lang="en-US" dirty="0"/>
          </a:p>
          <a:p>
            <a:r>
              <a:rPr lang="en-US" dirty="0" smtClean="0"/>
              <a:t>Measures both where you think you are </a:t>
            </a:r>
            <a:r>
              <a:rPr lang="en-US" dirty="0" err="1" smtClean="0"/>
              <a:t>interculturally</a:t>
            </a:r>
            <a:r>
              <a:rPr lang="en-US" dirty="0" smtClean="0"/>
              <a:t> (Perceived Orientation) and how you actually navigate cultural differences (Developmental Orientation)</a:t>
            </a:r>
          </a:p>
          <a:p>
            <a:r>
              <a:rPr lang="en-US" dirty="0" smtClean="0"/>
              <a:t>Includes an Intercultural Development Planning process with activities </a:t>
            </a:r>
          </a:p>
          <a:p>
            <a:r>
              <a:rPr lang="en-US" dirty="0" smtClean="0"/>
              <a:t>Tested extensively for reliability and validity</a:t>
            </a:r>
          </a:p>
          <a:p>
            <a:r>
              <a:rPr lang="en-US" dirty="0" smtClean="0"/>
              <a:t>Individual and group feedback provided by a trained qualified administrator</a:t>
            </a:r>
          </a:p>
        </p:txBody>
      </p:sp>
      <p:sp>
        <p:nvSpPr>
          <p:cNvPr id="2" name="Title 1"/>
          <p:cNvSpPr>
            <a:spLocks noGrp="1"/>
          </p:cNvSpPr>
          <p:nvPr>
            <p:ph type="title"/>
          </p:nvPr>
        </p:nvSpPr>
        <p:spPr/>
        <p:txBody>
          <a:bodyPr/>
          <a:lstStyle/>
          <a:p>
            <a:r>
              <a:rPr lang="en-US" dirty="0" smtClean="0">
                <a:latin typeface="+mn-lt"/>
                <a:cs typeface="Verdana"/>
              </a:rPr>
              <a:t>What is the IDI?</a:t>
            </a:r>
            <a:endParaRPr lang="en-US" dirty="0">
              <a:latin typeface="+mn-lt"/>
              <a:cs typeface="Verdana"/>
            </a:endParaRPr>
          </a:p>
        </p:txBody>
      </p:sp>
    </p:spTree>
    <p:extLst>
      <p:ext uri="{BB962C8B-B14F-4D97-AF65-F5344CB8AC3E}">
        <p14:creationId xmlns:p14="http://schemas.microsoft.com/office/powerpoint/2010/main" val="4614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467" y="2034755"/>
            <a:ext cx="7719484" cy="4541302"/>
          </a:xfrm>
        </p:spPr>
        <p:txBody>
          <a:bodyPr>
            <a:normAutofit/>
          </a:bodyPr>
          <a:lstStyle/>
          <a:p>
            <a:r>
              <a:rPr lang="en-US" dirty="0" smtClean="0"/>
              <a:t>Cultural competence development through individual and group feedback and Intercultural Development Plan</a:t>
            </a:r>
          </a:p>
          <a:p>
            <a:pPr lvl="1"/>
            <a:r>
              <a:rPr lang="en-US" dirty="0" smtClean="0"/>
              <a:t>Students</a:t>
            </a:r>
          </a:p>
          <a:p>
            <a:pPr lvl="1"/>
            <a:r>
              <a:rPr lang="en-US" dirty="0" smtClean="0"/>
              <a:t>Faculty &amp; Staff</a:t>
            </a:r>
          </a:p>
          <a:p>
            <a:pPr lvl="1"/>
            <a:r>
              <a:rPr lang="en-US" dirty="0" smtClean="0"/>
              <a:t>Field supervisors</a:t>
            </a:r>
          </a:p>
          <a:p>
            <a:r>
              <a:rPr lang="en-US" dirty="0"/>
              <a:t>Research</a:t>
            </a:r>
          </a:p>
          <a:p>
            <a:pPr lvl="1"/>
            <a:r>
              <a:rPr lang="en-US" dirty="0"/>
              <a:t>How are we doing as a program in teaching cultural competence?</a:t>
            </a:r>
          </a:p>
          <a:p>
            <a:pPr lvl="1"/>
            <a:r>
              <a:rPr lang="en-US" dirty="0"/>
              <a:t>Are there specific interventions that promote gains in intercultural competence?</a:t>
            </a:r>
          </a:p>
          <a:p>
            <a:pPr marL="411480" lvl="1" indent="0">
              <a:buNone/>
            </a:pP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latin typeface="+mn-lt"/>
              </a:rPr>
              <a:t>Use of the IDI 	</a:t>
            </a:r>
            <a:endParaRPr lang="en-US" dirty="0">
              <a:latin typeface="+mn-lt"/>
            </a:endParaRPr>
          </a:p>
        </p:txBody>
      </p:sp>
    </p:spTree>
    <p:extLst>
      <p:ext uri="{BB962C8B-B14F-4D97-AF65-F5344CB8AC3E}">
        <p14:creationId xmlns:p14="http://schemas.microsoft.com/office/powerpoint/2010/main" val="111039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52400" y="1828800"/>
            <a:ext cx="8382000" cy="4572000"/>
          </a:xfrm>
        </p:spPr>
        <p:txBody>
          <a:bodyPr>
            <a:normAutofit/>
          </a:bodyPr>
          <a:lstStyle/>
          <a:p>
            <a:pPr marL="274320" eaLnBrk="1" fontAlgn="auto" hangingPunct="1">
              <a:spcBef>
                <a:spcPts val="1450"/>
              </a:spcBef>
              <a:spcAft>
                <a:spcPts val="0"/>
              </a:spcAft>
              <a:buFont typeface="Wingdings 2" pitchFamily="18" charset="2"/>
              <a:buChar char=""/>
              <a:defRPr/>
            </a:pPr>
            <a:endParaRPr lang="en-US" sz="2000" dirty="0"/>
          </a:p>
          <a:p>
            <a:pPr>
              <a:spcBef>
                <a:spcPts val="1450"/>
              </a:spcBef>
              <a:defRPr/>
            </a:pPr>
            <a:r>
              <a:rPr lang="en-US" dirty="0" smtClean="0"/>
              <a:t>DMIS was developed by Milton </a:t>
            </a:r>
            <a:r>
              <a:rPr lang="en-US" dirty="0"/>
              <a:t>Bennett - 1986</a:t>
            </a:r>
          </a:p>
          <a:p>
            <a:pPr>
              <a:spcBef>
                <a:spcPts val="1450"/>
              </a:spcBef>
              <a:defRPr/>
            </a:pPr>
            <a:r>
              <a:rPr lang="en-US" dirty="0"/>
              <a:t>Intercultural sensitivity is not </a:t>
            </a:r>
            <a:r>
              <a:rPr lang="en-US" dirty="0" smtClean="0"/>
              <a:t>natural.</a:t>
            </a:r>
            <a:endParaRPr lang="en-US" dirty="0"/>
          </a:p>
          <a:p>
            <a:pPr>
              <a:spcBef>
                <a:spcPts val="1450"/>
              </a:spcBef>
              <a:defRPr/>
            </a:pPr>
            <a:r>
              <a:rPr lang="en-US" dirty="0"/>
              <a:t>Bennett </a:t>
            </a:r>
            <a:r>
              <a:rPr lang="en-US" dirty="0" smtClean="0"/>
              <a:t>defines intercultural sensitivity as stages of personal growth. </a:t>
            </a:r>
          </a:p>
          <a:p>
            <a:pPr>
              <a:spcBef>
                <a:spcPts val="1450"/>
              </a:spcBef>
              <a:defRPr/>
            </a:pPr>
            <a:r>
              <a:rPr lang="en-US" dirty="0" smtClean="0"/>
              <a:t>One’s worldview can change significantly over time with </a:t>
            </a:r>
            <a:r>
              <a:rPr lang="en-US" i="1" dirty="0" smtClean="0"/>
              <a:t>experience, education and reflection</a:t>
            </a:r>
            <a:r>
              <a:rPr lang="en-US" dirty="0" smtClean="0"/>
              <a:t>.</a:t>
            </a:r>
          </a:p>
          <a:p>
            <a:pPr>
              <a:spcBef>
                <a:spcPts val="1450"/>
              </a:spcBef>
              <a:defRPr/>
            </a:pPr>
            <a:r>
              <a:rPr lang="en-US" dirty="0" smtClean="0"/>
              <a:t>The </a:t>
            </a:r>
            <a:r>
              <a:rPr lang="en-US" dirty="0"/>
              <a:t>DMIS is a developmental model, based on how people subjectively experience difference</a:t>
            </a:r>
            <a:r>
              <a:rPr lang="en-US" i="1" dirty="0"/>
              <a:t>.  </a:t>
            </a:r>
          </a:p>
          <a:p>
            <a:pPr marL="274320" eaLnBrk="1" fontAlgn="auto" hangingPunct="1">
              <a:spcBef>
                <a:spcPts val="1450"/>
              </a:spcBef>
              <a:spcAft>
                <a:spcPts val="0"/>
              </a:spcAft>
              <a:buFont typeface="Wingdings 2" pitchFamily="18" charset="2"/>
              <a:buChar char=""/>
              <a:defRPr/>
            </a:pPr>
            <a:endParaRPr lang="en-US" sz="2000" dirty="0"/>
          </a:p>
          <a:p>
            <a:pPr marL="274320" eaLnBrk="1" fontAlgn="auto" hangingPunct="1">
              <a:spcAft>
                <a:spcPts val="0"/>
              </a:spcAft>
              <a:buFont typeface="Wingdings 2" pitchFamily="18" charset="2"/>
              <a:buChar char=""/>
              <a:defRPr/>
            </a:pPr>
            <a:endParaRPr lang="en-US" sz="2000" dirty="0"/>
          </a:p>
        </p:txBody>
      </p:sp>
      <p:sp>
        <p:nvSpPr>
          <p:cNvPr id="2" name="Title 1"/>
          <p:cNvSpPr>
            <a:spLocks noGrp="1"/>
          </p:cNvSpPr>
          <p:nvPr>
            <p:ph type="title"/>
          </p:nvPr>
        </p:nvSpPr>
        <p:spPr/>
        <p:txBody>
          <a:bodyPr wrap="square" numCol="1" anchorCtr="0" compatLnSpc="1">
            <a:prstTxWarp prst="textNoShape">
              <a:avLst/>
            </a:prstTxWarp>
            <a:noAutofit/>
          </a:bodyPr>
          <a:lstStyle/>
          <a:p>
            <a:pPr eaLnBrk="1" fontAlgn="auto" hangingPunct="1">
              <a:spcAft>
                <a:spcPts val="0"/>
              </a:spcAft>
              <a:defRPr/>
            </a:pPr>
            <a:r>
              <a:rPr lang="en-US" sz="4000" dirty="0">
                <a:effectLst>
                  <a:outerShdw blurRad="38100" dist="38100" dir="2700000" algn="tl">
                    <a:srgbClr val="000000"/>
                  </a:outerShdw>
                </a:effectLst>
                <a:latin typeface="+mn-lt"/>
                <a:cs typeface="Verdana"/>
              </a:rPr>
              <a:t>Developmental Model of Intercultural Sensitivity (DMIS)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dissolve">
                                      <p:cBhvr>
                                        <p:cTn id="7" dur="500"/>
                                        <p:tgtEl>
                                          <p:spTgt spid="174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dissolve">
                                      <p:cBhvr>
                                        <p:cTn id="12" dur="500"/>
                                        <p:tgtEl>
                                          <p:spTgt spid="174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dissolve">
                                      <p:cBhvr>
                                        <p:cTn id="17" dur="500"/>
                                        <p:tgtEl>
                                          <p:spTgt spid="174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dissolve">
                                      <p:cBhvr>
                                        <p:cTn id="22" dur="500"/>
                                        <p:tgtEl>
                                          <p:spTgt spid="174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Effect transition="in" filter="dissolve">
                                      <p:cBhvr>
                                        <p:cTn id="27"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197116"/>
            <a:ext cx="7756263" cy="1054250"/>
          </a:xfrm>
        </p:spPr>
        <p:txBody>
          <a:bodyPr wrap="square" numCol="1" anchorCtr="0" compatLnSpc="1">
            <a:prstTxWarp prst="textNoShape">
              <a:avLst/>
            </a:prstTxWarp>
            <a:noAutofit/>
          </a:bodyPr>
          <a:lstStyle/>
          <a:p>
            <a:pPr eaLnBrk="1" fontAlgn="auto" hangingPunct="1">
              <a:spcAft>
                <a:spcPts val="0"/>
              </a:spcAft>
              <a:defRPr/>
            </a:pPr>
            <a:r>
              <a:rPr lang="en-US" sz="3600" dirty="0">
                <a:effectLst>
                  <a:outerShdw blurRad="38100" dist="38100" dir="2700000" algn="tl">
                    <a:srgbClr val="000000"/>
                  </a:outerShdw>
                </a:effectLst>
                <a:latin typeface="+mn-lt"/>
              </a:rPr>
              <a:t>Intercultural Development Continuum </a:t>
            </a:r>
          </a:p>
        </p:txBody>
      </p:sp>
      <p:sp>
        <p:nvSpPr>
          <p:cNvPr id="19460" name="TextBox 5"/>
          <p:cNvSpPr txBox="1">
            <a:spLocks noChangeArrowheads="1"/>
          </p:cNvSpPr>
          <p:nvPr/>
        </p:nvSpPr>
        <p:spPr bwMode="auto">
          <a:xfrm>
            <a:off x="914400" y="4491335"/>
            <a:ext cx="168304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US" sz="1800" dirty="0">
                <a:solidFill>
                  <a:schemeClr val="bg2"/>
                </a:solidFill>
                <a:latin typeface="+mn-lt"/>
              </a:rPr>
              <a:t>Ethnocentric</a:t>
            </a:r>
          </a:p>
          <a:p>
            <a:r>
              <a:rPr lang="en-US" sz="1800" dirty="0">
                <a:solidFill>
                  <a:schemeClr val="bg2"/>
                </a:solidFill>
                <a:latin typeface="+mn-lt"/>
              </a:rPr>
              <a:t>Worldview </a:t>
            </a:r>
          </a:p>
          <a:p>
            <a:r>
              <a:rPr lang="en-US" sz="1800" dirty="0">
                <a:solidFill>
                  <a:schemeClr val="bg2"/>
                </a:solidFill>
                <a:latin typeface="+mn-lt"/>
              </a:rPr>
              <a:t>(Monocultural)</a:t>
            </a:r>
          </a:p>
        </p:txBody>
      </p:sp>
      <p:sp>
        <p:nvSpPr>
          <p:cNvPr id="19461" name="TextBox 7"/>
          <p:cNvSpPr txBox="1">
            <a:spLocks noChangeArrowheads="1"/>
          </p:cNvSpPr>
          <p:nvPr/>
        </p:nvSpPr>
        <p:spPr bwMode="auto">
          <a:xfrm>
            <a:off x="5334000" y="4390232"/>
            <a:ext cx="28194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US" sz="1800" dirty="0">
                <a:solidFill>
                  <a:schemeClr val="bg2"/>
                </a:solidFill>
                <a:latin typeface="+mn-lt"/>
              </a:rPr>
              <a:t>Ethnorelative</a:t>
            </a:r>
          </a:p>
          <a:p>
            <a:r>
              <a:rPr lang="en-US" sz="1800" dirty="0">
                <a:solidFill>
                  <a:schemeClr val="bg2"/>
                </a:solidFill>
                <a:latin typeface="+mn-lt"/>
              </a:rPr>
              <a:t>Worldview</a:t>
            </a:r>
            <a:r>
              <a:rPr lang="en-US" sz="1800" dirty="0">
                <a:latin typeface="+mn-lt"/>
              </a:rPr>
              <a:t> </a:t>
            </a:r>
          </a:p>
          <a:p>
            <a:r>
              <a:rPr lang="en-US" sz="1800" dirty="0">
                <a:solidFill>
                  <a:schemeClr val="bg2"/>
                </a:solidFill>
                <a:latin typeface="+mn-lt"/>
              </a:rPr>
              <a:t>(Intercultural/Global)</a:t>
            </a:r>
          </a:p>
        </p:txBody>
      </p:sp>
      <p:sp>
        <p:nvSpPr>
          <p:cNvPr id="19462" name="TextBox 8"/>
          <p:cNvSpPr txBox="1">
            <a:spLocks noChangeArrowheads="1"/>
          </p:cNvSpPr>
          <p:nvPr/>
        </p:nvSpPr>
        <p:spPr bwMode="auto">
          <a:xfrm>
            <a:off x="3124200" y="4572000"/>
            <a:ext cx="2209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US" sz="1800" dirty="0"/>
              <a:t> </a:t>
            </a:r>
            <a:r>
              <a:rPr lang="en-US" sz="1800" dirty="0">
                <a:solidFill>
                  <a:schemeClr val="bg2"/>
                </a:solidFill>
                <a:latin typeface="+mn-lt"/>
              </a:rPr>
              <a:t>----Transition---</a:t>
            </a:r>
          </a:p>
        </p:txBody>
      </p:sp>
      <p:pic>
        <p:nvPicPr>
          <p:cNvPr id="10" name="Content Placeholder 9"/>
          <p:cNvPicPr>
            <a:picLocks noGrp="1"/>
          </p:cNvPicPr>
          <p:nvPr>
            <p:ph idx="1"/>
          </p:nvPr>
        </p:nvPicPr>
        <p:blipFill rotWithShape="1">
          <a:blip r:embed="rId2" cstate="email">
            <a:extLst>
              <a:ext uri="{28A0092B-C50C-407E-A947-70E740481C1C}">
                <a14:useLocalDpi xmlns:a14="http://schemas.microsoft.com/office/drawing/2010/main" val="0"/>
              </a:ext>
            </a:extLst>
          </a:blip>
          <a:srcRect t="1435" b="1180"/>
          <a:stretch/>
        </p:blipFill>
        <p:spPr bwMode="auto">
          <a:xfrm>
            <a:off x="474663" y="1251366"/>
            <a:ext cx="7678737" cy="5491069"/>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6" cy="4284989"/>
          </a:xfrm>
        </p:spPr>
        <p:txBody>
          <a:bodyPr>
            <a:normAutofit lnSpcReduction="10000"/>
          </a:bodyPr>
          <a:lstStyle/>
          <a:p>
            <a:r>
              <a:rPr lang="en-US" dirty="0" smtClean="0"/>
              <a:t>Denial  </a:t>
            </a:r>
          </a:p>
          <a:p>
            <a:pPr marL="411480" lvl="1" indent="0">
              <a:buNone/>
            </a:pPr>
            <a:r>
              <a:rPr lang="en-US" dirty="0" smtClean="0"/>
              <a:t>An orientation that likely recognizes more observable cultural differences (e.g. food) but may not notice deeper cultural differences and may avoid or withdraw from cultural differences.</a:t>
            </a:r>
          </a:p>
          <a:p>
            <a:r>
              <a:rPr lang="en-US" dirty="0" smtClean="0"/>
              <a:t>Polarization</a:t>
            </a:r>
          </a:p>
          <a:p>
            <a:pPr marL="411480" lvl="1" indent="0">
              <a:buNone/>
            </a:pPr>
            <a:r>
              <a:rPr lang="en-US" dirty="0" smtClean="0"/>
              <a:t>A judgmental orientation that views cultural differences in terms of “us” and “them”. This can take the form of:</a:t>
            </a:r>
          </a:p>
          <a:p>
            <a:r>
              <a:rPr lang="en-US" i="1" dirty="0" smtClean="0"/>
              <a:t>Polarization (Defense)</a:t>
            </a:r>
          </a:p>
          <a:p>
            <a:pPr marL="411480" lvl="1" indent="0">
              <a:buNone/>
            </a:pPr>
            <a:r>
              <a:rPr lang="en-US" dirty="0" smtClean="0"/>
              <a:t>An uncritical view toward one’s own cultural values and practices and an overly critical view toward other cultural values and practices</a:t>
            </a:r>
          </a:p>
          <a:p>
            <a:pPr marL="0" indent="0">
              <a:buNone/>
            </a:pPr>
            <a:endParaRPr lang="en-US" dirty="0"/>
          </a:p>
        </p:txBody>
      </p:sp>
      <p:sp>
        <p:nvSpPr>
          <p:cNvPr id="3" name="Title 2"/>
          <p:cNvSpPr>
            <a:spLocks noGrp="1"/>
          </p:cNvSpPr>
          <p:nvPr>
            <p:ph type="title"/>
          </p:nvPr>
        </p:nvSpPr>
        <p:spPr>
          <a:xfrm>
            <a:off x="688491" y="570156"/>
            <a:ext cx="4574244" cy="928735"/>
          </a:xfrm>
        </p:spPr>
        <p:txBody>
          <a:bodyPr/>
          <a:lstStyle/>
          <a:p>
            <a:r>
              <a:rPr lang="en-US" dirty="0" smtClean="0"/>
              <a:t>IDC Orientations</a:t>
            </a:r>
            <a:endParaRPr lang="en-US" dirty="0"/>
          </a:p>
        </p:txBody>
      </p:sp>
      <p:pic>
        <p:nvPicPr>
          <p:cNvPr id="4" name="Content Placeholder 9"/>
          <p:cNvPicPr/>
          <p:nvPr/>
        </p:nvPicPr>
        <p:blipFill rotWithShape="1">
          <a:blip r:embed="rId2" cstate="email">
            <a:extLst>
              <a:ext uri="{28A0092B-C50C-407E-A947-70E740481C1C}">
                <a14:useLocalDpi xmlns:a14="http://schemas.microsoft.com/office/drawing/2010/main" val="0"/>
              </a:ext>
            </a:extLst>
          </a:blip>
          <a:srcRect l="-771" t="16570" r="1068" b="8370"/>
          <a:stretch/>
        </p:blipFill>
        <p:spPr bwMode="auto">
          <a:xfrm>
            <a:off x="5560193" y="171449"/>
            <a:ext cx="3289244" cy="2471633"/>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55846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Polarization (Reversal)</a:t>
            </a:r>
          </a:p>
          <a:p>
            <a:pPr marL="411480" lvl="1" indent="0">
              <a:buNone/>
            </a:pPr>
            <a:r>
              <a:rPr lang="en-US" dirty="0" smtClean="0"/>
              <a:t>An overly critical orientation toward one’s own cultural values and practices and an uncritical view toward other cultural values and practices.</a:t>
            </a:r>
          </a:p>
          <a:p>
            <a:r>
              <a:rPr lang="en-US" dirty="0" smtClean="0"/>
              <a:t>Minimization</a:t>
            </a:r>
          </a:p>
          <a:p>
            <a:pPr marL="411480" lvl="1" indent="0">
              <a:buNone/>
            </a:pPr>
            <a:r>
              <a:rPr lang="en-US" dirty="0" smtClean="0"/>
              <a:t>An orientation that highlights cultural commonality and universal values and principles that may also mask deeper recognition and appreciation of cultural differences.</a:t>
            </a:r>
            <a:endParaRPr lang="en-US" dirty="0"/>
          </a:p>
        </p:txBody>
      </p:sp>
      <p:sp>
        <p:nvSpPr>
          <p:cNvPr id="3" name="Title 2"/>
          <p:cNvSpPr>
            <a:spLocks noGrp="1"/>
          </p:cNvSpPr>
          <p:nvPr>
            <p:ph type="title"/>
          </p:nvPr>
        </p:nvSpPr>
        <p:spPr>
          <a:xfrm>
            <a:off x="688490" y="432853"/>
            <a:ext cx="4471277" cy="1054250"/>
          </a:xfrm>
        </p:spPr>
        <p:txBody>
          <a:bodyPr/>
          <a:lstStyle/>
          <a:p>
            <a:r>
              <a:rPr lang="en-US" dirty="0" smtClean="0"/>
              <a:t>IDC Orientations</a:t>
            </a:r>
            <a:endParaRPr lang="en-US" dirty="0"/>
          </a:p>
        </p:txBody>
      </p:sp>
      <p:pic>
        <p:nvPicPr>
          <p:cNvPr id="4" name="Content Placeholder 9"/>
          <p:cNvPicPr/>
          <p:nvPr/>
        </p:nvPicPr>
        <p:blipFill rotWithShape="1">
          <a:blip r:embed="rId2" cstate="email">
            <a:extLst>
              <a:ext uri="{28A0092B-C50C-407E-A947-70E740481C1C}">
                <a14:useLocalDpi xmlns:a14="http://schemas.microsoft.com/office/drawing/2010/main" val="0"/>
              </a:ext>
            </a:extLst>
          </a:blip>
          <a:srcRect l="-771" t="16570" r="1068" b="8370"/>
          <a:stretch/>
        </p:blipFill>
        <p:spPr bwMode="auto">
          <a:xfrm>
            <a:off x="5560193" y="171449"/>
            <a:ext cx="3289244" cy="2471633"/>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096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Acceptance</a:t>
            </a:r>
          </a:p>
          <a:p>
            <a:pPr marL="411480" lvl="1" indent="0">
              <a:buNone/>
            </a:pPr>
            <a:r>
              <a:rPr lang="en-US" dirty="0" smtClean="0"/>
              <a:t>An orientation that recognizes and appreciates patterns of cultural difference and commonality in one’s own and other cultures</a:t>
            </a:r>
          </a:p>
          <a:p>
            <a:r>
              <a:rPr lang="en-US" dirty="0" smtClean="0"/>
              <a:t>Adaptation</a:t>
            </a:r>
          </a:p>
          <a:p>
            <a:pPr marL="411480" lvl="1" indent="0">
              <a:buNone/>
            </a:pPr>
            <a:r>
              <a:rPr lang="en-US" dirty="0" smtClean="0"/>
              <a:t>An orientation that is capable of shifting cultural perspective and changing behavior in culturally appropriate and authentic ways</a:t>
            </a:r>
            <a:endParaRPr lang="en-US" dirty="0"/>
          </a:p>
        </p:txBody>
      </p:sp>
      <p:sp>
        <p:nvSpPr>
          <p:cNvPr id="3" name="Title 2"/>
          <p:cNvSpPr>
            <a:spLocks noGrp="1"/>
          </p:cNvSpPr>
          <p:nvPr>
            <p:ph type="title"/>
          </p:nvPr>
        </p:nvSpPr>
        <p:spPr>
          <a:xfrm>
            <a:off x="688491" y="398527"/>
            <a:ext cx="4208140" cy="1329202"/>
          </a:xfrm>
        </p:spPr>
        <p:txBody>
          <a:bodyPr/>
          <a:lstStyle/>
          <a:p>
            <a:r>
              <a:rPr lang="en-US" dirty="0" smtClean="0"/>
              <a:t>IDC Orientations</a:t>
            </a:r>
            <a:endParaRPr lang="en-US" dirty="0"/>
          </a:p>
        </p:txBody>
      </p:sp>
      <p:pic>
        <p:nvPicPr>
          <p:cNvPr id="4" name="Content Placeholder 9"/>
          <p:cNvPicPr/>
          <p:nvPr/>
        </p:nvPicPr>
        <p:blipFill rotWithShape="1">
          <a:blip r:embed="rId2" cstate="email">
            <a:extLst>
              <a:ext uri="{28A0092B-C50C-407E-A947-70E740481C1C}">
                <a14:useLocalDpi xmlns:a14="http://schemas.microsoft.com/office/drawing/2010/main" val="0"/>
              </a:ext>
            </a:extLst>
          </a:blip>
          <a:srcRect l="-771" t="16570" r="1068" b="8370"/>
          <a:stretch/>
        </p:blipFill>
        <p:spPr bwMode="auto">
          <a:xfrm>
            <a:off x="5560193" y="171449"/>
            <a:ext cx="3289244" cy="2471633"/>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73600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266" y="2091836"/>
            <a:ext cx="8017933" cy="4008927"/>
          </a:xfrm>
        </p:spPr>
        <p:txBody>
          <a:bodyPr>
            <a:normAutofit fontScale="92500" lnSpcReduction="20000"/>
          </a:bodyPr>
          <a:lstStyle/>
          <a:p>
            <a:pPr marL="0" indent="0">
              <a:spcBef>
                <a:spcPts val="1200"/>
              </a:spcBef>
              <a:buNone/>
              <a:defRPr/>
            </a:pPr>
            <a:r>
              <a:rPr lang="en-US" dirty="0"/>
              <a:t>The IDI assesses where </a:t>
            </a:r>
            <a:r>
              <a:rPr lang="en-US" dirty="0" smtClean="0"/>
              <a:t>a person falls </a:t>
            </a:r>
            <a:r>
              <a:rPr lang="en-US" dirty="0"/>
              <a:t>along the DMIS continuum. Report includes:</a:t>
            </a:r>
          </a:p>
          <a:p>
            <a:pPr marL="342900" lvl="1" indent="-342900">
              <a:spcBef>
                <a:spcPts val="1200"/>
              </a:spcBef>
              <a:buClr>
                <a:schemeClr val="bg2"/>
              </a:buClr>
              <a:buSzPct val="80000"/>
              <a:defRPr/>
            </a:pPr>
            <a:r>
              <a:rPr lang="en-US" sz="2500" dirty="0"/>
              <a:t>Developmental orientation – </a:t>
            </a:r>
            <a:r>
              <a:rPr lang="en-US" sz="2500" dirty="0" smtClean="0"/>
              <a:t>orientation in which you act</a:t>
            </a:r>
          </a:p>
          <a:p>
            <a:pPr marL="342900" lvl="1" indent="-342900">
              <a:spcBef>
                <a:spcPts val="1200"/>
              </a:spcBef>
              <a:buClr>
                <a:schemeClr val="bg2"/>
              </a:buClr>
              <a:buSzPct val="80000"/>
              <a:defRPr/>
            </a:pPr>
            <a:r>
              <a:rPr lang="en-US" sz="2400" dirty="0" smtClean="0"/>
              <a:t>Perceived </a:t>
            </a:r>
            <a:r>
              <a:rPr lang="en-US" sz="2400" dirty="0"/>
              <a:t>orientation </a:t>
            </a:r>
            <a:r>
              <a:rPr lang="en-US" sz="2400" dirty="0" smtClean="0"/>
              <a:t>– orientation where you believe you are</a:t>
            </a:r>
            <a:endParaRPr lang="en-US" sz="2400" dirty="0"/>
          </a:p>
          <a:p>
            <a:pPr marL="342900" lvl="1" indent="-342900">
              <a:spcBef>
                <a:spcPts val="1200"/>
              </a:spcBef>
              <a:buClr>
                <a:schemeClr val="bg2"/>
              </a:buClr>
              <a:buSzPct val="80000"/>
              <a:defRPr/>
            </a:pPr>
            <a:r>
              <a:rPr lang="en-US" sz="2400" dirty="0"/>
              <a:t>Orientation gap – the difference between your </a:t>
            </a:r>
            <a:r>
              <a:rPr lang="en-US" sz="2400" dirty="0" smtClean="0"/>
              <a:t>developmental and perceived orientations</a:t>
            </a:r>
            <a:endParaRPr lang="en-US" sz="2400" dirty="0"/>
          </a:p>
          <a:p>
            <a:pPr marL="342900" lvl="1" indent="-342900">
              <a:spcBef>
                <a:spcPts val="1200"/>
              </a:spcBef>
              <a:buClr>
                <a:schemeClr val="bg2"/>
              </a:buClr>
              <a:buSzPct val="80000"/>
              <a:defRPr/>
            </a:pPr>
            <a:r>
              <a:rPr lang="en-US" sz="2400" dirty="0"/>
              <a:t>Trailing </a:t>
            </a:r>
            <a:r>
              <a:rPr lang="en-US" sz="2400" dirty="0" smtClean="0"/>
              <a:t>orientations - previous orientations that are not entirely resolved</a:t>
            </a:r>
            <a:endParaRPr lang="en-US" sz="2400" dirty="0"/>
          </a:p>
          <a:p>
            <a:pPr marL="342900" lvl="1" indent="-342900">
              <a:spcBef>
                <a:spcPts val="1200"/>
              </a:spcBef>
              <a:buClr>
                <a:schemeClr val="bg2"/>
              </a:buClr>
              <a:buSzPct val="80000"/>
              <a:defRPr/>
            </a:pPr>
            <a:r>
              <a:rPr lang="en-US" sz="2400" dirty="0"/>
              <a:t>Leading orientations </a:t>
            </a:r>
            <a:r>
              <a:rPr lang="en-US" sz="2400" dirty="0" smtClean="0"/>
              <a:t>– your </a:t>
            </a:r>
            <a:r>
              <a:rPr lang="en-US" sz="2400" dirty="0"/>
              <a:t>next step in the developmental process</a:t>
            </a:r>
          </a:p>
          <a:p>
            <a:pPr marL="265113" lvl="1" indent="-265113" eaLnBrk="1" fontAlgn="auto" hangingPunct="1">
              <a:spcBef>
                <a:spcPts val="850"/>
              </a:spcBef>
              <a:spcAft>
                <a:spcPts val="0"/>
              </a:spcAft>
              <a:buSzPct val="80000"/>
              <a:buFont typeface="Wingdings 2" charset="0"/>
              <a:buChar char=""/>
              <a:defRPr/>
            </a:pPr>
            <a:endParaRPr lang="en-US" dirty="0">
              <a:latin typeface="Verdana" charset="0"/>
            </a:endParaRPr>
          </a:p>
          <a:p>
            <a:pPr marL="265113" lvl="1" indent="-265113" eaLnBrk="1" fontAlgn="auto" hangingPunct="1">
              <a:spcBef>
                <a:spcPts val="850"/>
              </a:spcBef>
              <a:spcAft>
                <a:spcPts val="0"/>
              </a:spcAft>
              <a:buSzPct val="80000"/>
              <a:buFont typeface="Wingdings 2" charset="0"/>
              <a:buChar char=""/>
              <a:defRPr/>
            </a:pPr>
            <a:endParaRPr lang="en-US" dirty="0">
              <a:latin typeface="Verdana" charset="0"/>
            </a:endParaRPr>
          </a:p>
          <a:p>
            <a:pPr marL="265113" lvl="1" indent="-265113" eaLnBrk="1" fontAlgn="auto" hangingPunct="1">
              <a:spcBef>
                <a:spcPts val="850"/>
              </a:spcBef>
              <a:spcAft>
                <a:spcPts val="0"/>
              </a:spcAft>
              <a:buSzPct val="80000"/>
              <a:buFont typeface="Wingdings 2" charset="0"/>
              <a:buChar char=""/>
              <a:defRPr/>
            </a:pPr>
            <a:endParaRPr lang="en-US" dirty="0">
              <a:latin typeface="Verdana" charset="0"/>
            </a:endParaRPr>
          </a:p>
          <a:p>
            <a:pPr marL="274320" eaLnBrk="1" fontAlgn="auto" hangingPunct="1">
              <a:spcAft>
                <a:spcPts val="0"/>
              </a:spcAft>
              <a:buFont typeface="Wingdings 2" pitchFamily="18" charset="2"/>
              <a:buChar char=""/>
              <a:defRPr/>
            </a:pPr>
            <a:endParaRPr lang="en-US" dirty="0">
              <a:latin typeface="Verdana" charset="0"/>
            </a:endParaRPr>
          </a:p>
          <a:p>
            <a:pPr marL="274320" eaLnBrk="1" fontAlgn="auto" hangingPunct="1">
              <a:spcAft>
                <a:spcPts val="0"/>
              </a:spcAft>
              <a:buFont typeface="Wingdings 2" pitchFamily="18" charset="2"/>
              <a:buChar char=""/>
              <a:defRPr/>
            </a:pPr>
            <a:endParaRPr lang="en-US" dirty="0">
              <a:latin typeface="Verdana" charset="0"/>
            </a:endParaRPr>
          </a:p>
        </p:txBody>
      </p:sp>
      <p:sp>
        <p:nvSpPr>
          <p:cNvPr id="2" name="Title 1"/>
          <p:cNvSpPr>
            <a:spLocks noGrp="1"/>
          </p:cNvSpPr>
          <p:nvPr>
            <p:ph type="title"/>
          </p:nvPr>
        </p:nvSpPr>
        <p:spPr/>
        <p:txBody>
          <a:bodyPr wrap="square" numCol="1" anchorCtr="0" compatLnSpc="1">
            <a:prstTxWarp prst="textNoShape">
              <a:avLst/>
            </a:prstTxWarp>
            <a:noAutofit/>
          </a:bodyPr>
          <a:lstStyle/>
          <a:p>
            <a:pPr eaLnBrk="1" fontAlgn="auto" hangingPunct="1">
              <a:spcAft>
                <a:spcPts val="0"/>
              </a:spcAft>
              <a:defRPr/>
            </a:pPr>
            <a:r>
              <a:rPr lang="en-US" sz="4000" dirty="0">
                <a:effectLst>
                  <a:outerShdw blurRad="38100" dist="38100" dir="2700000" algn="tl">
                    <a:srgbClr val="000000"/>
                  </a:outerShdw>
                </a:effectLst>
                <a:latin typeface="+mn-lt"/>
              </a:rPr>
              <a:t>Intercultural</a:t>
            </a:r>
            <a:r>
              <a:rPr lang="en-US" sz="4000" dirty="0">
                <a:effectLst>
                  <a:outerShdw blurRad="38100" dist="38100" dir="2700000" algn="tl">
                    <a:srgbClr val="000000"/>
                  </a:outerShdw>
                </a:effectLst>
                <a:latin typeface="Verdana" charset="0"/>
              </a:rPr>
              <a:t> </a:t>
            </a:r>
            <a:r>
              <a:rPr lang="en-US" sz="4000" dirty="0">
                <a:effectLst>
                  <a:outerShdw blurRad="38100" dist="38100" dir="2700000" algn="tl">
                    <a:srgbClr val="000000"/>
                  </a:outerShdw>
                </a:effectLst>
                <a:latin typeface="+mn-lt"/>
              </a:rPr>
              <a:t>Development</a:t>
            </a:r>
            <a:r>
              <a:rPr lang="en-US" sz="4000" dirty="0">
                <a:effectLst>
                  <a:outerShdw blurRad="38100" dist="38100" dir="2700000" algn="tl">
                    <a:srgbClr val="000000"/>
                  </a:outerShdw>
                </a:effectLst>
                <a:latin typeface="Verdana" charset="0"/>
              </a:rPr>
              <a:t> </a:t>
            </a:r>
            <a:r>
              <a:rPr lang="en-US" sz="4000" dirty="0">
                <a:effectLst>
                  <a:outerShdw blurRad="38100" dist="38100" dir="2700000" algn="tl">
                    <a:srgbClr val="000000"/>
                  </a:outerShdw>
                </a:effectLst>
                <a:latin typeface="+mn-lt"/>
              </a:rPr>
              <a:t>Inventory</a:t>
            </a:r>
            <a:r>
              <a:rPr lang="en-US" sz="4000" dirty="0">
                <a:effectLst>
                  <a:outerShdw blurRad="38100" dist="38100" dir="2700000" algn="tl">
                    <a:srgbClr val="000000"/>
                  </a:outerShdw>
                </a:effectLst>
                <a:latin typeface="Verdana" charset="0"/>
              </a:rPr>
              <a: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8|13.5|114.3|45.8"/>
</p:tagLst>
</file>

<file path=ppt/tags/tag2.xml><?xml version="1.0" encoding="utf-8"?>
<p:tagLst xmlns:a="http://schemas.openxmlformats.org/drawingml/2006/main" xmlns:r="http://schemas.openxmlformats.org/officeDocument/2006/relationships" xmlns:p="http://schemas.openxmlformats.org/presentationml/2006/main">
  <p:tag name="TIMING" val="|18.2"/>
</p:tagLst>
</file>

<file path=ppt/tags/tag3.xml><?xml version="1.0" encoding="utf-8"?>
<p:tagLst xmlns:a="http://schemas.openxmlformats.org/drawingml/2006/main" xmlns:r="http://schemas.openxmlformats.org/officeDocument/2006/relationships" xmlns:p="http://schemas.openxmlformats.org/presentationml/2006/main">
  <p:tag name="TIMING" val="|2.4|4.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7262</TotalTime>
  <Words>1028</Words>
  <Application>Microsoft Office PowerPoint</Application>
  <PresentationFormat>On-screen Show (4:3)</PresentationFormat>
  <Paragraphs>115</Paragraphs>
  <Slides>18</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8" baseType="lpstr">
      <vt:lpstr>ＭＳ Ｐゴシック</vt:lpstr>
      <vt:lpstr>Arial</vt:lpstr>
      <vt:lpstr>Book Antiqua</vt:lpstr>
      <vt:lpstr>Calibri</vt:lpstr>
      <vt:lpstr>Lucida Grande</vt:lpstr>
      <vt:lpstr>Verdana</vt:lpstr>
      <vt:lpstr>Wingdings</vt:lpstr>
      <vt:lpstr>Wingdings 2</vt:lpstr>
      <vt:lpstr>Hardcover</vt:lpstr>
      <vt:lpstr>Worksheet</vt:lpstr>
      <vt:lpstr>  Using Deep Cultural Reflection Across the Curriculum</vt:lpstr>
      <vt:lpstr>What is the IDI?</vt:lpstr>
      <vt:lpstr>Use of the IDI  </vt:lpstr>
      <vt:lpstr>Developmental Model of Intercultural Sensitivity (DMIS)</vt:lpstr>
      <vt:lpstr>Intercultural Development Continuum </vt:lpstr>
      <vt:lpstr>IDC Orientations</vt:lpstr>
      <vt:lpstr>IDC Orientations</vt:lpstr>
      <vt:lpstr>IDC Orientations</vt:lpstr>
      <vt:lpstr>Intercultural Development Inventory </vt:lpstr>
      <vt:lpstr>Intercultural Development Inventory</vt:lpstr>
      <vt:lpstr>UMD Department of Social Work </vt:lpstr>
      <vt:lpstr>Process </vt:lpstr>
      <vt:lpstr>MSW student results </vt:lpstr>
      <vt:lpstr>MSW student results – change in IDI score from start of program to finish </vt:lpstr>
      <vt:lpstr>MSW student results – difference between perceived and actual developmental orientations</vt:lpstr>
      <vt:lpstr>MSW student results </vt:lpstr>
      <vt:lpstr>Student Feedback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Bryant</dc:creator>
  <cp:lastModifiedBy>Traci L LaLiberte PhD</cp:lastModifiedBy>
  <cp:revision>88</cp:revision>
  <cp:lastPrinted>2011-10-10T22:11:20Z</cp:lastPrinted>
  <dcterms:created xsi:type="dcterms:W3CDTF">2011-10-11T12:58:17Z</dcterms:created>
  <dcterms:modified xsi:type="dcterms:W3CDTF">2015-05-29T17:59:25Z</dcterms:modified>
</cp:coreProperties>
</file>