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60" d="100"/>
          <a:sy n="60" d="100"/>
        </p:scale>
        <p:origin x="16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6/1/2015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6/1/2015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6/1/2015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6/1/2015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6/1/2015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6/1/2015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6/1/2015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6/1/2015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6/1/2015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6/1/2015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6/1/2015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6/1/2015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500" dirty="0" smtClean="0"/>
              <a:t>Student Loan Forgiveness</a:t>
            </a:r>
            <a:endParaRPr lang="en-US" sz="75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515972"/>
          </a:xfrm>
        </p:spPr>
        <p:txBody>
          <a:bodyPr>
            <a:normAutofit fontScale="70000" lnSpcReduction="20000"/>
          </a:bodyPr>
          <a:lstStyle/>
          <a:p>
            <a:pPr algn="r"/>
            <a:r>
              <a:rPr lang="en-US" sz="3800" dirty="0" smtClean="0"/>
              <a:t>For public service employees</a:t>
            </a:r>
          </a:p>
          <a:p>
            <a:endParaRPr lang="en-US" dirty="0"/>
          </a:p>
          <a:p>
            <a:r>
              <a:rPr lang="en-US" dirty="0" smtClean="0"/>
              <a:t>Presented by: Karen Goodenough, </a:t>
            </a:r>
            <a:r>
              <a:rPr lang="en-US" dirty="0" err="1" smtClean="0"/>
              <a:t>msw</a:t>
            </a:r>
            <a:r>
              <a:rPr lang="en-US" dirty="0" smtClean="0"/>
              <a:t>, </a:t>
            </a:r>
            <a:r>
              <a:rPr lang="en-US" dirty="0" err="1" smtClean="0"/>
              <a:t>lgsw</a:t>
            </a:r>
            <a:r>
              <a:rPr lang="en-US" dirty="0" smtClean="0"/>
              <a:t>, PhD student</a:t>
            </a:r>
          </a:p>
          <a:p>
            <a:r>
              <a:rPr lang="en-US" dirty="0" smtClean="0"/>
              <a:t>Title IV-E National Roundtable, 2015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9924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</a:t>
            </a:r>
            <a:br>
              <a:rPr lang="en-US" dirty="0"/>
            </a:br>
            <a:r>
              <a:rPr lang="en-US" dirty="0"/>
              <a:t>Consumer Financial Protection Bureau</a:t>
            </a:r>
            <a:br>
              <a:rPr lang="en-US" dirty="0"/>
            </a:br>
            <a:r>
              <a:rPr lang="en-US" dirty="0" smtClean="0"/>
              <a:t>estimates </a:t>
            </a:r>
            <a:r>
              <a:rPr lang="en-US" dirty="0"/>
              <a:t>that…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en-US" sz="3200" dirty="0" smtClean="0"/>
          </a:p>
          <a:p>
            <a:pPr algn="ctr"/>
            <a:endParaRPr lang="en-US" sz="3200" dirty="0"/>
          </a:p>
          <a:p>
            <a:pPr algn="ctr"/>
            <a:r>
              <a:rPr lang="en-US" sz="3200" dirty="0" smtClean="0"/>
              <a:t>Approximately one-quarter </a:t>
            </a:r>
          </a:p>
          <a:p>
            <a:pPr algn="ctr"/>
            <a:r>
              <a:rPr lang="en-US" sz="3200" dirty="0" smtClean="0"/>
              <a:t>of workers in the U.S. qualify for </a:t>
            </a:r>
          </a:p>
          <a:p>
            <a:pPr algn="ctr"/>
            <a:r>
              <a:rPr lang="en-US" sz="3200" dirty="0" smtClean="0"/>
              <a:t>Public Service Loan Forgiveness and </a:t>
            </a:r>
          </a:p>
          <a:p>
            <a:pPr algn="ctr"/>
            <a:r>
              <a:rPr lang="en-US" sz="3200" dirty="0" smtClean="0"/>
              <a:t>fail to take advantage of it.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18774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Several National Programs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400" dirty="0" smtClean="0"/>
          </a:p>
          <a:p>
            <a:r>
              <a:rPr lang="en-US" sz="2400" dirty="0"/>
              <a:t>E</a:t>
            </a:r>
            <a:r>
              <a:rPr lang="en-US" sz="2400" dirty="0" smtClean="0"/>
              <a:t>ligibility criteria may include:</a:t>
            </a:r>
            <a:endParaRPr lang="en-US" sz="800" dirty="0" smtClean="0"/>
          </a:p>
          <a:p>
            <a:pPr lvl="1">
              <a:buFont typeface="Wingdings" panose="05000000000000000000" pitchFamily="2" charset="2"/>
              <a:buChar char="§"/>
            </a:pPr>
            <a:endParaRPr lang="en-US" sz="80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/>
              <a:t>Type </a:t>
            </a:r>
            <a:r>
              <a:rPr lang="en-US" sz="2400" dirty="0"/>
              <a:t>of employment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/>
              <a:t>Number of years employed in a specific area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/>
              <a:t>Timeliness of loan payments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/>
              <a:t>Personal issues and concerns, including illnesses, disabilities, and death</a:t>
            </a:r>
          </a:p>
        </p:txBody>
      </p:sp>
    </p:spTree>
    <p:extLst>
      <p:ext uri="{BB962C8B-B14F-4D97-AF65-F5344CB8AC3E}">
        <p14:creationId xmlns:p14="http://schemas.microsoft.com/office/powerpoint/2010/main" val="20464482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 Different Ways Programs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Font typeface="Wingdings" panose="05000000000000000000" pitchFamily="2" charset="2"/>
              <a:buChar char="§"/>
            </a:pPr>
            <a:endParaRPr lang="en-US" sz="240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/>
              <a:t>Back-end forgiveness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240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/>
              <a:t>Up-front forgiveness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240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/>
              <a:t>Stipends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665508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Back-End Forgiveness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2800" dirty="0" smtClean="0"/>
              <a:t>The </a:t>
            </a:r>
            <a:r>
              <a:rPr lang="en-US" sz="2800" dirty="0"/>
              <a:t>borrower works for a certain number of years in a certain field, at which point the borrower may apply to forgive his/her remaining student loan </a:t>
            </a:r>
            <a:r>
              <a:rPr lang="en-US" sz="2800" dirty="0" smtClean="0"/>
              <a:t>balance.</a:t>
            </a:r>
          </a:p>
          <a:p>
            <a:endParaRPr lang="en-US" sz="2800" dirty="0"/>
          </a:p>
          <a:p>
            <a:r>
              <a:rPr lang="en-US" sz="2800" i="1" dirty="0" smtClean="0"/>
              <a:t>Program Example:</a:t>
            </a:r>
          </a:p>
          <a:p>
            <a:pPr lvl="4"/>
            <a:r>
              <a:rPr lang="en-US" sz="2200" dirty="0" smtClean="0"/>
              <a:t>Public Service Loan Forgiveness Program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4412595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Up-Front Forgiveness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2800" dirty="0" smtClean="0"/>
              <a:t>The </a:t>
            </a:r>
            <a:r>
              <a:rPr lang="en-US" sz="2800" dirty="0"/>
              <a:t>borrower works in a certain field and gets his or her loan debt partially forgiven each year, until the balance is $0</a:t>
            </a:r>
            <a:r>
              <a:rPr lang="en-US" sz="2800" dirty="0" smtClean="0"/>
              <a:t>.</a:t>
            </a:r>
          </a:p>
          <a:p>
            <a:endParaRPr lang="en-US" sz="2800" dirty="0"/>
          </a:p>
          <a:p>
            <a:r>
              <a:rPr lang="en-US" sz="2800" i="1" dirty="0"/>
              <a:t>Program Example:</a:t>
            </a:r>
          </a:p>
          <a:p>
            <a:pPr lvl="4"/>
            <a:r>
              <a:rPr lang="en-US" sz="2200" dirty="0" smtClean="0"/>
              <a:t>Federal Perkins Loan Forgiveness Program</a:t>
            </a:r>
            <a:endParaRPr lang="en-US" sz="22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124972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Stipends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2800" dirty="0" smtClean="0"/>
              <a:t>The </a:t>
            </a:r>
            <a:r>
              <a:rPr lang="en-US" sz="2800" dirty="0"/>
              <a:t>borrower participates in a national program aimed to increase the number of qualified professionals in a certain field, for which the borrower receives a stipend for student loan repayment</a:t>
            </a:r>
            <a:r>
              <a:rPr lang="en-US" sz="2800" dirty="0" smtClean="0"/>
              <a:t>.</a:t>
            </a:r>
          </a:p>
          <a:p>
            <a:endParaRPr lang="en-US" sz="2800" dirty="0"/>
          </a:p>
          <a:p>
            <a:r>
              <a:rPr lang="en-US" sz="2800" i="1" dirty="0"/>
              <a:t>Program </a:t>
            </a:r>
            <a:r>
              <a:rPr lang="en-US" sz="2800" i="1" dirty="0" smtClean="0"/>
              <a:t>Examples:</a:t>
            </a:r>
            <a:endParaRPr lang="en-US" sz="2800" i="1" dirty="0"/>
          </a:p>
          <a:p>
            <a:pPr lvl="4"/>
            <a:r>
              <a:rPr lang="en-US" sz="2200" dirty="0" smtClean="0"/>
              <a:t>National Health Service Corps (NHSC) Loan Repayment Program</a:t>
            </a:r>
          </a:p>
          <a:p>
            <a:pPr lvl="4"/>
            <a:r>
              <a:rPr lang="en-US" sz="2200" dirty="0" smtClean="0"/>
              <a:t>Herbert S. Garten Loan Repayment Assistance Program</a:t>
            </a:r>
            <a:endParaRPr lang="en-US" sz="22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767027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/>
              <a:t>What other national or state level programs are you aware of?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240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/>
              <a:t>Do you currently share loan forgiveness information with your students or staff?  How?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240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/>
              <a:t>How will you share what you’ve learned today?</a:t>
            </a:r>
          </a:p>
          <a:p>
            <a:pPr marL="201168" lvl="1" indent="0">
              <a:buNone/>
            </a:pPr>
            <a:endParaRPr lang="en-US" sz="240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/>
              <a:t>What additional resources would be helpful? 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97454710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106</TotalTime>
  <Words>266</Words>
  <Application>Microsoft Office PowerPoint</Application>
  <PresentationFormat>Widescreen</PresentationFormat>
  <Paragraphs>55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Calibri</vt:lpstr>
      <vt:lpstr>Calibri Light</vt:lpstr>
      <vt:lpstr>Wingdings</vt:lpstr>
      <vt:lpstr>Retrospect</vt:lpstr>
      <vt:lpstr>Student Loan Forgiveness</vt:lpstr>
      <vt:lpstr>The Consumer Financial Protection Bureau estimates that…</vt:lpstr>
      <vt:lpstr>Several National Programs</vt:lpstr>
      <vt:lpstr>3 Different Ways Programs Work</vt:lpstr>
      <vt:lpstr>Back-End Forgiveness</vt:lpstr>
      <vt:lpstr>Up-Front Forgiveness</vt:lpstr>
      <vt:lpstr>Stipends</vt:lpstr>
      <vt:lpstr>Discussion</vt:lpstr>
    </vt:vector>
  </TitlesOfParts>
  <Company>University of Minnesota - TC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Student Loan Forgiveness</dc:title>
  <dc:creator>Karen Goodenough</dc:creator>
  <cp:lastModifiedBy>Traci L LaLiberte PhD</cp:lastModifiedBy>
  <cp:revision>15</cp:revision>
  <dcterms:created xsi:type="dcterms:W3CDTF">2015-06-01T18:42:45Z</dcterms:created>
  <dcterms:modified xsi:type="dcterms:W3CDTF">2015-06-01T20:46:50Z</dcterms:modified>
</cp:coreProperties>
</file>