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7" r:id="rId8"/>
    <p:sldId id="263" r:id="rId9"/>
    <p:sldId id="264" r:id="rId10"/>
    <p:sldId id="265" r:id="rId11"/>
    <p:sldId id="268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3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989954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990602" y="1009654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3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2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8" y="5357596"/>
            <a:ext cx="1213821" cy="365125"/>
          </a:xfrm>
        </p:spPr>
        <p:txBody>
          <a:bodyPr/>
          <a:lstStyle/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6" y="5357596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2" y="5357596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925694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3" y="1106316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34"/>
            <a:ext cx="6254044" cy="1362075"/>
          </a:xfrm>
        </p:spPr>
        <p:txBody>
          <a:bodyPr anchor="b"/>
          <a:lstStyle>
            <a:lvl1pPr algn="ctr">
              <a:defRPr sz="3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9" y="3725338"/>
            <a:ext cx="6231467" cy="130951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1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 rot="60000">
            <a:off x="4468874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 rot="60000">
            <a:off x="4471418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 rot="21540000">
            <a:off x="749206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 rot="21540000">
            <a:off x="749810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6"/>
            <a:ext cx="3064827" cy="1503037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2" y="1150993"/>
            <a:ext cx="3020792" cy="4625489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6"/>
            <a:ext cx="1213821" cy="365125"/>
          </a:xfrm>
        </p:spPr>
        <p:txBody>
          <a:bodyPr/>
          <a:lstStyle/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6" y="5829265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5" y="5896965"/>
            <a:ext cx="554023" cy="365125"/>
          </a:xfrm>
        </p:spPr>
        <p:txBody>
          <a:bodyPr/>
          <a:lstStyle/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rot="21540000">
            <a:off x="749206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 rot="21540000">
            <a:off x="745060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 rot="60000">
            <a:off x="4468874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 rot="60000">
            <a:off x="4464770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8" y="5888741"/>
            <a:ext cx="1213821" cy="365125"/>
          </a:xfrm>
        </p:spPr>
        <p:txBody>
          <a:bodyPr/>
          <a:lstStyle/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1" y="5831041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1" y="5900030"/>
            <a:ext cx="554023" cy="365125"/>
          </a:xfrm>
        </p:spPr>
        <p:txBody>
          <a:bodyPr/>
          <a:lstStyle/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3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5" y="817586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2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5809156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693E23-A081-4C2C-9C8E-D8B0985874E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3" y="5809156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4" y="5809156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6E41A6A-FB78-4281-862E-65B1BDC5B2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Leveraging private partnerships to enhance IV-E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education </a:t>
            </a:r>
            <a:r>
              <a:rPr lang="en-US" dirty="0"/>
              <a:t>and training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Title IV-E Roundtable</a:t>
            </a:r>
          </a:p>
          <a:p>
            <a:r>
              <a:rPr lang="en-US" b="1" dirty="0" smtClean="0"/>
              <a:t>June 4, 2015</a:t>
            </a:r>
          </a:p>
          <a:p>
            <a:r>
              <a:rPr lang="en-US" b="1" dirty="0" smtClean="0"/>
              <a:t>Bloomington, MN</a:t>
            </a:r>
          </a:p>
          <a:p>
            <a:r>
              <a:rPr lang="en-US" b="1" dirty="0" smtClean="0"/>
              <a:t>Amelia Franck Meyer &amp; Traci LaLiberte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44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75" dirty="0"/>
              <a:t>Creating a Permanence Driven Organization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282" y="2158712"/>
            <a:ext cx="2923567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4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Leap Year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2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  <p:pic>
        <p:nvPicPr>
          <p:cNvPr id="2051" name="Picture 3" descr="C:\Users\Amelia Franck Meyer\AppData\Local\Microsoft\Windows\Temporary Internet Files\Content.IE5\PLBUJT3U\startup_corporate_partnership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44" y="3103490"/>
            <a:ext cx="1810512" cy="11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73" y="4192077"/>
            <a:ext cx="1080299" cy="1278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67" y="4207001"/>
            <a:ext cx="1457934" cy="1197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9936" y="2395236"/>
            <a:ext cx="65510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ootlight MT Light" panose="0204060206030A020304" pitchFamily="18" charset="0"/>
              </a:rPr>
              <a:t>Alone we can do so little, together, we can do so much. </a:t>
            </a:r>
          </a:p>
          <a:p>
            <a:pPr algn="r"/>
            <a:r>
              <a:rPr lang="en-US" sz="1350" b="1" dirty="0">
                <a:latin typeface="Footlight MT Light" panose="0204060206030A020304" pitchFamily="18" charset="0"/>
              </a:rPr>
              <a:t>–Helen Keller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83" y="4334892"/>
            <a:ext cx="1652435" cy="11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5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partnership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3225" y="2462047"/>
            <a:ext cx="3265714" cy="446072"/>
          </a:xfrm>
        </p:spPr>
        <p:txBody>
          <a:bodyPr>
            <a:noAutofit/>
          </a:bodyPr>
          <a:lstStyle/>
          <a:p>
            <a:pPr algn="l"/>
            <a:r>
              <a:rPr lang="en-US" sz="1350" dirty="0">
                <a:latin typeface="Arial Black" panose="020B0A04020102020204" pitchFamily="34" charset="0"/>
              </a:rPr>
              <a:t>Amelia Franck Meyer, MS, MSW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50379" y="2455514"/>
            <a:ext cx="2995654" cy="45260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rial Black" panose="020B0A04020102020204" pitchFamily="34" charset="0"/>
              </a:rPr>
              <a:t>Traci </a:t>
            </a:r>
            <a:r>
              <a:rPr lang="en-US" dirty="0" err="1">
                <a:latin typeface="Arial Black" panose="020B0A04020102020204" pitchFamily="34" charset="0"/>
              </a:rPr>
              <a:t>LaLiberte</a:t>
            </a:r>
            <a:r>
              <a:rPr lang="en-US" dirty="0">
                <a:latin typeface="Arial Black" panose="020B0A04020102020204" pitchFamily="34" charset="0"/>
              </a:rPr>
              <a:t>, Ph.D.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346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dirty="0"/>
              <a:t>CEO, </a:t>
            </a:r>
            <a:r>
              <a:rPr lang="en-US" sz="1700" dirty="0" err="1"/>
              <a:t>Anu</a:t>
            </a:r>
            <a:r>
              <a:rPr lang="en-US" sz="1700" dirty="0"/>
              <a:t> Family Services</a:t>
            </a:r>
          </a:p>
          <a:p>
            <a:pPr marL="0" indent="0">
              <a:buNone/>
            </a:pPr>
            <a:r>
              <a:rPr lang="en-US" sz="1700" dirty="0"/>
              <a:t>2233 University Ave W</a:t>
            </a:r>
          </a:p>
          <a:p>
            <a:pPr marL="0" indent="0">
              <a:buNone/>
            </a:pPr>
            <a:r>
              <a:rPr lang="en-US" sz="1700" dirty="0"/>
              <a:t>Suite 325</a:t>
            </a:r>
          </a:p>
          <a:p>
            <a:pPr marL="0" indent="0">
              <a:buNone/>
            </a:pPr>
            <a:r>
              <a:rPr lang="en-US" sz="1700" dirty="0"/>
              <a:t>St. Paul, MN 55114</a:t>
            </a:r>
          </a:p>
          <a:p>
            <a:pPr marL="0" indent="0">
              <a:buNone/>
            </a:pPr>
            <a:r>
              <a:rPr lang="en-US" sz="1700" dirty="0"/>
              <a:t>612.940.0061 (cell) </a:t>
            </a:r>
          </a:p>
          <a:p>
            <a:pPr marL="0" indent="0">
              <a:buNone/>
            </a:pPr>
            <a:r>
              <a:rPr lang="en-US" sz="1700" dirty="0" smtClean="0"/>
              <a:t>afranckmeyer@anufs.org 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@</a:t>
            </a:r>
            <a:r>
              <a:rPr lang="en-US" sz="1700" dirty="0" err="1"/>
              <a:t>alfranckmeyer</a:t>
            </a: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en-US" sz="1700" dirty="0"/>
              <a:t>www.anufs.org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577647" y="2944368"/>
            <a:ext cx="3414632" cy="254203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Executive Director</a:t>
            </a:r>
            <a:br>
              <a:rPr lang="en-US" dirty="0" smtClean="0"/>
            </a:br>
            <a:r>
              <a:rPr lang="en-US" dirty="0" smtClean="0"/>
              <a:t>Center for Advanced Studies in Child Welfare</a:t>
            </a:r>
            <a:br>
              <a:rPr lang="en-US" dirty="0" smtClean="0"/>
            </a:br>
            <a:r>
              <a:rPr lang="en-US" dirty="0" smtClean="0"/>
              <a:t>University of Minnesota</a:t>
            </a:r>
            <a:br>
              <a:rPr lang="en-US" dirty="0" smtClean="0"/>
            </a:br>
            <a:r>
              <a:rPr lang="en-US" dirty="0" smtClean="0"/>
              <a:t>1404 </a:t>
            </a:r>
            <a:r>
              <a:rPr lang="en-US" dirty="0" err="1" smtClean="0"/>
              <a:t>Gortner</a:t>
            </a:r>
            <a:r>
              <a:rPr lang="en-US" dirty="0" smtClean="0"/>
              <a:t> Ave. 205 Peters Hall</a:t>
            </a:r>
            <a:br>
              <a:rPr lang="en-US" dirty="0" smtClean="0"/>
            </a:br>
            <a:r>
              <a:rPr lang="en-US" dirty="0" smtClean="0"/>
              <a:t>St. Paul, MN. 55108</a:t>
            </a:r>
            <a:br>
              <a:rPr lang="en-US" dirty="0" smtClean="0"/>
            </a:br>
            <a:r>
              <a:rPr lang="en-US" dirty="0" smtClean="0"/>
              <a:t>612.624.2279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lali0017@umn.edu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www.cascw.umn.edu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14" y="4614873"/>
            <a:ext cx="266300" cy="2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5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446693"/>
            <a:ext cx="6524897" cy="27028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History between </a:t>
            </a:r>
            <a:r>
              <a:rPr lang="en-US" dirty="0" err="1" smtClean="0"/>
              <a:t>Anu</a:t>
            </a:r>
            <a:r>
              <a:rPr lang="en-US" dirty="0" smtClean="0"/>
              <a:t> Family Services &amp; the Center for Advanced Studies in Child Welfare</a:t>
            </a:r>
          </a:p>
          <a:p>
            <a:r>
              <a:rPr lang="en-US" dirty="0" smtClean="0"/>
              <a:t>Lessons learned in working together</a:t>
            </a:r>
          </a:p>
          <a:p>
            <a:pPr lvl="1"/>
            <a:r>
              <a:rPr lang="en-US" dirty="0" smtClean="0"/>
              <a:t>Successes</a:t>
            </a:r>
          </a:p>
          <a:p>
            <a:pPr lvl="1"/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Budgeting</a:t>
            </a:r>
          </a:p>
          <a:p>
            <a:r>
              <a:rPr lang="en-US" dirty="0" smtClean="0"/>
              <a:t>The advantages of partnership</a:t>
            </a:r>
          </a:p>
          <a:p>
            <a:r>
              <a:rPr lang="en-US" dirty="0" smtClean="0"/>
              <a:t>Examples of our work together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our Partnership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66877" y="2475112"/>
            <a:ext cx="2939521" cy="361163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 err="1"/>
              <a:t>Anu</a:t>
            </a:r>
            <a:r>
              <a:rPr lang="en-US" sz="2100" dirty="0"/>
              <a:t> Family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80562" y="2294166"/>
            <a:ext cx="3579223" cy="772039"/>
          </a:xfrm>
        </p:spPr>
        <p:txBody>
          <a:bodyPr>
            <a:noAutofit/>
          </a:bodyPr>
          <a:lstStyle/>
          <a:p>
            <a:r>
              <a:rPr lang="en-US" dirty="0" smtClean="0"/>
              <a:t>Center for Advanced Studies </a:t>
            </a:r>
          </a:p>
          <a:p>
            <a:r>
              <a:rPr lang="en-US" dirty="0" smtClean="0"/>
              <a:t>in Child Welfare </a:t>
            </a:r>
          </a:p>
          <a:p>
            <a:r>
              <a:rPr lang="en-US" dirty="0" smtClean="0"/>
              <a:t>University of Minnesota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3064875"/>
            <a:ext cx="2154584" cy="203915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9" y="3065860"/>
            <a:ext cx="2084784" cy="2084784"/>
          </a:xfrm>
        </p:spPr>
      </p:pic>
    </p:spTree>
    <p:extLst>
      <p:ext uri="{BB962C8B-B14F-4D97-AF65-F5344CB8AC3E}">
        <p14:creationId xmlns:p14="http://schemas.microsoft.com/office/powerpoint/2010/main" val="188844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 in working together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3" y="1941467"/>
            <a:ext cx="6196405" cy="3208085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Successes:</a:t>
            </a:r>
          </a:p>
          <a:p>
            <a:pPr lvl="1"/>
            <a:r>
              <a:rPr lang="en-US" dirty="0" smtClean="0"/>
              <a:t>Leveraging capacity and resources</a:t>
            </a:r>
          </a:p>
          <a:p>
            <a:pPr lvl="1"/>
            <a:r>
              <a:rPr lang="en-US" dirty="0" smtClean="0"/>
              <a:t>Creating practice-based tools for the field</a:t>
            </a:r>
          </a:p>
          <a:p>
            <a:pPr lvl="1"/>
            <a:r>
              <a:rPr lang="en-US" dirty="0" smtClean="0"/>
              <a:t>Adding to the knowledge base of the field</a:t>
            </a:r>
          </a:p>
          <a:p>
            <a:pPr lvl="1"/>
            <a:r>
              <a:rPr lang="en-US" dirty="0" smtClean="0"/>
              <a:t>The credibility factor</a:t>
            </a:r>
          </a:p>
          <a:p>
            <a:pPr lvl="1"/>
            <a:r>
              <a:rPr lang="en-US" dirty="0" smtClean="0"/>
              <a:t>Others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b="1" u="sng" dirty="0" smtClean="0"/>
              <a:t>Challenges:</a:t>
            </a:r>
            <a:endParaRPr lang="en-US" b="1" u="sng" dirty="0"/>
          </a:p>
          <a:p>
            <a:pPr lvl="1"/>
            <a:r>
              <a:rPr lang="en-US" dirty="0" smtClean="0"/>
              <a:t>Ownership, external sale, and “credit”</a:t>
            </a:r>
          </a:p>
          <a:p>
            <a:pPr lvl="1"/>
            <a:r>
              <a:rPr lang="en-US" dirty="0" smtClean="0"/>
              <a:t>Understanding and integration</a:t>
            </a:r>
          </a:p>
          <a:p>
            <a:pPr lvl="1"/>
            <a:r>
              <a:rPr lang="en-US" dirty="0" smtClean="0"/>
              <a:t>Staffing</a:t>
            </a:r>
          </a:p>
          <a:p>
            <a:pPr lvl="1"/>
            <a:r>
              <a:rPr lang="en-US" dirty="0" smtClean="0"/>
              <a:t>Others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50</a:t>
            </a:r>
            <a:r>
              <a:rPr lang="en-US" dirty="0"/>
              <a:t>% IV-E match </a:t>
            </a:r>
            <a:r>
              <a:rPr lang="en-US" dirty="0" smtClean="0"/>
              <a:t>rate 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Pressure </a:t>
            </a:r>
            <a:r>
              <a:rPr lang="en-US" dirty="0"/>
              <a:t>on </a:t>
            </a:r>
            <a:r>
              <a:rPr lang="en-US" dirty="0" err="1"/>
              <a:t>Anu</a:t>
            </a:r>
            <a:r>
              <a:rPr lang="en-US" dirty="0"/>
              <a:t> to </a:t>
            </a:r>
            <a:r>
              <a:rPr lang="en-US" dirty="0" smtClean="0"/>
              <a:t>continue </a:t>
            </a:r>
            <a:r>
              <a:rPr lang="en-US" dirty="0"/>
              <a:t>to prioritize the partnership </a:t>
            </a:r>
            <a:r>
              <a:rPr lang="en-US" dirty="0" smtClean="0"/>
              <a:t>work.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Continuing the momentum of innovation, despite funding challenges (e.g., doing R &amp; D before the funding is secured)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Differences in fiscal years and planning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4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advantages of partnership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096" y="2182092"/>
            <a:ext cx="7290055" cy="3407179"/>
          </a:xfrm>
        </p:spPr>
        <p:txBody>
          <a:bodyPr/>
          <a:lstStyle/>
          <a:p>
            <a:pPr lvl="1"/>
            <a:r>
              <a:rPr lang="en-US" dirty="0" smtClean="0"/>
              <a:t>Creates </a:t>
            </a:r>
            <a:r>
              <a:rPr lang="en-US" dirty="0"/>
              <a:t>a direct connection </a:t>
            </a:r>
            <a:r>
              <a:rPr lang="en-US" dirty="0" smtClean="0"/>
              <a:t>between </a:t>
            </a:r>
            <a:r>
              <a:rPr lang="en-US" dirty="0"/>
              <a:t>the practice </a:t>
            </a:r>
            <a:r>
              <a:rPr lang="en-US" dirty="0" smtClean="0"/>
              <a:t>field, training and research</a:t>
            </a:r>
            <a:endParaRPr lang="en-US" dirty="0"/>
          </a:p>
          <a:p>
            <a:pPr lvl="1"/>
            <a:r>
              <a:rPr lang="en-US" dirty="0" smtClean="0"/>
              <a:t>We (both partners) increase our own knowledge </a:t>
            </a:r>
            <a:r>
              <a:rPr lang="en-US" dirty="0"/>
              <a:t>of </a:t>
            </a:r>
            <a:r>
              <a:rPr lang="en-US" dirty="0" smtClean="0"/>
              <a:t>community-based </a:t>
            </a:r>
            <a:r>
              <a:rPr lang="en-US" dirty="0"/>
              <a:t>organizational capacity, </a:t>
            </a:r>
            <a:r>
              <a:rPr lang="en-US" dirty="0" smtClean="0"/>
              <a:t>child welfare workforce </a:t>
            </a:r>
            <a:r>
              <a:rPr lang="en-US" dirty="0"/>
              <a:t>challenges, and </a:t>
            </a:r>
            <a:r>
              <a:rPr lang="en-US" dirty="0" smtClean="0"/>
              <a:t>we are then able to disseminate and share that knowledge with others.</a:t>
            </a:r>
          </a:p>
          <a:p>
            <a:pPr lvl="1"/>
            <a:r>
              <a:rPr lang="en-US" dirty="0" smtClean="0"/>
              <a:t>Continue to enhance training capacity for the broader array of eligible professionals, thanks to Fostering Connections</a:t>
            </a:r>
          </a:p>
          <a:p>
            <a:pPr lvl="1"/>
            <a:r>
              <a:rPr lang="en-US" dirty="0" smtClean="0"/>
              <a:t>We are each other’s cheerleaders across the country. It is wonderful to have someone in your corner who can speak to your strengths while also pushing you to do better. </a:t>
            </a:r>
          </a:p>
          <a:p>
            <a:pPr lvl="1"/>
            <a:r>
              <a:rPr lang="en-US" dirty="0" smtClean="0"/>
              <a:t>We learn from each other in a variety of ways. </a:t>
            </a:r>
          </a:p>
          <a:p>
            <a:pPr lvl="1"/>
            <a:r>
              <a:rPr lang="en-US" dirty="0" smtClean="0"/>
              <a:t>Aids </a:t>
            </a:r>
            <a:r>
              <a:rPr lang="en-US" dirty="0"/>
              <a:t>in fulfilling organizational mission for both entities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8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1296163"/>
            <a:ext cx="7290054" cy="457304"/>
          </a:xfrm>
        </p:spPr>
        <p:txBody>
          <a:bodyPr>
            <a:noAutofit/>
          </a:bodyPr>
          <a:lstStyle/>
          <a:p>
            <a:r>
              <a:rPr lang="en-US" sz="2900" dirty="0" smtClean="0"/>
              <a:t>Well-being Indicator Tool for Youth (WIT-Y)</a:t>
            </a:r>
            <a:endParaRPr lang="en-US" sz="29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17" y="1753467"/>
            <a:ext cx="5826634" cy="4145972"/>
          </a:xfrm>
        </p:spPr>
      </p:pic>
    </p:spTree>
    <p:extLst>
      <p:ext uri="{BB962C8B-B14F-4D97-AF65-F5344CB8AC3E}">
        <p14:creationId xmlns:p14="http://schemas.microsoft.com/office/powerpoint/2010/main" val="360996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Youth Connections Scale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937" y="2087044"/>
            <a:ext cx="3013640" cy="385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63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561</TotalTime>
  <Words>362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Black</vt:lpstr>
      <vt:lpstr>Brush Script MT</vt:lpstr>
      <vt:lpstr>Constantia</vt:lpstr>
      <vt:lpstr>Footlight MT Light</vt:lpstr>
      <vt:lpstr>Franklin Gothic Book</vt:lpstr>
      <vt:lpstr>Rage Italic</vt:lpstr>
      <vt:lpstr>Pushpin</vt:lpstr>
      <vt:lpstr>Leveraging private partnerships to enhance IV-E  education and training </vt:lpstr>
      <vt:lpstr>Our partnership</vt:lpstr>
      <vt:lpstr>Overview</vt:lpstr>
      <vt:lpstr>History of our Partnership</vt:lpstr>
      <vt:lpstr>Lessons learned in working together </vt:lpstr>
      <vt:lpstr>Budgeting </vt:lpstr>
      <vt:lpstr>The advantages of partnership</vt:lpstr>
      <vt:lpstr>Well-being Indicator Tool for Youth (WIT-Y)</vt:lpstr>
      <vt:lpstr>The Youth Connections Scale</vt:lpstr>
      <vt:lpstr>Creating a Permanence Driven Organization</vt:lpstr>
      <vt:lpstr>Leap Year Study</vt:lpstr>
      <vt:lpstr>Questions &amp; Comments</vt:lpstr>
    </vt:vector>
  </TitlesOfParts>
  <Company>University of Minnesota - 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private partnerships to enhance IV-E education and training</dc:title>
  <dc:creator>Traci L LaLiberte PhD</dc:creator>
  <cp:lastModifiedBy>Traci L LaLiberte PhD</cp:lastModifiedBy>
  <cp:revision>17</cp:revision>
  <dcterms:created xsi:type="dcterms:W3CDTF">2015-06-02T04:47:03Z</dcterms:created>
  <dcterms:modified xsi:type="dcterms:W3CDTF">2015-06-04T12:40:57Z</dcterms:modified>
</cp:coreProperties>
</file>