
<file path=[Content_Types].xml><?xml version="1.0" encoding="utf-8"?>
<Types xmlns="http://schemas.openxmlformats.org/package/2006/content-types">
  <Default Extension="xml" ContentType="application/xml"/>
  <Default Extension="doc" ContentType="application/msword"/>
  <Default Extension="jpg" ContentType="image/jpeg"/>
  <Default Extension="jpeg" ContentType="image/jpeg"/>
  <Default Extension="emf" ContentType="image/x-emf"/>
  <Default Extension="xlsx" ContentType="application/vnd.openxmlformats-officedocument.spreadsheetml.sheet"/>
  <Default Extension="rels" ContentType="application/vnd.openxmlformats-package.relationships+xml"/>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2"/>
  </p:notesMasterIdLst>
  <p:handoutMasterIdLst>
    <p:handoutMasterId r:id="rId33"/>
  </p:handoutMasterIdLst>
  <p:sldIdLst>
    <p:sldId id="256" r:id="rId2"/>
    <p:sldId id="265" r:id="rId3"/>
    <p:sldId id="266" r:id="rId4"/>
    <p:sldId id="283" r:id="rId5"/>
    <p:sldId id="286" r:id="rId6"/>
    <p:sldId id="287" r:id="rId7"/>
    <p:sldId id="288" r:id="rId8"/>
    <p:sldId id="289" r:id="rId9"/>
    <p:sldId id="290" r:id="rId10"/>
    <p:sldId id="270" r:id="rId11"/>
    <p:sldId id="272" r:id="rId12"/>
    <p:sldId id="273" r:id="rId13"/>
    <p:sldId id="269" r:id="rId14"/>
    <p:sldId id="268" r:id="rId15"/>
    <p:sldId id="267" r:id="rId16"/>
    <p:sldId id="264" r:id="rId17"/>
    <p:sldId id="276" r:id="rId18"/>
    <p:sldId id="277" r:id="rId19"/>
    <p:sldId id="279" r:id="rId20"/>
    <p:sldId id="278" r:id="rId21"/>
    <p:sldId id="280" r:id="rId22"/>
    <p:sldId id="281" r:id="rId23"/>
    <p:sldId id="282" r:id="rId24"/>
    <p:sldId id="284" r:id="rId25"/>
    <p:sldId id="285" r:id="rId26"/>
    <p:sldId id="260" r:id="rId27"/>
    <p:sldId id="262" r:id="rId28"/>
    <p:sldId id="274" r:id="rId29"/>
    <p:sldId id="275" r:id="rId30"/>
    <p:sldId id="271"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0AC4E"/>
    <a:srgbClr val="386D75"/>
    <a:srgbClr val="3F7179"/>
    <a:srgbClr val="DAA52E"/>
    <a:srgbClr val="0E4948"/>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412" autoAdjust="0"/>
  </p:normalViewPr>
  <p:slideViewPr>
    <p:cSldViewPr snapToGrid="0" snapToObjects="1">
      <p:cViewPr varScale="1">
        <p:scale>
          <a:sx n="101" d="100"/>
          <a:sy n="101" d="100"/>
        </p:scale>
        <p:origin x="-1800" y="-11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napToObjects="1">
      <p:cViewPr>
        <p:scale>
          <a:sx n="139" d="100"/>
          <a:sy n="139" d="100"/>
        </p:scale>
        <p:origin x="-226" y="95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handoutMaster" Target="handoutMasters/handoutMaster1.xml"/><Relationship Id="rId34" Type="http://schemas.openxmlformats.org/officeDocument/2006/relationships/printerSettings" Target="printerSettings/printerSettings1.bin"/><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Sheet1!$B$1</c:f>
              <c:strCache>
                <c:ptCount val="1"/>
                <c:pt idx="0">
                  <c:v># of programs</c:v>
                </c:pt>
              </c:strCache>
            </c:strRef>
          </c:tx>
          <c:invertIfNegative val="0"/>
          <c:cat>
            <c:strRef>
              <c:f>Sheet1!$A$2:$A$5</c:f>
              <c:strCache>
                <c:ptCount val="4"/>
                <c:pt idx="0">
                  <c:v>&lt; 5 yrs</c:v>
                </c:pt>
                <c:pt idx="1">
                  <c:v>6-10 yrs</c:v>
                </c:pt>
                <c:pt idx="2">
                  <c:v>11-15 yrs</c:v>
                </c:pt>
                <c:pt idx="3">
                  <c:v> &gt; *15 yrs</c:v>
                </c:pt>
              </c:strCache>
            </c:strRef>
          </c:cat>
          <c:val>
            <c:numRef>
              <c:f>Sheet1!$B$2:$B$5</c:f>
              <c:numCache>
                <c:formatCode>General</c:formatCode>
                <c:ptCount val="4"/>
                <c:pt idx="0">
                  <c:v>3.0</c:v>
                </c:pt>
                <c:pt idx="1">
                  <c:v>13.0</c:v>
                </c:pt>
                <c:pt idx="2">
                  <c:v>11.0</c:v>
                </c:pt>
                <c:pt idx="3">
                  <c:v>25.0</c:v>
                </c:pt>
              </c:numCache>
            </c:numRef>
          </c:val>
        </c:ser>
        <c:ser>
          <c:idx val="1"/>
          <c:order val="1"/>
          <c:tx>
            <c:strRef>
              <c:f>Sheet1!$C$1</c:f>
              <c:strCache>
                <c:ptCount val="1"/>
                <c:pt idx="0">
                  <c:v>Column2</c:v>
                </c:pt>
              </c:strCache>
            </c:strRef>
          </c:tx>
          <c:invertIfNegative val="0"/>
          <c:cat>
            <c:strRef>
              <c:f>Sheet1!$A$2:$A$5</c:f>
              <c:strCache>
                <c:ptCount val="4"/>
                <c:pt idx="0">
                  <c:v>&lt; 5 yrs</c:v>
                </c:pt>
                <c:pt idx="1">
                  <c:v>6-10 yrs</c:v>
                </c:pt>
                <c:pt idx="2">
                  <c:v>11-15 yrs</c:v>
                </c:pt>
                <c:pt idx="3">
                  <c:v> &gt; *15 yrs</c:v>
                </c:pt>
              </c:strCache>
            </c:strRef>
          </c:cat>
          <c:val>
            <c:numRef>
              <c:f>Sheet1!$C$2:$C$5</c:f>
              <c:numCache>
                <c:formatCode>General</c:formatCode>
                <c:ptCount val="4"/>
              </c:numCache>
            </c:numRef>
          </c:val>
        </c:ser>
        <c:ser>
          <c:idx val="2"/>
          <c:order val="2"/>
          <c:tx>
            <c:strRef>
              <c:f>Sheet1!$D$1</c:f>
              <c:strCache>
                <c:ptCount val="1"/>
                <c:pt idx="0">
                  <c:v>Column1</c:v>
                </c:pt>
              </c:strCache>
            </c:strRef>
          </c:tx>
          <c:invertIfNegative val="0"/>
          <c:cat>
            <c:strRef>
              <c:f>Sheet1!$A$2:$A$5</c:f>
              <c:strCache>
                <c:ptCount val="4"/>
                <c:pt idx="0">
                  <c:v>&lt; 5 yrs</c:v>
                </c:pt>
                <c:pt idx="1">
                  <c:v>6-10 yrs</c:v>
                </c:pt>
                <c:pt idx="2">
                  <c:v>11-15 yrs</c:v>
                </c:pt>
                <c:pt idx="3">
                  <c:v> &gt; *15 yrs</c:v>
                </c:pt>
              </c:strCache>
            </c:strRef>
          </c:cat>
          <c:val>
            <c:numRef>
              <c:f>Sheet1!$D$2:$D$5</c:f>
              <c:numCache>
                <c:formatCode>General</c:formatCode>
                <c:ptCount val="4"/>
              </c:numCache>
            </c:numRef>
          </c:val>
        </c:ser>
        <c:dLbls>
          <c:showLegendKey val="0"/>
          <c:showVal val="0"/>
          <c:showCatName val="0"/>
          <c:showSerName val="0"/>
          <c:showPercent val="0"/>
          <c:showBubbleSize val="0"/>
        </c:dLbls>
        <c:gapWidth val="150"/>
        <c:overlap val="100"/>
        <c:axId val="2135797208"/>
        <c:axId val="2135899304"/>
      </c:barChart>
      <c:catAx>
        <c:axId val="2135797208"/>
        <c:scaling>
          <c:orientation val="minMax"/>
        </c:scaling>
        <c:delete val="0"/>
        <c:axPos val="b"/>
        <c:majorTickMark val="out"/>
        <c:minorTickMark val="none"/>
        <c:tickLblPos val="nextTo"/>
        <c:txPr>
          <a:bodyPr/>
          <a:lstStyle/>
          <a:p>
            <a:pPr>
              <a:defRPr sz="2330" b="1" i="0" baseline="0">
                <a:solidFill>
                  <a:srgbClr val="FF6600"/>
                </a:solidFill>
              </a:defRPr>
            </a:pPr>
            <a:endParaRPr lang="en-US"/>
          </a:p>
        </c:txPr>
        <c:crossAx val="2135899304"/>
        <c:crosses val="autoZero"/>
        <c:auto val="1"/>
        <c:lblAlgn val="ctr"/>
        <c:lblOffset val="100"/>
        <c:noMultiLvlLbl val="0"/>
      </c:catAx>
      <c:valAx>
        <c:axId val="2135899304"/>
        <c:scaling>
          <c:orientation val="minMax"/>
          <c:max val="30.0"/>
        </c:scaling>
        <c:delete val="0"/>
        <c:axPos val="l"/>
        <c:majorGridlines/>
        <c:numFmt formatCode="General" sourceLinked="1"/>
        <c:majorTickMark val="out"/>
        <c:minorTickMark val="none"/>
        <c:tickLblPos val="nextTo"/>
        <c:txPr>
          <a:bodyPr/>
          <a:lstStyle/>
          <a:p>
            <a:pPr>
              <a:defRPr sz="1560" b="1" i="0" baseline="0">
                <a:solidFill>
                  <a:srgbClr val="FF6600"/>
                </a:solidFill>
              </a:defRPr>
            </a:pPr>
            <a:endParaRPr lang="en-US"/>
          </a:p>
        </c:txPr>
        <c:crossAx val="2135797208"/>
        <c:crosses val="autoZero"/>
        <c:crossBetween val="between"/>
      </c:valAx>
    </c:plotArea>
    <c:legend>
      <c:legendPos val="r"/>
      <c:legendEntry>
        <c:idx val="0"/>
        <c:delete val="1"/>
      </c:legendEntry>
      <c:legendEntry>
        <c:idx val="1"/>
        <c:delete val="1"/>
      </c:legendEntry>
      <c:layout>
        <c:manualLayout>
          <c:xMode val="edge"/>
          <c:yMode val="edge"/>
          <c:x val="0.835741469816274"/>
          <c:y val="0.424109486314213"/>
          <c:w val="0.150369641294838"/>
          <c:h val="0.183526746656668"/>
        </c:manualLayout>
      </c:layout>
      <c:overlay val="0"/>
      <c:txPr>
        <a:bodyPr/>
        <a:lstStyle/>
        <a:p>
          <a:pPr>
            <a:defRPr sz="1530" b="1" i="0" baseline="0">
              <a:solidFill>
                <a:srgbClr val="FF6600"/>
              </a:solidFill>
            </a:defRPr>
          </a:pPr>
          <a:endParaRPr lang="en-US"/>
        </a:p>
      </c:txPr>
    </c:legend>
    <c:plotVisOnly val="1"/>
    <c:dispBlanksAs val="gap"/>
    <c:showDLblsOverMax val="0"/>
  </c:chart>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8F4811B-5D87-40C8-8CD2-37E386C0A92B}"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US"/>
        </a:p>
      </dgm:t>
    </dgm:pt>
    <dgm:pt modelId="{FE63F531-8D16-47DD-B37B-4DB7F21F020A}">
      <dgm:prSet phldrT="[Text]"/>
      <dgm:spPr/>
      <dgm:t>
        <a:bodyPr/>
        <a:lstStyle/>
        <a:p>
          <a:r>
            <a:rPr lang="en-US" b="1" dirty="0" smtClean="0"/>
            <a:t>Child </a:t>
          </a:r>
          <a:endParaRPr lang="en-US" b="1" dirty="0"/>
        </a:p>
      </dgm:t>
    </dgm:pt>
    <dgm:pt modelId="{805FF89B-E3E4-4BCF-9646-38765B6522B8}" type="parTrans" cxnId="{0F8375E8-9BC8-487A-84E1-1C1D96E5A292}">
      <dgm:prSet/>
      <dgm:spPr/>
      <dgm:t>
        <a:bodyPr/>
        <a:lstStyle/>
        <a:p>
          <a:endParaRPr lang="en-US"/>
        </a:p>
      </dgm:t>
    </dgm:pt>
    <dgm:pt modelId="{179A2CEB-809C-4715-9E36-040BDD8F2D2B}" type="sibTrans" cxnId="{0F8375E8-9BC8-487A-84E1-1C1D96E5A292}">
      <dgm:prSet/>
      <dgm:spPr/>
      <dgm:t>
        <a:bodyPr/>
        <a:lstStyle/>
        <a:p>
          <a:endParaRPr lang="en-US"/>
        </a:p>
      </dgm:t>
    </dgm:pt>
    <dgm:pt modelId="{CB09A245-1FE2-4A7C-8AA0-A3EB5D82D9E3}">
      <dgm:prSet phldrT="[Text]" custT="1"/>
      <dgm:spPr>
        <a:solidFill>
          <a:srgbClr val="5539FB"/>
        </a:solidFill>
      </dgm:spPr>
      <dgm:t>
        <a:bodyPr/>
        <a:lstStyle/>
        <a:p>
          <a:r>
            <a:rPr lang="en-US" sz="1050" b="1" dirty="0" smtClean="0"/>
            <a:t>SUPPORTIVE</a:t>
          </a:r>
        </a:p>
        <a:p>
          <a:r>
            <a:rPr lang="en-US" sz="1050" b="1" dirty="0" smtClean="0"/>
            <a:t>NURTURING</a:t>
          </a:r>
        </a:p>
        <a:p>
          <a:r>
            <a:rPr lang="en-US" sz="1050" b="1" dirty="0" smtClean="0"/>
            <a:t>CAREGIVERS </a:t>
          </a:r>
          <a:endParaRPr lang="en-US" sz="1050" b="1" dirty="0"/>
        </a:p>
      </dgm:t>
    </dgm:pt>
    <dgm:pt modelId="{913C4E6E-1905-4F54-83AF-C950A4DFC813}" type="parTrans" cxnId="{03D40041-1336-48B3-A24E-305EEB71A7BA}">
      <dgm:prSet/>
      <dgm:spPr/>
      <dgm:t>
        <a:bodyPr/>
        <a:lstStyle/>
        <a:p>
          <a:endParaRPr lang="en-US"/>
        </a:p>
      </dgm:t>
    </dgm:pt>
    <dgm:pt modelId="{8ECF02A6-AD8A-4344-889D-50E630EF9346}" type="sibTrans" cxnId="{03D40041-1336-48B3-A24E-305EEB71A7BA}">
      <dgm:prSet/>
      <dgm:spPr/>
      <dgm:t>
        <a:bodyPr/>
        <a:lstStyle/>
        <a:p>
          <a:endParaRPr lang="en-US"/>
        </a:p>
      </dgm:t>
    </dgm:pt>
    <dgm:pt modelId="{FCD46285-56AE-4B0D-B642-E17965148DE7}">
      <dgm:prSet phldrT="[Text]"/>
      <dgm:spPr>
        <a:solidFill>
          <a:schemeClr val="accent3"/>
        </a:solidFill>
      </dgm:spPr>
      <dgm:t>
        <a:bodyPr/>
        <a:lstStyle/>
        <a:p>
          <a:r>
            <a:rPr lang="en-US" b="1" dirty="0" smtClean="0"/>
            <a:t>PHYSICAL</a:t>
          </a:r>
        </a:p>
        <a:p>
          <a:r>
            <a:rPr lang="en-US" b="1" dirty="0" smtClean="0"/>
            <a:t> &amp; </a:t>
          </a:r>
        </a:p>
        <a:p>
          <a:r>
            <a:rPr lang="en-US" b="1" dirty="0" smtClean="0"/>
            <a:t>MENTAL  HEALTH </a:t>
          </a:r>
          <a:endParaRPr lang="en-US" b="1" dirty="0"/>
        </a:p>
      </dgm:t>
    </dgm:pt>
    <dgm:pt modelId="{D14AE39C-C380-43D5-AE34-A36DEA0108C7}" type="parTrans" cxnId="{C19EBDF2-3E58-4085-9025-C4B899A76B2A}">
      <dgm:prSet/>
      <dgm:spPr/>
      <dgm:t>
        <a:bodyPr/>
        <a:lstStyle/>
        <a:p>
          <a:endParaRPr lang="en-US"/>
        </a:p>
      </dgm:t>
    </dgm:pt>
    <dgm:pt modelId="{A94A83C7-6726-43B7-A58D-715FC61B64B9}" type="sibTrans" cxnId="{C19EBDF2-3E58-4085-9025-C4B899A76B2A}">
      <dgm:prSet/>
      <dgm:spPr/>
      <dgm:t>
        <a:bodyPr/>
        <a:lstStyle/>
        <a:p>
          <a:endParaRPr lang="en-US"/>
        </a:p>
      </dgm:t>
    </dgm:pt>
    <dgm:pt modelId="{D6BAC5AC-5F0D-4228-9A1B-C65CB91637AF}">
      <dgm:prSet phldrT="[Text]" custT="1"/>
      <dgm:spPr>
        <a:solidFill>
          <a:srgbClr val="00B0F0"/>
        </a:solidFill>
      </dgm:spPr>
      <dgm:t>
        <a:bodyPr/>
        <a:lstStyle/>
        <a:p>
          <a:r>
            <a:rPr lang="en-US" sz="1200" b="1" dirty="0" smtClean="0"/>
            <a:t>SAFE &amp; SECURE LIVING ARRANGE-MENTS</a:t>
          </a:r>
          <a:endParaRPr lang="en-US" sz="1200" b="1" dirty="0"/>
        </a:p>
      </dgm:t>
    </dgm:pt>
    <dgm:pt modelId="{3DFC4D20-4479-4444-8E6C-34889C60583D}" type="parTrans" cxnId="{427D52BA-C947-444D-9E7D-30BEDBA2CC81}">
      <dgm:prSet/>
      <dgm:spPr/>
      <dgm:t>
        <a:bodyPr/>
        <a:lstStyle/>
        <a:p>
          <a:endParaRPr lang="en-US"/>
        </a:p>
      </dgm:t>
    </dgm:pt>
    <dgm:pt modelId="{0AD3E9F0-D897-482F-821C-882F483BE39C}" type="sibTrans" cxnId="{427D52BA-C947-444D-9E7D-30BEDBA2CC81}">
      <dgm:prSet/>
      <dgm:spPr/>
      <dgm:t>
        <a:bodyPr/>
        <a:lstStyle/>
        <a:p>
          <a:endParaRPr lang="en-US"/>
        </a:p>
      </dgm:t>
    </dgm:pt>
    <dgm:pt modelId="{88EDBF29-C3EA-458D-A5EB-333936706677}">
      <dgm:prSet phldrT="[Text]" custT="1"/>
      <dgm:spPr>
        <a:solidFill>
          <a:srgbClr val="C00000"/>
        </a:solidFill>
      </dgm:spPr>
      <dgm:t>
        <a:bodyPr/>
        <a:lstStyle/>
        <a:p>
          <a:r>
            <a:rPr lang="en-US" sz="1100" b="1" dirty="0" smtClean="0"/>
            <a:t>ECONOMIC SECURITY</a:t>
          </a:r>
          <a:endParaRPr lang="en-US" sz="1100" b="1" dirty="0"/>
        </a:p>
      </dgm:t>
    </dgm:pt>
    <dgm:pt modelId="{07BFAE82-5DEB-4BDC-8B05-C7B1B32BB400}" type="parTrans" cxnId="{6EEAFC64-2E4B-49F9-B097-E0D350870A65}">
      <dgm:prSet/>
      <dgm:spPr/>
      <dgm:t>
        <a:bodyPr/>
        <a:lstStyle/>
        <a:p>
          <a:endParaRPr lang="en-US"/>
        </a:p>
      </dgm:t>
    </dgm:pt>
    <dgm:pt modelId="{954F2FE2-4830-447F-AA10-CED3C3FBA13C}" type="sibTrans" cxnId="{6EEAFC64-2E4B-49F9-B097-E0D350870A65}">
      <dgm:prSet/>
      <dgm:spPr/>
      <dgm:t>
        <a:bodyPr/>
        <a:lstStyle/>
        <a:p>
          <a:endParaRPr lang="en-US"/>
        </a:p>
      </dgm:t>
    </dgm:pt>
    <dgm:pt modelId="{61A795A4-DBBF-40A2-879A-DF5EAEF95F8F}" type="pres">
      <dgm:prSet presAssocID="{78F4811B-5D87-40C8-8CD2-37E386C0A92B}" presName="Name0" presStyleCnt="0">
        <dgm:presLayoutVars>
          <dgm:chMax val="1"/>
          <dgm:dir/>
          <dgm:animLvl val="ctr"/>
          <dgm:resizeHandles val="exact"/>
        </dgm:presLayoutVars>
      </dgm:prSet>
      <dgm:spPr/>
      <dgm:t>
        <a:bodyPr/>
        <a:lstStyle/>
        <a:p>
          <a:endParaRPr lang="en-US"/>
        </a:p>
      </dgm:t>
    </dgm:pt>
    <dgm:pt modelId="{C834777E-771E-43A5-AC73-6B26C86F4966}" type="pres">
      <dgm:prSet presAssocID="{FE63F531-8D16-47DD-B37B-4DB7F21F020A}" presName="centerShape" presStyleLbl="node0" presStyleIdx="0" presStyleCnt="1"/>
      <dgm:spPr/>
      <dgm:t>
        <a:bodyPr/>
        <a:lstStyle/>
        <a:p>
          <a:endParaRPr lang="en-US"/>
        </a:p>
      </dgm:t>
    </dgm:pt>
    <dgm:pt modelId="{9078D00F-5E5B-4031-9429-06EA58F6CD72}" type="pres">
      <dgm:prSet presAssocID="{CB09A245-1FE2-4A7C-8AA0-A3EB5D82D9E3}" presName="node" presStyleLbl="node1" presStyleIdx="0" presStyleCnt="4" custScaleX="121292" custRadScaleRad="100097" custRadScaleInc="8325">
        <dgm:presLayoutVars>
          <dgm:bulletEnabled val="1"/>
        </dgm:presLayoutVars>
      </dgm:prSet>
      <dgm:spPr/>
      <dgm:t>
        <a:bodyPr/>
        <a:lstStyle/>
        <a:p>
          <a:endParaRPr lang="en-US"/>
        </a:p>
      </dgm:t>
    </dgm:pt>
    <dgm:pt modelId="{A93F9DE1-3D06-445E-B601-A1A24E9CDDAB}" type="pres">
      <dgm:prSet presAssocID="{CB09A245-1FE2-4A7C-8AA0-A3EB5D82D9E3}" presName="dummy" presStyleCnt="0"/>
      <dgm:spPr/>
    </dgm:pt>
    <dgm:pt modelId="{49C1946F-3A28-468B-BBCD-79FA7E14B927}" type="pres">
      <dgm:prSet presAssocID="{8ECF02A6-AD8A-4344-889D-50E630EF9346}" presName="sibTrans" presStyleLbl="sibTrans2D1" presStyleIdx="0" presStyleCnt="4"/>
      <dgm:spPr/>
      <dgm:t>
        <a:bodyPr/>
        <a:lstStyle/>
        <a:p>
          <a:endParaRPr lang="en-US"/>
        </a:p>
      </dgm:t>
    </dgm:pt>
    <dgm:pt modelId="{AA4F4852-90F9-41CA-8AAA-6B66428A907A}" type="pres">
      <dgm:prSet presAssocID="{FCD46285-56AE-4B0D-B642-E17965148DE7}" presName="node" presStyleLbl="node1" presStyleIdx="1" presStyleCnt="4">
        <dgm:presLayoutVars>
          <dgm:bulletEnabled val="1"/>
        </dgm:presLayoutVars>
      </dgm:prSet>
      <dgm:spPr/>
      <dgm:t>
        <a:bodyPr/>
        <a:lstStyle/>
        <a:p>
          <a:endParaRPr lang="en-US"/>
        </a:p>
      </dgm:t>
    </dgm:pt>
    <dgm:pt modelId="{0409B16C-BFA6-4809-A429-AD42E66193E9}" type="pres">
      <dgm:prSet presAssocID="{FCD46285-56AE-4B0D-B642-E17965148DE7}" presName="dummy" presStyleCnt="0"/>
      <dgm:spPr/>
    </dgm:pt>
    <dgm:pt modelId="{FF43B84E-6229-4E9B-9230-04872FBB7F42}" type="pres">
      <dgm:prSet presAssocID="{A94A83C7-6726-43B7-A58D-715FC61B64B9}" presName="sibTrans" presStyleLbl="sibTrans2D1" presStyleIdx="1" presStyleCnt="4"/>
      <dgm:spPr/>
      <dgm:t>
        <a:bodyPr/>
        <a:lstStyle/>
        <a:p>
          <a:endParaRPr lang="en-US"/>
        </a:p>
      </dgm:t>
    </dgm:pt>
    <dgm:pt modelId="{66139DD7-42F9-45CB-BBB2-AA821EEC6552}" type="pres">
      <dgm:prSet presAssocID="{D6BAC5AC-5F0D-4228-9A1B-C65CB91637AF}" presName="node" presStyleLbl="node1" presStyleIdx="2" presStyleCnt="4" custScaleX="126552" custRadScaleRad="100711" custRadScaleInc="-1225">
        <dgm:presLayoutVars>
          <dgm:bulletEnabled val="1"/>
        </dgm:presLayoutVars>
      </dgm:prSet>
      <dgm:spPr/>
      <dgm:t>
        <a:bodyPr/>
        <a:lstStyle/>
        <a:p>
          <a:endParaRPr lang="en-US"/>
        </a:p>
      </dgm:t>
    </dgm:pt>
    <dgm:pt modelId="{65501BC2-BD92-4F58-9F2B-7C786726DE96}" type="pres">
      <dgm:prSet presAssocID="{D6BAC5AC-5F0D-4228-9A1B-C65CB91637AF}" presName="dummy" presStyleCnt="0"/>
      <dgm:spPr/>
    </dgm:pt>
    <dgm:pt modelId="{2E73BBA1-8ABC-4F9E-AE21-3A9504D20D82}" type="pres">
      <dgm:prSet presAssocID="{0AD3E9F0-D897-482F-821C-882F483BE39C}" presName="sibTrans" presStyleLbl="sibTrans2D1" presStyleIdx="2" presStyleCnt="4"/>
      <dgm:spPr/>
      <dgm:t>
        <a:bodyPr/>
        <a:lstStyle/>
        <a:p>
          <a:endParaRPr lang="en-US"/>
        </a:p>
      </dgm:t>
    </dgm:pt>
    <dgm:pt modelId="{CD7431B5-36EF-4DD6-B0C9-4420258E9469}" type="pres">
      <dgm:prSet presAssocID="{88EDBF29-C3EA-458D-A5EB-333936706677}" presName="node" presStyleLbl="node1" presStyleIdx="3" presStyleCnt="4" custScaleX="112011">
        <dgm:presLayoutVars>
          <dgm:bulletEnabled val="1"/>
        </dgm:presLayoutVars>
      </dgm:prSet>
      <dgm:spPr/>
      <dgm:t>
        <a:bodyPr/>
        <a:lstStyle/>
        <a:p>
          <a:endParaRPr lang="en-US"/>
        </a:p>
      </dgm:t>
    </dgm:pt>
    <dgm:pt modelId="{735DAE9A-FD90-46C9-8F48-035DAECBB0C9}" type="pres">
      <dgm:prSet presAssocID="{88EDBF29-C3EA-458D-A5EB-333936706677}" presName="dummy" presStyleCnt="0"/>
      <dgm:spPr/>
    </dgm:pt>
    <dgm:pt modelId="{7CF5BB45-C6D1-47A7-9650-F899C15539F5}" type="pres">
      <dgm:prSet presAssocID="{954F2FE2-4830-447F-AA10-CED3C3FBA13C}" presName="sibTrans" presStyleLbl="sibTrans2D1" presStyleIdx="3" presStyleCnt="4"/>
      <dgm:spPr/>
      <dgm:t>
        <a:bodyPr/>
        <a:lstStyle/>
        <a:p>
          <a:endParaRPr lang="en-US"/>
        </a:p>
      </dgm:t>
    </dgm:pt>
  </dgm:ptLst>
  <dgm:cxnLst>
    <dgm:cxn modelId="{78100EFC-BE8A-4CA3-8A1C-73D81E799D18}" type="presOf" srcId="{A94A83C7-6726-43B7-A58D-715FC61B64B9}" destId="{FF43B84E-6229-4E9B-9230-04872FBB7F42}" srcOrd="0" destOrd="0" presId="urn:microsoft.com/office/officeart/2005/8/layout/radial6"/>
    <dgm:cxn modelId="{C19EBDF2-3E58-4085-9025-C4B899A76B2A}" srcId="{FE63F531-8D16-47DD-B37B-4DB7F21F020A}" destId="{FCD46285-56AE-4B0D-B642-E17965148DE7}" srcOrd="1" destOrd="0" parTransId="{D14AE39C-C380-43D5-AE34-A36DEA0108C7}" sibTransId="{A94A83C7-6726-43B7-A58D-715FC61B64B9}"/>
    <dgm:cxn modelId="{3A6DCEED-879A-4B6D-814B-9D0F47C175EB}" type="presOf" srcId="{88EDBF29-C3EA-458D-A5EB-333936706677}" destId="{CD7431B5-36EF-4DD6-B0C9-4420258E9469}" srcOrd="0" destOrd="0" presId="urn:microsoft.com/office/officeart/2005/8/layout/radial6"/>
    <dgm:cxn modelId="{0F8375E8-9BC8-487A-84E1-1C1D96E5A292}" srcId="{78F4811B-5D87-40C8-8CD2-37E386C0A92B}" destId="{FE63F531-8D16-47DD-B37B-4DB7F21F020A}" srcOrd="0" destOrd="0" parTransId="{805FF89B-E3E4-4BCF-9646-38765B6522B8}" sibTransId="{179A2CEB-809C-4715-9E36-040BDD8F2D2B}"/>
    <dgm:cxn modelId="{D0F77B93-C783-4806-BD94-893803C9CB81}" type="presOf" srcId="{FCD46285-56AE-4B0D-B642-E17965148DE7}" destId="{AA4F4852-90F9-41CA-8AAA-6B66428A907A}" srcOrd="0" destOrd="0" presId="urn:microsoft.com/office/officeart/2005/8/layout/radial6"/>
    <dgm:cxn modelId="{26874AE9-4FA6-4758-9B8B-30E4AEE7923F}" type="presOf" srcId="{954F2FE2-4830-447F-AA10-CED3C3FBA13C}" destId="{7CF5BB45-C6D1-47A7-9650-F899C15539F5}" srcOrd="0" destOrd="0" presId="urn:microsoft.com/office/officeart/2005/8/layout/radial6"/>
    <dgm:cxn modelId="{50E32B79-EB5A-48AB-9ACD-F8D86419E857}" type="presOf" srcId="{8ECF02A6-AD8A-4344-889D-50E630EF9346}" destId="{49C1946F-3A28-468B-BBCD-79FA7E14B927}" srcOrd="0" destOrd="0" presId="urn:microsoft.com/office/officeart/2005/8/layout/radial6"/>
    <dgm:cxn modelId="{969E5878-EF9C-4D4B-A193-7C6FC6CB1FD1}" type="presOf" srcId="{0AD3E9F0-D897-482F-821C-882F483BE39C}" destId="{2E73BBA1-8ABC-4F9E-AE21-3A9504D20D82}" srcOrd="0" destOrd="0" presId="urn:microsoft.com/office/officeart/2005/8/layout/radial6"/>
    <dgm:cxn modelId="{6EEAFC64-2E4B-49F9-B097-E0D350870A65}" srcId="{FE63F531-8D16-47DD-B37B-4DB7F21F020A}" destId="{88EDBF29-C3EA-458D-A5EB-333936706677}" srcOrd="3" destOrd="0" parTransId="{07BFAE82-5DEB-4BDC-8B05-C7B1B32BB400}" sibTransId="{954F2FE2-4830-447F-AA10-CED3C3FBA13C}"/>
    <dgm:cxn modelId="{1DC8B5F8-F4EE-4838-8D3A-54A8BAD5523E}" type="presOf" srcId="{D6BAC5AC-5F0D-4228-9A1B-C65CB91637AF}" destId="{66139DD7-42F9-45CB-BBB2-AA821EEC6552}" srcOrd="0" destOrd="0" presId="urn:microsoft.com/office/officeart/2005/8/layout/radial6"/>
    <dgm:cxn modelId="{112748AB-D477-448F-96BA-D4ED76948F8E}" type="presOf" srcId="{78F4811B-5D87-40C8-8CD2-37E386C0A92B}" destId="{61A795A4-DBBF-40A2-879A-DF5EAEF95F8F}" srcOrd="0" destOrd="0" presId="urn:microsoft.com/office/officeart/2005/8/layout/radial6"/>
    <dgm:cxn modelId="{24331978-8BD0-4F63-B6CA-8AEB9262436C}" type="presOf" srcId="{CB09A245-1FE2-4A7C-8AA0-A3EB5D82D9E3}" destId="{9078D00F-5E5B-4031-9429-06EA58F6CD72}" srcOrd="0" destOrd="0" presId="urn:microsoft.com/office/officeart/2005/8/layout/radial6"/>
    <dgm:cxn modelId="{427D52BA-C947-444D-9E7D-30BEDBA2CC81}" srcId="{FE63F531-8D16-47DD-B37B-4DB7F21F020A}" destId="{D6BAC5AC-5F0D-4228-9A1B-C65CB91637AF}" srcOrd="2" destOrd="0" parTransId="{3DFC4D20-4479-4444-8E6C-34889C60583D}" sibTransId="{0AD3E9F0-D897-482F-821C-882F483BE39C}"/>
    <dgm:cxn modelId="{C7AB81C2-9982-4E4D-9A30-D01EA039D53A}" type="presOf" srcId="{FE63F531-8D16-47DD-B37B-4DB7F21F020A}" destId="{C834777E-771E-43A5-AC73-6B26C86F4966}" srcOrd="0" destOrd="0" presId="urn:microsoft.com/office/officeart/2005/8/layout/radial6"/>
    <dgm:cxn modelId="{03D40041-1336-48B3-A24E-305EEB71A7BA}" srcId="{FE63F531-8D16-47DD-B37B-4DB7F21F020A}" destId="{CB09A245-1FE2-4A7C-8AA0-A3EB5D82D9E3}" srcOrd="0" destOrd="0" parTransId="{913C4E6E-1905-4F54-83AF-C950A4DFC813}" sibTransId="{8ECF02A6-AD8A-4344-889D-50E630EF9346}"/>
    <dgm:cxn modelId="{6A21CA9A-8FFB-4583-A330-95B1CEAC3BF5}" type="presParOf" srcId="{61A795A4-DBBF-40A2-879A-DF5EAEF95F8F}" destId="{C834777E-771E-43A5-AC73-6B26C86F4966}" srcOrd="0" destOrd="0" presId="urn:microsoft.com/office/officeart/2005/8/layout/radial6"/>
    <dgm:cxn modelId="{5EAC72CC-DCE0-4CD0-88C2-87B1B70A8C93}" type="presParOf" srcId="{61A795A4-DBBF-40A2-879A-DF5EAEF95F8F}" destId="{9078D00F-5E5B-4031-9429-06EA58F6CD72}" srcOrd="1" destOrd="0" presId="urn:microsoft.com/office/officeart/2005/8/layout/radial6"/>
    <dgm:cxn modelId="{3254F16A-F3A3-4DE2-82A6-F6C39FB9A3B7}" type="presParOf" srcId="{61A795A4-DBBF-40A2-879A-DF5EAEF95F8F}" destId="{A93F9DE1-3D06-445E-B601-A1A24E9CDDAB}" srcOrd="2" destOrd="0" presId="urn:microsoft.com/office/officeart/2005/8/layout/radial6"/>
    <dgm:cxn modelId="{343B61D2-1D75-4D93-BC14-12E160BF0D6F}" type="presParOf" srcId="{61A795A4-DBBF-40A2-879A-DF5EAEF95F8F}" destId="{49C1946F-3A28-468B-BBCD-79FA7E14B927}" srcOrd="3" destOrd="0" presId="urn:microsoft.com/office/officeart/2005/8/layout/radial6"/>
    <dgm:cxn modelId="{62A3F390-690A-45F8-8243-968D4511F5BE}" type="presParOf" srcId="{61A795A4-DBBF-40A2-879A-DF5EAEF95F8F}" destId="{AA4F4852-90F9-41CA-8AAA-6B66428A907A}" srcOrd="4" destOrd="0" presId="urn:microsoft.com/office/officeart/2005/8/layout/radial6"/>
    <dgm:cxn modelId="{518A2C08-43B5-4B47-B947-F52014A4E609}" type="presParOf" srcId="{61A795A4-DBBF-40A2-879A-DF5EAEF95F8F}" destId="{0409B16C-BFA6-4809-A429-AD42E66193E9}" srcOrd="5" destOrd="0" presId="urn:microsoft.com/office/officeart/2005/8/layout/radial6"/>
    <dgm:cxn modelId="{C1006DCE-A46C-42F9-8606-BC4029388676}" type="presParOf" srcId="{61A795A4-DBBF-40A2-879A-DF5EAEF95F8F}" destId="{FF43B84E-6229-4E9B-9230-04872FBB7F42}" srcOrd="6" destOrd="0" presId="urn:microsoft.com/office/officeart/2005/8/layout/radial6"/>
    <dgm:cxn modelId="{9C247E27-AF21-4518-B9E3-F5C1B1F88EF9}" type="presParOf" srcId="{61A795A4-DBBF-40A2-879A-DF5EAEF95F8F}" destId="{66139DD7-42F9-45CB-BBB2-AA821EEC6552}" srcOrd="7" destOrd="0" presId="urn:microsoft.com/office/officeart/2005/8/layout/radial6"/>
    <dgm:cxn modelId="{D4E42914-9E7B-451A-BA16-6501D8311033}" type="presParOf" srcId="{61A795A4-DBBF-40A2-879A-DF5EAEF95F8F}" destId="{65501BC2-BD92-4F58-9F2B-7C786726DE96}" srcOrd="8" destOrd="0" presId="urn:microsoft.com/office/officeart/2005/8/layout/radial6"/>
    <dgm:cxn modelId="{C6FB330B-98CA-4366-A3EF-F6C0D8D0D808}" type="presParOf" srcId="{61A795A4-DBBF-40A2-879A-DF5EAEF95F8F}" destId="{2E73BBA1-8ABC-4F9E-AE21-3A9504D20D82}" srcOrd="9" destOrd="0" presId="urn:microsoft.com/office/officeart/2005/8/layout/radial6"/>
    <dgm:cxn modelId="{69D5C1D3-FD82-4D77-A4CE-F654CBAFD761}" type="presParOf" srcId="{61A795A4-DBBF-40A2-879A-DF5EAEF95F8F}" destId="{CD7431B5-36EF-4DD6-B0C9-4420258E9469}" srcOrd="10" destOrd="0" presId="urn:microsoft.com/office/officeart/2005/8/layout/radial6"/>
    <dgm:cxn modelId="{093824C4-5560-47DC-8E7C-802626ABA3DC}" type="presParOf" srcId="{61A795A4-DBBF-40A2-879A-DF5EAEF95F8F}" destId="{735DAE9A-FD90-46C9-8F48-035DAECBB0C9}" srcOrd="11" destOrd="0" presId="urn:microsoft.com/office/officeart/2005/8/layout/radial6"/>
    <dgm:cxn modelId="{21ACF7A2-AA60-4D65-BDD7-5A02F9EDE218}" type="presParOf" srcId="{61A795A4-DBBF-40A2-879A-DF5EAEF95F8F}" destId="{7CF5BB45-C6D1-47A7-9650-F899C15539F5}" srcOrd="12"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1C12711-51D2-4DE9-83B3-37F18C62F5EF}"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US"/>
        </a:p>
      </dgm:t>
    </dgm:pt>
    <dgm:pt modelId="{BD262D93-5921-4C19-ADFB-42E7FD8C675B}">
      <dgm:prSet phldrT="[Text]" custT="1"/>
      <dgm:spPr>
        <a:solidFill>
          <a:srgbClr val="FF0000"/>
        </a:solidFill>
      </dgm:spPr>
      <dgm:t>
        <a:bodyPr/>
        <a:lstStyle/>
        <a:p>
          <a:r>
            <a:rPr lang="en-US" sz="2000" b="1" dirty="0" smtClean="0"/>
            <a:t>Child Welfare Worker</a:t>
          </a:r>
          <a:endParaRPr lang="en-US" sz="2000" b="1" dirty="0"/>
        </a:p>
      </dgm:t>
    </dgm:pt>
    <dgm:pt modelId="{26234188-40BD-47E7-9AD1-0E0E67D3B2B5}" type="parTrans" cxnId="{EECF34C2-1F88-45B2-9034-136C76CA1146}">
      <dgm:prSet/>
      <dgm:spPr/>
      <dgm:t>
        <a:bodyPr/>
        <a:lstStyle/>
        <a:p>
          <a:endParaRPr lang="en-US"/>
        </a:p>
      </dgm:t>
    </dgm:pt>
    <dgm:pt modelId="{57DFEEC5-D8BD-4A76-A476-E08D71F83421}" type="sibTrans" cxnId="{EECF34C2-1F88-45B2-9034-136C76CA1146}">
      <dgm:prSet/>
      <dgm:spPr/>
      <dgm:t>
        <a:bodyPr/>
        <a:lstStyle/>
        <a:p>
          <a:endParaRPr lang="en-US"/>
        </a:p>
      </dgm:t>
    </dgm:pt>
    <dgm:pt modelId="{24EDC564-8CFC-4059-9BAE-51D96646759E}">
      <dgm:prSet phldrT="[Text]" custT="1"/>
      <dgm:spPr>
        <a:solidFill>
          <a:schemeClr val="accent3">
            <a:lumMod val="75000"/>
          </a:schemeClr>
        </a:solidFill>
      </dgm:spPr>
      <dgm:t>
        <a:bodyPr/>
        <a:lstStyle/>
        <a:p>
          <a:r>
            <a:rPr lang="en-US" sz="1200" b="1" dirty="0" smtClean="0"/>
            <a:t>SUPPORTIVE  </a:t>
          </a:r>
        </a:p>
        <a:p>
          <a:r>
            <a:rPr lang="en-US" sz="1200" b="1" dirty="0" smtClean="0"/>
            <a:t>&amp;  </a:t>
          </a:r>
        </a:p>
        <a:p>
          <a:r>
            <a:rPr lang="en-US" sz="1200" b="1" dirty="0" smtClean="0"/>
            <a:t>EDUCATIONAL SUPERVISION</a:t>
          </a:r>
          <a:endParaRPr lang="en-US" sz="1200" b="1" dirty="0"/>
        </a:p>
      </dgm:t>
    </dgm:pt>
    <dgm:pt modelId="{402A507C-8E34-4F23-8A48-EFBCF93101CF}" type="parTrans" cxnId="{728B6BAD-0D03-4E13-9B46-CFEDFE3E065C}">
      <dgm:prSet/>
      <dgm:spPr/>
      <dgm:t>
        <a:bodyPr/>
        <a:lstStyle/>
        <a:p>
          <a:endParaRPr lang="en-US"/>
        </a:p>
      </dgm:t>
    </dgm:pt>
    <dgm:pt modelId="{598AD9B0-0E59-4D2B-8F07-141B3B27610E}" type="sibTrans" cxnId="{728B6BAD-0D03-4E13-9B46-CFEDFE3E065C}">
      <dgm:prSet/>
      <dgm:spPr/>
      <dgm:t>
        <a:bodyPr/>
        <a:lstStyle/>
        <a:p>
          <a:endParaRPr lang="en-US"/>
        </a:p>
      </dgm:t>
    </dgm:pt>
    <dgm:pt modelId="{A5BDAFB5-A6EF-4346-9472-FD6728ECECA7}">
      <dgm:prSet phldrT="[Text]" custT="1"/>
      <dgm:spPr>
        <a:solidFill>
          <a:srgbClr val="007580"/>
        </a:solidFill>
      </dgm:spPr>
      <dgm:t>
        <a:bodyPr/>
        <a:lstStyle/>
        <a:p>
          <a:r>
            <a:rPr lang="en-US" sz="1100" b="1" dirty="0" smtClean="0"/>
            <a:t>QUALITY ORGANIZATIONAL CULTURE &amp; CLIMATE</a:t>
          </a:r>
          <a:endParaRPr lang="en-US" sz="1100" b="1" dirty="0"/>
        </a:p>
      </dgm:t>
    </dgm:pt>
    <dgm:pt modelId="{23657941-C5E6-4674-B561-D8072F8E48F7}" type="parTrans" cxnId="{89F88603-5C14-4034-9F98-CAC563A55CD9}">
      <dgm:prSet/>
      <dgm:spPr/>
      <dgm:t>
        <a:bodyPr/>
        <a:lstStyle/>
        <a:p>
          <a:endParaRPr lang="en-US"/>
        </a:p>
      </dgm:t>
    </dgm:pt>
    <dgm:pt modelId="{6738FACB-DDF1-4FCF-9166-D7652E73B238}" type="sibTrans" cxnId="{89F88603-5C14-4034-9F98-CAC563A55CD9}">
      <dgm:prSet/>
      <dgm:spPr/>
      <dgm:t>
        <a:bodyPr/>
        <a:lstStyle/>
        <a:p>
          <a:endParaRPr lang="en-US"/>
        </a:p>
      </dgm:t>
    </dgm:pt>
    <dgm:pt modelId="{8CFE332D-0398-4CE1-9ACA-B1AFEAD89E31}">
      <dgm:prSet phldrT="[Text]" custT="1"/>
      <dgm:spPr>
        <a:solidFill>
          <a:srgbClr val="7030A0"/>
        </a:solidFill>
      </dgm:spPr>
      <dgm:t>
        <a:bodyPr/>
        <a:lstStyle/>
        <a:p>
          <a:r>
            <a:rPr lang="en-US" sz="1050" b="1" dirty="0" smtClean="0"/>
            <a:t>SKILLS , KNOWLEDGE &amp; RESOURCES TO IMPLEMENT EVIDENCE-BASED INTERVENTIONS </a:t>
          </a:r>
          <a:endParaRPr lang="en-US" sz="1050" b="1" dirty="0"/>
        </a:p>
      </dgm:t>
    </dgm:pt>
    <dgm:pt modelId="{2148B929-81AD-4C4A-870C-BB87A2D72183}" type="parTrans" cxnId="{8E9BC47B-9C31-46F6-A45E-54D7A7A4C8AB}">
      <dgm:prSet/>
      <dgm:spPr/>
      <dgm:t>
        <a:bodyPr/>
        <a:lstStyle/>
        <a:p>
          <a:endParaRPr lang="en-US"/>
        </a:p>
      </dgm:t>
    </dgm:pt>
    <dgm:pt modelId="{2C7FEFD8-66A8-4C05-B477-8136AFF67FB3}" type="sibTrans" cxnId="{8E9BC47B-9C31-46F6-A45E-54D7A7A4C8AB}">
      <dgm:prSet/>
      <dgm:spPr/>
      <dgm:t>
        <a:bodyPr/>
        <a:lstStyle/>
        <a:p>
          <a:endParaRPr lang="en-US"/>
        </a:p>
      </dgm:t>
    </dgm:pt>
    <dgm:pt modelId="{2FFC969A-B144-464A-9804-58A805FE6312}">
      <dgm:prSet phldrT="[Text]" custT="1"/>
      <dgm:spPr>
        <a:solidFill>
          <a:schemeClr val="tx2">
            <a:lumMod val="60000"/>
            <a:lumOff val="40000"/>
          </a:schemeClr>
        </a:solidFill>
      </dgm:spPr>
      <dgm:t>
        <a:bodyPr/>
        <a:lstStyle/>
        <a:p>
          <a:r>
            <a:rPr lang="en-US" sz="1200" b="1" dirty="0" smtClean="0"/>
            <a:t>REASONABLE WORKLOADS</a:t>
          </a:r>
          <a:endParaRPr lang="en-US" sz="1200" b="1" dirty="0"/>
        </a:p>
      </dgm:t>
    </dgm:pt>
    <dgm:pt modelId="{94B7D032-D3E1-4A59-B55A-001D8F22D01F}" type="parTrans" cxnId="{C84B456E-5F08-41BF-B435-63F098261E41}">
      <dgm:prSet/>
      <dgm:spPr/>
      <dgm:t>
        <a:bodyPr/>
        <a:lstStyle/>
        <a:p>
          <a:endParaRPr lang="en-US"/>
        </a:p>
      </dgm:t>
    </dgm:pt>
    <dgm:pt modelId="{A7B1570B-F6A9-480E-8822-EBE45FBC1BF0}" type="sibTrans" cxnId="{C84B456E-5F08-41BF-B435-63F098261E41}">
      <dgm:prSet/>
      <dgm:spPr/>
      <dgm:t>
        <a:bodyPr/>
        <a:lstStyle/>
        <a:p>
          <a:endParaRPr lang="en-US"/>
        </a:p>
      </dgm:t>
    </dgm:pt>
    <dgm:pt modelId="{FF355530-BFAA-4F7B-B351-6273CE11A3B9}" type="pres">
      <dgm:prSet presAssocID="{11C12711-51D2-4DE9-83B3-37F18C62F5EF}" presName="Name0" presStyleCnt="0">
        <dgm:presLayoutVars>
          <dgm:chMax val="1"/>
          <dgm:dir/>
          <dgm:animLvl val="ctr"/>
          <dgm:resizeHandles val="exact"/>
        </dgm:presLayoutVars>
      </dgm:prSet>
      <dgm:spPr/>
      <dgm:t>
        <a:bodyPr/>
        <a:lstStyle/>
        <a:p>
          <a:endParaRPr lang="en-US"/>
        </a:p>
      </dgm:t>
    </dgm:pt>
    <dgm:pt modelId="{24887196-75F7-483F-8CE3-0BD7D54F5C5A}" type="pres">
      <dgm:prSet presAssocID="{BD262D93-5921-4C19-ADFB-42E7FD8C675B}" presName="centerShape" presStyleLbl="node0" presStyleIdx="0" presStyleCnt="1"/>
      <dgm:spPr/>
      <dgm:t>
        <a:bodyPr/>
        <a:lstStyle/>
        <a:p>
          <a:endParaRPr lang="en-US"/>
        </a:p>
      </dgm:t>
    </dgm:pt>
    <dgm:pt modelId="{1FB6389B-340A-434D-A8C5-DEC16DB724A8}" type="pres">
      <dgm:prSet presAssocID="{24EDC564-8CFC-4059-9BAE-51D96646759E}" presName="node" presStyleLbl="node1" presStyleIdx="0" presStyleCnt="4" custScaleX="189088">
        <dgm:presLayoutVars>
          <dgm:bulletEnabled val="1"/>
        </dgm:presLayoutVars>
      </dgm:prSet>
      <dgm:spPr>
        <a:prstGeom prst="flowChartAlternateProcess">
          <a:avLst/>
        </a:prstGeom>
      </dgm:spPr>
      <dgm:t>
        <a:bodyPr/>
        <a:lstStyle/>
        <a:p>
          <a:endParaRPr lang="en-US"/>
        </a:p>
      </dgm:t>
    </dgm:pt>
    <dgm:pt modelId="{F8FD6887-8B1F-4A54-BF58-1CFE277134FD}" type="pres">
      <dgm:prSet presAssocID="{24EDC564-8CFC-4059-9BAE-51D96646759E}" presName="dummy" presStyleCnt="0"/>
      <dgm:spPr/>
    </dgm:pt>
    <dgm:pt modelId="{6192B2D4-E192-4A4E-9EFD-7DC22430FE04}" type="pres">
      <dgm:prSet presAssocID="{598AD9B0-0E59-4D2B-8F07-141B3B27610E}" presName="sibTrans" presStyleLbl="sibTrans2D1" presStyleIdx="0" presStyleCnt="4"/>
      <dgm:spPr/>
      <dgm:t>
        <a:bodyPr/>
        <a:lstStyle/>
        <a:p>
          <a:endParaRPr lang="en-US"/>
        </a:p>
      </dgm:t>
    </dgm:pt>
    <dgm:pt modelId="{8FCA187A-DF18-4400-8833-BE563F8F0DC0}" type="pres">
      <dgm:prSet presAssocID="{A5BDAFB5-A6EF-4346-9472-FD6728ECECA7}" presName="node" presStyleLbl="node1" presStyleIdx="1" presStyleCnt="4" custScaleX="167694" custScaleY="156313">
        <dgm:presLayoutVars>
          <dgm:bulletEnabled val="1"/>
        </dgm:presLayoutVars>
      </dgm:prSet>
      <dgm:spPr/>
      <dgm:t>
        <a:bodyPr/>
        <a:lstStyle/>
        <a:p>
          <a:endParaRPr lang="en-US"/>
        </a:p>
      </dgm:t>
    </dgm:pt>
    <dgm:pt modelId="{A1B956E3-F008-4DA2-893E-1E6A87EFD2D1}" type="pres">
      <dgm:prSet presAssocID="{A5BDAFB5-A6EF-4346-9472-FD6728ECECA7}" presName="dummy" presStyleCnt="0"/>
      <dgm:spPr/>
    </dgm:pt>
    <dgm:pt modelId="{3D264A59-99FA-48FE-847F-D8FEA3246287}" type="pres">
      <dgm:prSet presAssocID="{6738FACB-DDF1-4FCF-9166-D7652E73B238}" presName="sibTrans" presStyleLbl="sibTrans2D1" presStyleIdx="1" presStyleCnt="4"/>
      <dgm:spPr/>
      <dgm:t>
        <a:bodyPr/>
        <a:lstStyle/>
        <a:p>
          <a:endParaRPr lang="en-US"/>
        </a:p>
      </dgm:t>
    </dgm:pt>
    <dgm:pt modelId="{02477965-7D36-49E2-972A-27C13D768F4B}" type="pres">
      <dgm:prSet presAssocID="{8CFE332D-0398-4CE1-9ACA-B1AFEAD89E31}" presName="node" presStyleLbl="node1" presStyleIdx="2" presStyleCnt="4" custScaleX="164828">
        <dgm:presLayoutVars>
          <dgm:bulletEnabled val="1"/>
        </dgm:presLayoutVars>
      </dgm:prSet>
      <dgm:spPr/>
      <dgm:t>
        <a:bodyPr/>
        <a:lstStyle/>
        <a:p>
          <a:endParaRPr lang="en-US"/>
        </a:p>
      </dgm:t>
    </dgm:pt>
    <dgm:pt modelId="{8AC496D2-BA65-426A-9076-1BC453C00BF7}" type="pres">
      <dgm:prSet presAssocID="{8CFE332D-0398-4CE1-9ACA-B1AFEAD89E31}" presName="dummy" presStyleCnt="0"/>
      <dgm:spPr/>
    </dgm:pt>
    <dgm:pt modelId="{868C7618-EA3E-41E2-9CE9-A0F9FA663F3B}" type="pres">
      <dgm:prSet presAssocID="{2C7FEFD8-66A8-4C05-B477-8136AFF67FB3}" presName="sibTrans" presStyleLbl="sibTrans2D1" presStyleIdx="2" presStyleCnt="4"/>
      <dgm:spPr/>
      <dgm:t>
        <a:bodyPr/>
        <a:lstStyle/>
        <a:p>
          <a:endParaRPr lang="en-US"/>
        </a:p>
      </dgm:t>
    </dgm:pt>
    <dgm:pt modelId="{5601E3D2-44B9-435C-963F-0CA54FA7A5E7}" type="pres">
      <dgm:prSet presAssocID="{2FFC969A-B144-464A-9804-58A805FE6312}" presName="node" presStyleLbl="node1" presStyleIdx="3" presStyleCnt="4" custScaleX="127887">
        <dgm:presLayoutVars>
          <dgm:bulletEnabled val="1"/>
        </dgm:presLayoutVars>
      </dgm:prSet>
      <dgm:spPr/>
      <dgm:t>
        <a:bodyPr/>
        <a:lstStyle/>
        <a:p>
          <a:endParaRPr lang="en-US"/>
        </a:p>
      </dgm:t>
    </dgm:pt>
    <dgm:pt modelId="{2ABEF092-2D02-434F-9127-CF227E5845F2}" type="pres">
      <dgm:prSet presAssocID="{2FFC969A-B144-464A-9804-58A805FE6312}" presName="dummy" presStyleCnt="0"/>
      <dgm:spPr/>
    </dgm:pt>
    <dgm:pt modelId="{12471D1D-6EC1-4CAF-AA6E-C5C1DE9DF2A1}" type="pres">
      <dgm:prSet presAssocID="{A7B1570B-F6A9-480E-8822-EBE45FBC1BF0}" presName="sibTrans" presStyleLbl="sibTrans2D1" presStyleIdx="3" presStyleCnt="4"/>
      <dgm:spPr/>
      <dgm:t>
        <a:bodyPr/>
        <a:lstStyle/>
        <a:p>
          <a:endParaRPr lang="en-US"/>
        </a:p>
      </dgm:t>
    </dgm:pt>
  </dgm:ptLst>
  <dgm:cxnLst>
    <dgm:cxn modelId="{EECF34C2-1F88-45B2-9034-136C76CA1146}" srcId="{11C12711-51D2-4DE9-83B3-37F18C62F5EF}" destId="{BD262D93-5921-4C19-ADFB-42E7FD8C675B}" srcOrd="0" destOrd="0" parTransId="{26234188-40BD-47E7-9AD1-0E0E67D3B2B5}" sibTransId="{57DFEEC5-D8BD-4A76-A476-E08D71F83421}"/>
    <dgm:cxn modelId="{B9175E76-4C00-450C-93AF-15872D473A33}" type="presOf" srcId="{24EDC564-8CFC-4059-9BAE-51D96646759E}" destId="{1FB6389B-340A-434D-A8C5-DEC16DB724A8}" srcOrd="0" destOrd="0" presId="urn:microsoft.com/office/officeart/2005/8/layout/radial6"/>
    <dgm:cxn modelId="{943516CB-9405-4CA0-BE54-2144A2779A4C}" type="presOf" srcId="{598AD9B0-0E59-4D2B-8F07-141B3B27610E}" destId="{6192B2D4-E192-4A4E-9EFD-7DC22430FE04}" srcOrd="0" destOrd="0" presId="urn:microsoft.com/office/officeart/2005/8/layout/radial6"/>
    <dgm:cxn modelId="{C84B456E-5F08-41BF-B435-63F098261E41}" srcId="{BD262D93-5921-4C19-ADFB-42E7FD8C675B}" destId="{2FFC969A-B144-464A-9804-58A805FE6312}" srcOrd="3" destOrd="0" parTransId="{94B7D032-D3E1-4A59-B55A-001D8F22D01F}" sibTransId="{A7B1570B-F6A9-480E-8822-EBE45FBC1BF0}"/>
    <dgm:cxn modelId="{6F8EB22A-2F83-4FCC-94CA-C67877DAB873}" type="presOf" srcId="{2C7FEFD8-66A8-4C05-B477-8136AFF67FB3}" destId="{868C7618-EA3E-41E2-9CE9-A0F9FA663F3B}" srcOrd="0" destOrd="0" presId="urn:microsoft.com/office/officeart/2005/8/layout/radial6"/>
    <dgm:cxn modelId="{D5C14F9C-B7F5-40E2-AC09-91012A776323}" type="presOf" srcId="{A7B1570B-F6A9-480E-8822-EBE45FBC1BF0}" destId="{12471D1D-6EC1-4CAF-AA6E-C5C1DE9DF2A1}" srcOrd="0" destOrd="0" presId="urn:microsoft.com/office/officeart/2005/8/layout/radial6"/>
    <dgm:cxn modelId="{89F88603-5C14-4034-9F98-CAC563A55CD9}" srcId="{BD262D93-5921-4C19-ADFB-42E7FD8C675B}" destId="{A5BDAFB5-A6EF-4346-9472-FD6728ECECA7}" srcOrd="1" destOrd="0" parTransId="{23657941-C5E6-4674-B561-D8072F8E48F7}" sibTransId="{6738FACB-DDF1-4FCF-9166-D7652E73B238}"/>
    <dgm:cxn modelId="{D5064B57-346F-4D00-B77D-AF5802BC5830}" type="presOf" srcId="{6738FACB-DDF1-4FCF-9166-D7652E73B238}" destId="{3D264A59-99FA-48FE-847F-D8FEA3246287}" srcOrd="0" destOrd="0" presId="urn:microsoft.com/office/officeart/2005/8/layout/radial6"/>
    <dgm:cxn modelId="{29788D6C-1E13-4741-BC29-EDE95A9A631C}" type="presOf" srcId="{8CFE332D-0398-4CE1-9ACA-B1AFEAD89E31}" destId="{02477965-7D36-49E2-972A-27C13D768F4B}" srcOrd="0" destOrd="0" presId="urn:microsoft.com/office/officeart/2005/8/layout/radial6"/>
    <dgm:cxn modelId="{55F9F64B-2B9F-48FE-8FC8-CB054AEDFE30}" type="presOf" srcId="{11C12711-51D2-4DE9-83B3-37F18C62F5EF}" destId="{FF355530-BFAA-4F7B-B351-6273CE11A3B9}" srcOrd="0" destOrd="0" presId="urn:microsoft.com/office/officeart/2005/8/layout/radial6"/>
    <dgm:cxn modelId="{E6348E35-CF5F-4A02-9ABC-4A9104607743}" type="presOf" srcId="{2FFC969A-B144-464A-9804-58A805FE6312}" destId="{5601E3D2-44B9-435C-963F-0CA54FA7A5E7}" srcOrd="0" destOrd="0" presId="urn:microsoft.com/office/officeart/2005/8/layout/radial6"/>
    <dgm:cxn modelId="{8E9BC47B-9C31-46F6-A45E-54D7A7A4C8AB}" srcId="{BD262D93-5921-4C19-ADFB-42E7FD8C675B}" destId="{8CFE332D-0398-4CE1-9ACA-B1AFEAD89E31}" srcOrd="2" destOrd="0" parTransId="{2148B929-81AD-4C4A-870C-BB87A2D72183}" sibTransId="{2C7FEFD8-66A8-4C05-B477-8136AFF67FB3}"/>
    <dgm:cxn modelId="{728B6BAD-0D03-4E13-9B46-CFEDFE3E065C}" srcId="{BD262D93-5921-4C19-ADFB-42E7FD8C675B}" destId="{24EDC564-8CFC-4059-9BAE-51D96646759E}" srcOrd="0" destOrd="0" parTransId="{402A507C-8E34-4F23-8A48-EFBCF93101CF}" sibTransId="{598AD9B0-0E59-4D2B-8F07-141B3B27610E}"/>
    <dgm:cxn modelId="{2F16BEE6-7E1E-451D-8DC7-C960449D6234}" type="presOf" srcId="{A5BDAFB5-A6EF-4346-9472-FD6728ECECA7}" destId="{8FCA187A-DF18-4400-8833-BE563F8F0DC0}" srcOrd="0" destOrd="0" presId="urn:microsoft.com/office/officeart/2005/8/layout/radial6"/>
    <dgm:cxn modelId="{274D15A8-A792-4E88-A22B-4A18AD1FFEA8}" type="presOf" srcId="{BD262D93-5921-4C19-ADFB-42E7FD8C675B}" destId="{24887196-75F7-483F-8CE3-0BD7D54F5C5A}" srcOrd="0" destOrd="0" presId="urn:microsoft.com/office/officeart/2005/8/layout/radial6"/>
    <dgm:cxn modelId="{330B9E48-1A9B-44AF-B6F4-E8E908B06763}" type="presParOf" srcId="{FF355530-BFAA-4F7B-B351-6273CE11A3B9}" destId="{24887196-75F7-483F-8CE3-0BD7D54F5C5A}" srcOrd="0" destOrd="0" presId="urn:microsoft.com/office/officeart/2005/8/layout/radial6"/>
    <dgm:cxn modelId="{4A82DEA0-6A53-41BC-A00D-6323D2F0BD93}" type="presParOf" srcId="{FF355530-BFAA-4F7B-B351-6273CE11A3B9}" destId="{1FB6389B-340A-434D-A8C5-DEC16DB724A8}" srcOrd="1" destOrd="0" presId="urn:microsoft.com/office/officeart/2005/8/layout/radial6"/>
    <dgm:cxn modelId="{F8BF61B0-5523-4B0B-A6BD-907D4ABEEFFF}" type="presParOf" srcId="{FF355530-BFAA-4F7B-B351-6273CE11A3B9}" destId="{F8FD6887-8B1F-4A54-BF58-1CFE277134FD}" srcOrd="2" destOrd="0" presId="urn:microsoft.com/office/officeart/2005/8/layout/radial6"/>
    <dgm:cxn modelId="{1B5B02EF-7E49-4916-B0F9-6B3098391134}" type="presParOf" srcId="{FF355530-BFAA-4F7B-B351-6273CE11A3B9}" destId="{6192B2D4-E192-4A4E-9EFD-7DC22430FE04}" srcOrd="3" destOrd="0" presId="urn:microsoft.com/office/officeart/2005/8/layout/radial6"/>
    <dgm:cxn modelId="{6A560582-4B7A-49E8-A5FB-F3E7D5BEFDC5}" type="presParOf" srcId="{FF355530-BFAA-4F7B-B351-6273CE11A3B9}" destId="{8FCA187A-DF18-4400-8833-BE563F8F0DC0}" srcOrd="4" destOrd="0" presId="urn:microsoft.com/office/officeart/2005/8/layout/radial6"/>
    <dgm:cxn modelId="{0340354B-1F2D-4DEF-B3FF-F3B43EA1E66D}" type="presParOf" srcId="{FF355530-BFAA-4F7B-B351-6273CE11A3B9}" destId="{A1B956E3-F008-4DA2-893E-1E6A87EFD2D1}" srcOrd="5" destOrd="0" presId="urn:microsoft.com/office/officeart/2005/8/layout/radial6"/>
    <dgm:cxn modelId="{D611488A-3A97-491D-B59E-61348C0EDDA7}" type="presParOf" srcId="{FF355530-BFAA-4F7B-B351-6273CE11A3B9}" destId="{3D264A59-99FA-48FE-847F-D8FEA3246287}" srcOrd="6" destOrd="0" presId="urn:microsoft.com/office/officeart/2005/8/layout/radial6"/>
    <dgm:cxn modelId="{4E0399BA-65EC-4029-A16B-69C755AE4035}" type="presParOf" srcId="{FF355530-BFAA-4F7B-B351-6273CE11A3B9}" destId="{02477965-7D36-49E2-972A-27C13D768F4B}" srcOrd="7" destOrd="0" presId="urn:microsoft.com/office/officeart/2005/8/layout/radial6"/>
    <dgm:cxn modelId="{1EA4C4B3-8551-4AB4-9CCE-F0A36D8A7B4A}" type="presParOf" srcId="{FF355530-BFAA-4F7B-B351-6273CE11A3B9}" destId="{8AC496D2-BA65-426A-9076-1BC453C00BF7}" srcOrd="8" destOrd="0" presId="urn:microsoft.com/office/officeart/2005/8/layout/radial6"/>
    <dgm:cxn modelId="{0EDC4714-77B7-41A8-B406-FAA0FD38ECC6}" type="presParOf" srcId="{FF355530-BFAA-4F7B-B351-6273CE11A3B9}" destId="{868C7618-EA3E-41E2-9CE9-A0F9FA663F3B}" srcOrd="9" destOrd="0" presId="urn:microsoft.com/office/officeart/2005/8/layout/radial6"/>
    <dgm:cxn modelId="{2DDDCFD3-8FDA-4A6C-9B04-F7C0CC6514E3}" type="presParOf" srcId="{FF355530-BFAA-4F7B-B351-6273CE11A3B9}" destId="{5601E3D2-44B9-435C-963F-0CA54FA7A5E7}" srcOrd="10" destOrd="0" presId="urn:microsoft.com/office/officeart/2005/8/layout/radial6"/>
    <dgm:cxn modelId="{59FA0C32-1117-45B9-8C2C-5F52A8CA3EC4}" type="presParOf" srcId="{FF355530-BFAA-4F7B-B351-6273CE11A3B9}" destId="{2ABEF092-2D02-434F-9127-CF227E5845F2}" srcOrd="11" destOrd="0" presId="urn:microsoft.com/office/officeart/2005/8/layout/radial6"/>
    <dgm:cxn modelId="{505C908B-C246-425B-A9D6-CC62AE54B327}" type="presParOf" srcId="{FF355530-BFAA-4F7B-B351-6273CE11A3B9}" destId="{12471D1D-6EC1-4CAF-AA6E-C5C1DE9DF2A1}" srcOrd="12" destOrd="0" presId="urn:microsoft.com/office/officeart/2005/8/layout/radial6"/>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2C9A423-E9A4-4F53-A502-119139C35696}" type="doc">
      <dgm:prSet loTypeId="urn:microsoft.com/office/officeart/2005/8/layout/cycle2" loCatId="cycle" qsTypeId="urn:microsoft.com/office/officeart/2005/8/quickstyle/3d3" qsCatId="3D" csTypeId="urn:microsoft.com/office/officeart/2005/8/colors/colorful1#1" csCatId="colorful" phldr="1"/>
      <dgm:spPr/>
      <dgm:t>
        <a:bodyPr/>
        <a:lstStyle/>
        <a:p>
          <a:endParaRPr lang="en-US"/>
        </a:p>
      </dgm:t>
    </dgm:pt>
    <dgm:pt modelId="{ED2A01D6-FCCA-4D37-93D8-0E1123A6B5D5}">
      <dgm:prSet phldrT="[Text]" custT="1"/>
      <dgm:spPr>
        <a:solidFill>
          <a:srgbClr val="007580"/>
        </a:solidFill>
      </dgm:spPr>
      <dgm:t>
        <a:bodyPr/>
        <a:lstStyle/>
        <a:p>
          <a:r>
            <a:rPr lang="en-US" sz="1800" b="1" dirty="0" smtClean="0"/>
            <a:t>Promote Hiring and Retention of Competent Staff</a:t>
          </a:r>
          <a:endParaRPr lang="en-US" sz="1800" b="1" dirty="0"/>
        </a:p>
      </dgm:t>
    </dgm:pt>
    <dgm:pt modelId="{B8F7FFE6-8242-4075-8205-D923563CB369}" type="parTrans" cxnId="{CCF859EF-19C7-45EE-BFA7-4D292055F4E4}">
      <dgm:prSet/>
      <dgm:spPr/>
      <dgm:t>
        <a:bodyPr/>
        <a:lstStyle/>
        <a:p>
          <a:endParaRPr lang="en-US"/>
        </a:p>
      </dgm:t>
    </dgm:pt>
    <dgm:pt modelId="{CEE9E382-9652-4A7D-B5E2-9047EB1042F3}" type="sibTrans" cxnId="{CCF859EF-19C7-45EE-BFA7-4D292055F4E4}">
      <dgm:prSet/>
      <dgm:spPr>
        <a:solidFill>
          <a:srgbClr val="007580"/>
        </a:solidFill>
      </dgm:spPr>
      <dgm:t>
        <a:bodyPr/>
        <a:lstStyle/>
        <a:p>
          <a:endParaRPr lang="en-US" dirty="0"/>
        </a:p>
      </dgm:t>
    </dgm:pt>
    <dgm:pt modelId="{D2F9DBCF-6044-46C3-B3FB-0141A75606DF}">
      <dgm:prSet phldrT="[Text]" custT="1"/>
      <dgm:spPr>
        <a:solidFill>
          <a:schemeClr val="accent3">
            <a:lumMod val="75000"/>
          </a:schemeClr>
        </a:solidFill>
      </dgm:spPr>
      <dgm:t>
        <a:bodyPr/>
        <a:lstStyle/>
        <a:p>
          <a:r>
            <a:rPr lang="en-US" sz="1400" b="1" dirty="0" smtClean="0"/>
            <a:t>Apply Evidence-Informed Retention Strategies</a:t>
          </a:r>
          <a:endParaRPr lang="en-US" sz="1400" b="1" dirty="0"/>
        </a:p>
      </dgm:t>
    </dgm:pt>
    <dgm:pt modelId="{86258654-407E-4534-9EDE-F69A013A12CF}" type="parTrans" cxnId="{4C5BB9C0-6DB9-485D-BC5C-2658FD103287}">
      <dgm:prSet/>
      <dgm:spPr/>
      <dgm:t>
        <a:bodyPr/>
        <a:lstStyle/>
        <a:p>
          <a:endParaRPr lang="en-US"/>
        </a:p>
      </dgm:t>
    </dgm:pt>
    <dgm:pt modelId="{81D2A238-1908-45DF-8C21-A52B09FB2805}" type="sibTrans" cxnId="{4C5BB9C0-6DB9-485D-BC5C-2658FD103287}">
      <dgm:prSet/>
      <dgm:spPr/>
      <dgm:t>
        <a:bodyPr/>
        <a:lstStyle/>
        <a:p>
          <a:endParaRPr lang="en-US" dirty="0"/>
        </a:p>
      </dgm:t>
    </dgm:pt>
    <dgm:pt modelId="{C6791D2C-413F-45CC-A4D4-95030DB2A432}">
      <dgm:prSet phldrT="[Text]" custT="1"/>
      <dgm:spPr/>
      <dgm:t>
        <a:bodyPr/>
        <a:lstStyle/>
        <a:p>
          <a:r>
            <a:rPr lang="en-US" sz="1400" b="1" dirty="0" smtClean="0"/>
            <a:t>Promote Policies that Fund  Social Work Education &amp; Professional Dev</a:t>
          </a:r>
          <a:r>
            <a:rPr lang="en-US" sz="1200" b="1" dirty="0" smtClean="0"/>
            <a:t>.</a:t>
          </a:r>
          <a:endParaRPr lang="en-US" sz="1200" b="1" dirty="0"/>
        </a:p>
      </dgm:t>
    </dgm:pt>
    <dgm:pt modelId="{94C7F147-002C-4CD1-A36F-94BDB9D46170}" type="parTrans" cxnId="{5E9A4F9C-986F-4EE3-B868-13802B2AD51D}">
      <dgm:prSet/>
      <dgm:spPr/>
      <dgm:t>
        <a:bodyPr/>
        <a:lstStyle/>
        <a:p>
          <a:endParaRPr lang="en-US"/>
        </a:p>
      </dgm:t>
    </dgm:pt>
    <dgm:pt modelId="{9043D15C-66B6-46AA-90F2-C39A88E644A4}" type="sibTrans" cxnId="{5E9A4F9C-986F-4EE3-B868-13802B2AD51D}">
      <dgm:prSet/>
      <dgm:spPr/>
      <dgm:t>
        <a:bodyPr/>
        <a:lstStyle/>
        <a:p>
          <a:endParaRPr lang="en-US" dirty="0"/>
        </a:p>
      </dgm:t>
    </dgm:pt>
    <dgm:pt modelId="{FD13A0BD-C5A6-4532-8032-D43CA68DC4B3}">
      <dgm:prSet phldrT="[Text]" custT="1"/>
      <dgm:spPr/>
      <dgm:t>
        <a:bodyPr/>
        <a:lstStyle/>
        <a:p>
          <a:r>
            <a:rPr lang="en-US" sz="1600" b="1" dirty="0" smtClean="0"/>
            <a:t>Create and Sustain University-Agency Partnerships </a:t>
          </a:r>
          <a:endParaRPr lang="en-US" sz="1600" b="1" dirty="0"/>
        </a:p>
      </dgm:t>
    </dgm:pt>
    <dgm:pt modelId="{4AC15E77-D1D3-4769-AE52-F918498A3D97}" type="parTrans" cxnId="{4438D298-E9BF-4D65-BAFA-A633E42367CF}">
      <dgm:prSet/>
      <dgm:spPr/>
      <dgm:t>
        <a:bodyPr/>
        <a:lstStyle/>
        <a:p>
          <a:endParaRPr lang="en-US"/>
        </a:p>
      </dgm:t>
    </dgm:pt>
    <dgm:pt modelId="{4EDDF097-865F-4835-B427-06E9FB1D5CFF}" type="sibTrans" cxnId="{4438D298-E9BF-4D65-BAFA-A633E42367CF}">
      <dgm:prSet/>
      <dgm:spPr/>
      <dgm:t>
        <a:bodyPr/>
        <a:lstStyle/>
        <a:p>
          <a:endParaRPr lang="en-US" dirty="0"/>
        </a:p>
      </dgm:t>
    </dgm:pt>
    <dgm:pt modelId="{7AC503A9-597A-443B-8E74-611F91BDC5D3}">
      <dgm:prSet phldrT="[Text]" custT="1"/>
      <dgm:spPr/>
      <dgm:t>
        <a:bodyPr/>
        <a:lstStyle/>
        <a:p>
          <a:r>
            <a:rPr lang="en-US" sz="1600" b="1" dirty="0" smtClean="0"/>
            <a:t>Build Healthy Organizational Culture and Climate</a:t>
          </a:r>
          <a:endParaRPr lang="en-US" sz="1600" b="1" dirty="0"/>
        </a:p>
      </dgm:t>
    </dgm:pt>
    <dgm:pt modelId="{543A5754-BF09-4AA1-B670-82331C62BDBE}" type="parTrans" cxnId="{C3F8EF9D-CB68-4140-964B-1A741A361186}">
      <dgm:prSet/>
      <dgm:spPr/>
      <dgm:t>
        <a:bodyPr/>
        <a:lstStyle/>
        <a:p>
          <a:endParaRPr lang="en-US"/>
        </a:p>
      </dgm:t>
    </dgm:pt>
    <dgm:pt modelId="{32920DD2-06CF-4B63-ACD1-5DC556B003E6}" type="sibTrans" cxnId="{C3F8EF9D-CB68-4140-964B-1A741A361186}">
      <dgm:prSet/>
      <dgm:spPr/>
      <dgm:t>
        <a:bodyPr/>
        <a:lstStyle/>
        <a:p>
          <a:endParaRPr lang="en-US" dirty="0"/>
        </a:p>
      </dgm:t>
    </dgm:pt>
    <dgm:pt modelId="{E494D49B-4BF7-4345-B66D-302AA3381741}">
      <dgm:prSet custT="1"/>
      <dgm:spPr/>
      <dgm:t>
        <a:bodyPr/>
        <a:lstStyle/>
        <a:p>
          <a:r>
            <a:rPr lang="en-US" sz="1600" b="1" dirty="0" smtClean="0"/>
            <a:t>Support High Quality &amp; Supportive Supervision</a:t>
          </a:r>
          <a:endParaRPr lang="en-US" sz="1600" b="1" dirty="0"/>
        </a:p>
      </dgm:t>
    </dgm:pt>
    <dgm:pt modelId="{02C15EAB-9D83-4487-AE9B-283E2ECE801F}" type="parTrans" cxnId="{9BD9F630-107D-4B6D-8619-EEABADAA17A9}">
      <dgm:prSet/>
      <dgm:spPr/>
      <dgm:t>
        <a:bodyPr/>
        <a:lstStyle/>
        <a:p>
          <a:endParaRPr lang="en-US"/>
        </a:p>
      </dgm:t>
    </dgm:pt>
    <dgm:pt modelId="{E1DE991A-F746-4A30-A419-B18EC4DA1010}" type="sibTrans" cxnId="{9BD9F630-107D-4B6D-8619-EEABADAA17A9}">
      <dgm:prSet/>
      <dgm:spPr/>
      <dgm:t>
        <a:bodyPr/>
        <a:lstStyle/>
        <a:p>
          <a:endParaRPr lang="en-US" dirty="0"/>
        </a:p>
      </dgm:t>
    </dgm:pt>
    <dgm:pt modelId="{E697940A-5048-494A-AE7F-9DC44DB7C3F8}">
      <dgm:prSet custT="1"/>
      <dgm:spPr>
        <a:solidFill>
          <a:srgbClr val="5539FB"/>
        </a:solidFill>
      </dgm:spPr>
      <dgm:t>
        <a:bodyPr/>
        <a:lstStyle/>
        <a:p>
          <a:r>
            <a:rPr lang="en-US" sz="1600" b="1" dirty="0" smtClean="0"/>
            <a:t>BETTER CHILD WELFARE OUTCOMES</a:t>
          </a:r>
          <a:endParaRPr lang="en-US" sz="1600" b="1" dirty="0"/>
        </a:p>
      </dgm:t>
    </dgm:pt>
    <dgm:pt modelId="{3C89CE8B-34B9-42BC-B9F1-4CAF3085457C}" type="sibTrans" cxnId="{73249F02-AE45-4438-A829-B0C1742D19F0}">
      <dgm:prSet/>
      <dgm:spPr>
        <a:solidFill>
          <a:schemeClr val="accent3">
            <a:lumMod val="75000"/>
          </a:schemeClr>
        </a:solidFill>
      </dgm:spPr>
      <dgm:t>
        <a:bodyPr/>
        <a:lstStyle/>
        <a:p>
          <a:endParaRPr lang="en-US" dirty="0"/>
        </a:p>
      </dgm:t>
    </dgm:pt>
    <dgm:pt modelId="{58FFEBFC-6431-4F79-A997-31BD03C40746}" type="parTrans" cxnId="{73249F02-AE45-4438-A829-B0C1742D19F0}">
      <dgm:prSet/>
      <dgm:spPr/>
      <dgm:t>
        <a:bodyPr/>
        <a:lstStyle/>
        <a:p>
          <a:endParaRPr lang="en-US"/>
        </a:p>
      </dgm:t>
    </dgm:pt>
    <dgm:pt modelId="{3DF11E79-F639-41F7-8F9F-462ECDB33D06}" type="pres">
      <dgm:prSet presAssocID="{02C9A423-E9A4-4F53-A502-119139C35696}" presName="cycle" presStyleCnt="0">
        <dgm:presLayoutVars>
          <dgm:dir/>
          <dgm:resizeHandles val="exact"/>
        </dgm:presLayoutVars>
      </dgm:prSet>
      <dgm:spPr/>
      <dgm:t>
        <a:bodyPr/>
        <a:lstStyle/>
        <a:p>
          <a:endParaRPr lang="en-US"/>
        </a:p>
      </dgm:t>
    </dgm:pt>
    <dgm:pt modelId="{B88C97F3-F35E-4634-96A6-D63EAFCA7532}" type="pres">
      <dgm:prSet presAssocID="{ED2A01D6-FCCA-4D37-93D8-0E1123A6B5D5}" presName="node" presStyleLbl="node1" presStyleIdx="0" presStyleCnt="7" custScaleX="230658" custScaleY="166048" custRadScaleRad="138943" custRadScaleInc="221928">
        <dgm:presLayoutVars>
          <dgm:bulletEnabled val="1"/>
        </dgm:presLayoutVars>
      </dgm:prSet>
      <dgm:spPr/>
      <dgm:t>
        <a:bodyPr/>
        <a:lstStyle/>
        <a:p>
          <a:endParaRPr lang="en-US"/>
        </a:p>
      </dgm:t>
    </dgm:pt>
    <dgm:pt modelId="{6E63993D-C494-4B9C-995A-13694624F602}" type="pres">
      <dgm:prSet presAssocID="{CEE9E382-9652-4A7D-B5E2-9047EB1042F3}" presName="sibTrans" presStyleLbl="sibTrans2D1" presStyleIdx="0" presStyleCnt="7" custScaleX="207617" custLinFactX="12669" custLinFactNeighborX="100000" custLinFactNeighborY="-7965"/>
      <dgm:spPr/>
      <dgm:t>
        <a:bodyPr/>
        <a:lstStyle/>
        <a:p>
          <a:endParaRPr lang="en-US"/>
        </a:p>
      </dgm:t>
    </dgm:pt>
    <dgm:pt modelId="{0D1C9D54-1DA1-464B-9077-EE8DC8A82AA1}" type="pres">
      <dgm:prSet presAssocID="{CEE9E382-9652-4A7D-B5E2-9047EB1042F3}" presName="connectorText" presStyleLbl="sibTrans2D1" presStyleIdx="0" presStyleCnt="7"/>
      <dgm:spPr/>
      <dgm:t>
        <a:bodyPr/>
        <a:lstStyle/>
        <a:p>
          <a:endParaRPr lang="en-US"/>
        </a:p>
      </dgm:t>
    </dgm:pt>
    <dgm:pt modelId="{47E8B239-4809-4594-958E-FA4D3C118872}" type="pres">
      <dgm:prSet presAssocID="{E697940A-5048-494A-AE7F-9DC44DB7C3F8}" presName="node" presStyleLbl="node1" presStyleIdx="1" presStyleCnt="7" custScaleX="165628" custRadScaleRad="21107" custRadScaleInc="-126783">
        <dgm:presLayoutVars>
          <dgm:bulletEnabled val="1"/>
        </dgm:presLayoutVars>
      </dgm:prSet>
      <dgm:spPr>
        <a:prstGeom prst="rect">
          <a:avLst/>
        </a:prstGeom>
      </dgm:spPr>
      <dgm:t>
        <a:bodyPr/>
        <a:lstStyle/>
        <a:p>
          <a:endParaRPr lang="en-US"/>
        </a:p>
      </dgm:t>
    </dgm:pt>
    <dgm:pt modelId="{A18A8704-4F25-4A12-B2E8-93A018E6DC79}" type="pres">
      <dgm:prSet presAssocID="{3C89CE8B-34B9-42BC-B9F1-4CAF3085457C}" presName="sibTrans" presStyleLbl="sibTrans2D1" presStyleIdx="1" presStyleCnt="7" custAng="11125100" custScaleX="205857" custLinFactNeighborX="23069" custLinFactNeighborY="-15063"/>
      <dgm:spPr/>
      <dgm:t>
        <a:bodyPr/>
        <a:lstStyle/>
        <a:p>
          <a:endParaRPr lang="en-US"/>
        </a:p>
      </dgm:t>
    </dgm:pt>
    <dgm:pt modelId="{3844A75D-B660-4E29-A888-B68BE2D901F7}" type="pres">
      <dgm:prSet presAssocID="{3C89CE8B-34B9-42BC-B9F1-4CAF3085457C}" presName="connectorText" presStyleLbl="sibTrans2D1" presStyleIdx="1" presStyleCnt="7"/>
      <dgm:spPr/>
      <dgm:t>
        <a:bodyPr/>
        <a:lstStyle/>
        <a:p>
          <a:endParaRPr lang="en-US"/>
        </a:p>
      </dgm:t>
    </dgm:pt>
    <dgm:pt modelId="{13882F6B-155E-4653-A065-9154AE360CD1}" type="pres">
      <dgm:prSet presAssocID="{D2F9DBCF-6044-46C3-B3FB-0141A75606DF}" presName="node" presStyleLbl="node1" presStyleIdx="2" presStyleCnt="7" custAng="0" custScaleX="196791" custScaleY="152838" custRadScaleRad="144221" custRadScaleInc="-34722">
        <dgm:presLayoutVars>
          <dgm:bulletEnabled val="1"/>
        </dgm:presLayoutVars>
      </dgm:prSet>
      <dgm:spPr/>
      <dgm:t>
        <a:bodyPr/>
        <a:lstStyle/>
        <a:p>
          <a:endParaRPr lang="en-US"/>
        </a:p>
      </dgm:t>
    </dgm:pt>
    <dgm:pt modelId="{1AF113AF-11B5-441D-BD88-184ED4F08B49}" type="pres">
      <dgm:prSet presAssocID="{81D2A238-1908-45DF-8C21-A52B09FB2805}" presName="sibTrans" presStyleLbl="sibTrans2D1" presStyleIdx="2" presStyleCnt="7" custAng="13334204" custFlipVert="1" custFlipHor="1" custScaleX="29736" custScaleY="11746" custLinFactX="-2000000" custLinFactY="200000" custLinFactNeighborX="-2085240" custLinFactNeighborY="276531"/>
      <dgm:spPr/>
      <dgm:t>
        <a:bodyPr/>
        <a:lstStyle/>
        <a:p>
          <a:endParaRPr lang="en-US"/>
        </a:p>
      </dgm:t>
    </dgm:pt>
    <dgm:pt modelId="{9664135B-4E61-4C16-93E5-D3EFE1C84686}" type="pres">
      <dgm:prSet presAssocID="{81D2A238-1908-45DF-8C21-A52B09FB2805}" presName="connectorText" presStyleLbl="sibTrans2D1" presStyleIdx="2" presStyleCnt="7"/>
      <dgm:spPr/>
      <dgm:t>
        <a:bodyPr/>
        <a:lstStyle/>
        <a:p>
          <a:endParaRPr lang="en-US"/>
        </a:p>
      </dgm:t>
    </dgm:pt>
    <dgm:pt modelId="{CCCEA385-3C20-4FF9-BF36-7941491FF07E}" type="pres">
      <dgm:prSet presAssocID="{C6791D2C-413F-45CC-A4D4-95030DB2A432}" presName="node" presStyleLbl="node1" presStyleIdx="3" presStyleCnt="7" custScaleX="271721" custRadScaleRad="104608" custRadScaleInc="-110394">
        <dgm:presLayoutVars>
          <dgm:bulletEnabled val="1"/>
        </dgm:presLayoutVars>
      </dgm:prSet>
      <dgm:spPr/>
      <dgm:t>
        <a:bodyPr/>
        <a:lstStyle/>
        <a:p>
          <a:endParaRPr lang="en-US"/>
        </a:p>
      </dgm:t>
    </dgm:pt>
    <dgm:pt modelId="{C567E271-9B88-4347-9D87-B3DD6E7D34A2}" type="pres">
      <dgm:prSet presAssocID="{9043D15C-66B6-46AA-90F2-C39A88E644A4}" presName="sibTrans" presStyleLbl="sibTrans2D1" presStyleIdx="3" presStyleCnt="7" custAng="2983684" custFlipHor="0" custScaleX="2000000" custScaleY="81371" custLinFactX="1300000" custLinFactY="-100000" custLinFactNeighborX="1304737" custLinFactNeighborY="-100567"/>
      <dgm:spPr/>
      <dgm:t>
        <a:bodyPr/>
        <a:lstStyle/>
        <a:p>
          <a:endParaRPr lang="en-US"/>
        </a:p>
      </dgm:t>
    </dgm:pt>
    <dgm:pt modelId="{D04F1A34-479D-4B4B-B773-2933D3B1F058}" type="pres">
      <dgm:prSet presAssocID="{9043D15C-66B6-46AA-90F2-C39A88E644A4}" presName="connectorText" presStyleLbl="sibTrans2D1" presStyleIdx="3" presStyleCnt="7"/>
      <dgm:spPr/>
      <dgm:t>
        <a:bodyPr/>
        <a:lstStyle/>
        <a:p>
          <a:endParaRPr lang="en-US"/>
        </a:p>
      </dgm:t>
    </dgm:pt>
    <dgm:pt modelId="{4703B330-29FE-4455-B844-C36C9C474EDD}" type="pres">
      <dgm:prSet presAssocID="{FD13A0BD-C5A6-4532-8032-D43CA68DC4B3}" presName="node" presStyleLbl="node1" presStyleIdx="4" presStyleCnt="7" custScaleX="205675" custRadScaleRad="79258" custRadScaleInc="49609">
        <dgm:presLayoutVars>
          <dgm:bulletEnabled val="1"/>
        </dgm:presLayoutVars>
      </dgm:prSet>
      <dgm:spPr/>
      <dgm:t>
        <a:bodyPr/>
        <a:lstStyle/>
        <a:p>
          <a:endParaRPr lang="en-US"/>
        </a:p>
      </dgm:t>
    </dgm:pt>
    <dgm:pt modelId="{A5EF8225-B8B3-4236-8B27-21E2DAFB1B1C}" type="pres">
      <dgm:prSet presAssocID="{4EDDF097-865F-4835-B427-06E9FB1D5CFF}" presName="sibTrans" presStyleLbl="sibTrans2D1" presStyleIdx="4" presStyleCnt="7" custAng="3983136" custScaleX="1134709" custLinFactX="1237726" custLinFactY="-2333" custLinFactNeighborX="1300000" custLinFactNeighborY="-100000"/>
      <dgm:spPr/>
      <dgm:t>
        <a:bodyPr/>
        <a:lstStyle/>
        <a:p>
          <a:endParaRPr lang="en-US"/>
        </a:p>
      </dgm:t>
    </dgm:pt>
    <dgm:pt modelId="{2FC4CF74-357F-4C4D-A41B-172E6EE10F07}" type="pres">
      <dgm:prSet presAssocID="{4EDDF097-865F-4835-B427-06E9FB1D5CFF}" presName="connectorText" presStyleLbl="sibTrans2D1" presStyleIdx="4" presStyleCnt="7"/>
      <dgm:spPr/>
      <dgm:t>
        <a:bodyPr/>
        <a:lstStyle/>
        <a:p>
          <a:endParaRPr lang="en-US"/>
        </a:p>
      </dgm:t>
    </dgm:pt>
    <dgm:pt modelId="{82D21130-0E60-4CC1-9D9D-6528B8950E78}" type="pres">
      <dgm:prSet presAssocID="{7AC503A9-597A-443B-8E74-611F91BDC5D3}" presName="node" presStyleLbl="node1" presStyleIdx="5" presStyleCnt="7" custScaleX="243448" custRadScaleRad="133707" custRadScaleInc="26728">
        <dgm:presLayoutVars>
          <dgm:bulletEnabled val="1"/>
        </dgm:presLayoutVars>
      </dgm:prSet>
      <dgm:spPr/>
      <dgm:t>
        <a:bodyPr/>
        <a:lstStyle/>
        <a:p>
          <a:endParaRPr lang="en-US"/>
        </a:p>
      </dgm:t>
    </dgm:pt>
    <dgm:pt modelId="{C264E2C6-3647-4253-B561-B5DECA685DFE}" type="pres">
      <dgm:prSet presAssocID="{32920DD2-06CF-4B63-ACD1-5DC556B003E6}" presName="sibTrans" presStyleLbl="sibTrans2D1" presStyleIdx="5" presStyleCnt="7" custAng="7920265" custFlipVert="1" custScaleX="346654" custScaleY="87279" custLinFactX="339751" custLinFactY="49841" custLinFactNeighborX="400000" custLinFactNeighborY="100000"/>
      <dgm:spPr/>
      <dgm:t>
        <a:bodyPr/>
        <a:lstStyle/>
        <a:p>
          <a:endParaRPr lang="en-US"/>
        </a:p>
      </dgm:t>
    </dgm:pt>
    <dgm:pt modelId="{129BDB95-6D08-4C83-ADE6-BDD4D32AADC8}" type="pres">
      <dgm:prSet presAssocID="{32920DD2-06CF-4B63-ACD1-5DC556B003E6}" presName="connectorText" presStyleLbl="sibTrans2D1" presStyleIdx="5" presStyleCnt="7"/>
      <dgm:spPr/>
      <dgm:t>
        <a:bodyPr/>
        <a:lstStyle/>
        <a:p>
          <a:endParaRPr lang="en-US"/>
        </a:p>
      </dgm:t>
    </dgm:pt>
    <dgm:pt modelId="{6E514B7F-D8E1-4613-BD81-44C45D355C75}" type="pres">
      <dgm:prSet presAssocID="{E494D49B-4BF7-4345-B66D-302AA3381741}" presName="node" presStyleLbl="node1" presStyleIdx="6" presStyleCnt="7" custScaleX="192466" custScaleY="146234" custRadScaleRad="158593" custRadScaleInc="-36817">
        <dgm:presLayoutVars>
          <dgm:bulletEnabled val="1"/>
        </dgm:presLayoutVars>
      </dgm:prSet>
      <dgm:spPr/>
      <dgm:t>
        <a:bodyPr/>
        <a:lstStyle/>
        <a:p>
          <a:endParaRPr lang="en-US"/>
        </a:p>
      </dgm:t>
    </dgm:pt>
    <dgm:pt modelId="{77F1F130-E158-4DFA-AE57-42BE0914CB0E}" type="pres">
      <dgm:prSet presAssocID="{E1DE991A-F746-4A30-A419-B18EC4DA1010}" presName="sibTrans" presStyleLbl="sibTrans2D1" presStyleIdx="6" presStyleCnt="7" custAng="1313000" custScaleX="101847" custLinFactY="80813" custLinFactNeighborX="-78604" custLinFactNeighborY="100000"/>
      <dgm:spPr/>
      <dgm:t>
        <a:bodyPr/>
        <a:lstStyle/>
        <a:p>
          <a:endParaRPr lang="en-US"/>
        </a:p>
      </dgm:t>
    </dgm:pt>
    <dgm:pt modelId="{2CCB1333-0764-4DE8-B900-7E180C9EA1B1}" type="pres">
      <dgm:prSet presAssocID="{E1DE991A-F746-4A30-A419-B18EC4DA1010}" presName="connectorText" presStyleLbl="sibTrans2D1" presStyleIdx="6" presStyleCnt="7"/>
      <dgm:spPr/>
      <dgm:t>
        <a:bodyPr/>
        <a:lstStyle/>
        <a:p>
          <a:endParaRPr lang="en-US"/>
        </a:p>
      </dgm:t>
    </dgm:pt>
  </dgm:ptLst>
  <dgm:cxnLst>
    <dgm:cxn modelId="{F42DAEDD-F00E-4B1A-A0C7-38E8BF5CE9D7}" type="presOf" srcId="{E494D49B-4BF7-4345-B66D-302AA3381741}" destId="{6E514B7F-D8E1-4613-BD81-44C45D355C75}" srcOrd="0" destOrd="0" presId="urn:microsoft.com/office/officeart/2005/8/layout/cycle2"/>
    <dgm:cxn modelId="{5E9A4F9C-986F-4EE3-B868-13802B2AD51D}" srcId="{02C9A423-E9A4-4F53-A502-119139C35696}" destId="{C6791D2C-413F-45CC-A4D4-95030DB2A432}" srcOrd="3" destOrd="0" parTransId="{94C7F147-002C-4CD1-A36F-94BDB9D46170}" sibTransId="{9043D15C-66B6-46AA-90F2-C39A88E644A4}"/>
    <dgm:cxn modelId="{47504B50-44DF-45C6-8F4C-71F240C5F84D}" type="presOf" srcId="{9043D15C-66B6-46AA-90F2-C39A88E644A4}" destId="{D04F1A34-479D-4B4B-B773-2933D3B1F058}" srcOrd="1" destOrd="0" presId="urn:microsoft.com/office/officeart/2005/8/layout/cycle2"/>
    <dgm:cxn modelId="{797F5673-CEBE-49FF-8DC4-E9315FA7AE04}" type="presOf" srcId="{7AC503A9-597A-443B-8E74-611F91BDC5D3}" destId="{82D21130-0E60-4CC1-9D9D-6528B8950E78}" srcOrd="0" destOrd="0" presId="urn:microsoft.com/office/officeart/2005/8/layout/cycle2"/>
    <dgm:cxn modelId="{4DA52F26-84E4-4B0F-ABD3-411B01AE5BB0}" type="presOf" srcId="{E1DE991A-F746-4A30-A419-B18EC4DA1010}" destId="{77F1F130-E158-4DFA-AE57-42BE0914CB0E}" srcOrd="0" destOrd="0" presId="urn:microsoft.com/office/officeart/2005/8/layout/cycle2"/>
    <dgm:cxn modelId="{C3F8EF9D-CB68-4140-964B-1A741A361186}" srcId="{02C9A423-E9A4-4F53-A502-119139C35696}" destId="{7AC503A9-597A-443B-8E74-611F91BDC5D3}" srcOrd="5" destOrd="0" parTransId="{543A5754-BF09-4AA1-B670-82331C62BDBE}" sibTransId="{32920DD2-06CF-4B63-ACD1-5DC556B003E6}"/>
    <dgm:cxn modelId="{FD4125F5-7474-43D5-AF20-79AF48A2445B}" type="presOf" srcId="{E1DE991A-F746-4A30-A419-B18EC4DA1010}" destId="{2CCB1333-0764-4DE8-B900-7E180C9EA1B1}" srcOrd="1" destOrd="0" presId="urn:microsoft.com/office/officeart/2005/8/layout/cycle2"/>
    <dgm:cxn modelId="{490D90AA-D912-4ABD-91F3-8E77B49CA494}" type="presOf" srcId="{D2F9DBCF-6044-46C3-B3FB-0141A75606DF}" destId="{13882F6B-155E-4653-A065-9154AE360CD1}" srcOrd="0" destOrd="0" presId="urn:microsoft.com/office/officeart/2005/8/layout/cycle2"/>
    <dgm:cxn modelId="{4438D298-E9BF-4D65-BAFA-A633E42367CF}" srcId="{02C9A423-E9A4-4F53-A502-119139C35696}" destId="{FD13A0BD-C5A6-4532-8032-D43CA68DC4B3}" srcOrd="4" destOrd="0" parTransId="{4AC15E77-D1D3-4769-AE52-F918498A3D97}" sibTransId="{4EDDF097-865F-4835-B427-06E9FB1D5CFF}"/>
    <dgm:cxn modelId="{F26C5249-56CE-4FB8-8D0A-28671D4EE688}" type="presOf" srcId="{C6791D2C-413F-45CC-A4D4-95030DB2A432}" destId="{CCCEA385-3C20-4FF9-BF36-7941491FF07E}" srcOrd="0" destOrd="0" presId="urn:microsoft.com/office/officeart/2005/8/layout/cycle2"/>
    <dgm:cxn modelId="{4C5BB9C0-6DB9-485D-BC5C-2658FD103287}" srcId="{02C9A423-E9A4-4F53-A502-119139C35696}" destId="{D2F9DBCF-6044-46C3-B3FB-0141A75606DF}" srcOrd="2" destOrd="0" parTransId="{86258654-407E-4534-9EDE-F69A013A12CF}" sibTransId="{81D2A238-1908-45DF-8C21-A52B09FB2805}"/>
    <dgm:cxn modelId="{A7E985B1-09B5-4832-9C3E-54BE82ECB974}" type="presOf" srcId="{3C89CE8B-34B9-42BC-B9F1-4CAF3085457C}" destId="{3844A75D-B660-4E29-A888-B68BE2D901F7}" srcOrd="1" destOrd="0" presId="urn:microsoft.com/office/officeart/2005/8/layout/cycle2"/>
    <dgm:cxn modelId="{B38904F4-7513-4C43-8D3F-138C61DCE5CF}" type="presOf" srcId="{ED2A01D6-FCCA-4D37-93D8-0E1123A6B5D5}" destId="{B88C97F3-F35E-4634-96A6-D63EAFCA7532}" srcOrd="0" destOrd="0" presId="urn:microsoft.com/office/officeart/2005/8/layout/cycle2"/>
    <dgm:cxn modelId="{E127FDFB-955A-484F-8ED6-C27BBBC953FA}" type="presOf" srcId="{81D2A238-1908-45DF-8C21-A52B09FB2805}" destId="{1AF113AF-11B5-441D-BD88-184ED4F08B49}" srcOrd="0" destOrd="0" presId="urn:microsoft.com/office/officeart/2005/8/layout/cycle2"/>
    <dgm:cxn modelId="{73249F02-AE45-4438-A829-B0C1742D19F0}" srcId="{02C9A423-E9A4-4F53-A502-119139C35696}" destId="{E697940A-5048-494A-AE7F-9DC44DB7C3F8}" srcOrd="1" destOrd="0" parTransId="{58FFEBFC-6431-4F79-A997-31BD03C40746}" sibTransId="{3C89CE8B-34B9-42BC-B9F1-4CAF3085457C}"/>
    <dgm:cxn modelId="{AF723A82-0434-4EFC-87AB-E203C175BBE6}" type="presOf" srcId="{3C89CE8B-34B9-42BC-B9F1-4CAF3085457C}" destId="{A18A8704-4F25-4A12-B2E8-93A018E6DC79}" srcOrd="0" destOrd="0" presId="urn:microsoft.com/office/officeart/2005/8/layout/cycle2"/>
    <dgm:cxn modelId="{CCF859EF-19C7-45EE-BFA7-4D292055F4E4}" srcId="{02C9A423-E9A4-4F53-A502-119139C35696}" destId="{ED2A01D6-FCCA-4D37-93D8-0E1123A6B5D5}" srcOrd="0" destOrd="0" parTransId="{B8F7FFE6-8242-4075-8205-D923563CB369}" sibTransId="{CEE9E382-9652-4A7D-B5E2-9047EB1042F3}"/>
    <dgm:cxn modelId="{DAB6B72E-AE2C-4941-8A9A-5B77BFD29692}" type="presOf" srcId="{FD13A0BD-C5A6-4532-8032-D43CA68DC4B3}" destId="{4703B330-29FE-4455-B844-C36C9C474EDD}" srcOrd="0" destOrd="0" presId="urn:microsoft.com/office/officeart/2005/8/layout/cycle2"/>
    <dgm:cxn modelId="{94919E16-81F4-413D-BFEE-0F7FC5EFA899}" type="presOf" srcId="{4EDDF097-865F-4835-B427-06E9FB1D5CFF}" destId="{2FC4CF74-357F-4C4D-A41B-172E6EE10F07}" srcOrd="1" destOrd="0" presId="urn:microsoft.com/office/officeart/2005/8/layout/cycle2"/>
    <dgm:cxn modelId="{CD000990-A063-4ED2-AC00-799B8BCC4E04}" type="presOf" srcId="{CEE9E382-9652-4A7D-B5E2-9047EB1042F3}" destId="{0D1C9D54-1DA1-464B-9077-EE8DC8A82AA1}" srcOrd="1" destOrd="0" presId="urn:microsoft.com/office/officeart/2005/8/layout/cycle2"/>
    <dgm:cxn modelId="{ED6512E0-6DB2-4855-A8F7-5BAEF083B527}" type="presOf" srcId="{E697940A-5048-494A-AE7F-9DC44DB7C3F8}" destId="{47E8B239-4809-4594-958E-FA4D3C118872}" srcOrd="0" destOrd="0" presId="urn:microsoft.com/office/officeart/2005/8/layout/cycle2"/>
    <dgm:cxn modelId="{6CCE8933-D991-419A-9260-D285C0D3274B}" type="presOf" srcId="{02C9A423-E9A4-4F53-A502-119139C35696}" destId="{3DF11E79-F639-41F7-8F9F-462ECDB33D06}" srcOrd="0" destOrd="0" presId="urn:microsoft.com/office/officeart/2005/8/layout/cycle2"/>
    <dgm:cxn modelId="{28F5D37E-5361-41FF-864F-BD953B098D11}" type="presOf" srcId="{32920DD2-06CF-4B63-ACD1-5DC556B003E6}" destId="{129BDB95-6D08-4C83-ADE6-BDD4D32AADC8}" srcOrd="1" destOrd="0" presId="urn:microsoft.com/office/officeart/2005/8/layout/cycle2"/>
    <dgm:cxn modelId="{DF76B5D1-D485-4424-B343-FDF06A2A71DB}" type="presOf" srcId="{32920DD2-06CF-4B63-ACD1-5DC556B003E6}" destId="{C264E2C6-3647-4253-B561-B5DECA685DFE}" srcOrd="0" destOrd="0" presId="urn:microsoft.com/office/officeart/2005/8/layout/cycle2"/>
    <dgm:cxn modelId="{9BD9F630-107D-4B6D-8619-EEABADAA17A9}" srcId="{02C9A423-E9A4-4F53-A502-119139C35696}" destId="{E494D49B-4BF7-4345-B66D-302AA3381741}" srcOrd="6" destOrd="0" parTransId="{02C15EAB-9D83-4487-AE9B-283E2ECE801F}" sibTransId="{E1DE991A-F746-4A30-A419-B18EC4DA1010}"/>
    <dgm:cxn modelId="{55C78130-A7E7-4C85-B1B4-AE41AFDDA9C3}" type="presOf" srcId="{9043D15C-66B6-46AA-90F2-C39A88E644A4}" destId="{C567E271-9B88-4347-9D87-B3DD6E7D34A2}" srcOrd="0" destOrd="0" presId="urn:microsoft.com/office/officeart/2005/8/layout/cycle2"/>
    <dgm:cxn modelId="{6186AB35-C869-4577-A92C-6F08A44A0D8D}" type="presOf" srcId="{CEE9E382-9652-4A7D-B5E2-9047EB1042F3}" destId="{6E63993D-C494-4B9C-995A-13694624F602}" srcOrd="0" destOrd="0" presId="urn:microsoft.com/office/officeart/2005/8/layout/cycle2"/>
    <dgm:cxn modelId="{568B5306-FEE1-4445-85FB-F09E4858067A}" type="presOf" srcId="{81D2A238-1908-45DF-8C21-A52B09FB2805}" destId="{9664135B-4E61-4C16-93E5-D3EFE1C84686}" srcOrd="1" destOrd="0" presId="urn:microsoft.com/office/officeart/2005/8/layout/cycle2"/>
    <dgm:cxn modelId="{E291E4CE-FB83-4A0F-9E11-8A0E270ED3F3}" type="presOf" srcId="{4EDDF097-865F-4835-B427-06E9FB1D5CFF}" destId="{A5EF8225-B8B3-4236-8B27-21E2DAFB1B1C}" srcOrd="0" destOrd="0" presId="urn:microsoft.com/office/officeart/2005/8/layout/cycle2"/>
    <dgm:cxn modelId="{926674FE-1D1A-46DC-BBCE-FD8EA7E5CE91}" type="presParOf" srcId="{3DF11E79-F639-41F7-8F9F-462ECDB33D06}" destId="{B88C97F3-F35E-4634-96A6-D63EAFCA7532}" srcOrd="0" destOrd="0" presId="urn:microsoft.com/office/officeart/2005/8/layout/cycle2"/>
    <dgm:cxn modelId="{A4D200CB-D710-4305-85FF-EBE6D8B73D54}" type="presParOf" srcId="{3DF11E79-F639-41F7-8F9F-462ECDB33D06}" destId="{6E63993D-C494-4B9C-995A-13694624F602}" srcOrd="1" destOrd="0" presId="urn:microsoft.com/office/officeart/2005/8/layout/cycle2"/>
    <dgm:cxn modelId="{6C64BE80-D6C8-4367-8FD4-62218FA1DFAF}" type="presParOf" srcId="{6E63993D-C494-4B9C-995A-13694624F602}" destId="{0D1C9D54-1DA1-464B-9077-EE8DC8A82AA1}" srcOrd="0" destOrd="0" presId="urn:microsoft.com/office/officeart/2005/8/layout/cycle2"/>
    <dgm:cxn modelId="{F18530FF-DA85-4C42-B62C-E72BD6A13A64}" type="presParOf" srcId="{3DF11E79-F639-41F7-8F9F-462ECDB33D06}" destId="{47E8B239-4809-4594-958E-FA4D3C118872}" srcOrd="2" destOrd="0" presId="urn:microsoft.com/office/officeart/2005/8/layout/cycle2"/>
    <dgm:cxn modelId="{718F7029-B654-45CA-8090-4083427DC0CE}" type="presParOf" srcId="{3DF11E79-F639-41F7-8F9F-462ECDB33D06}" destId="{A18A8704-4F25-4A12-B2E8-93A018E6DC79}" srcOrd="3" destOrd="0" presId="urn:microsoft.com/office/officeart/2005/8/layout/cycle2"/>
    <dgm:cxn modelId="{416E09A3-5916-4AF1-837A-F27D4F513BB9}" type="presParOf" srcId="{A18A8704-4F25-4A12-B2E8-93A018E6DC79}" destId="{3844A75D-B660-4E29-A888-B68BE2D901F7}" srcOrd="0" destOrd="0" presId="urn:microsoft.com/office/officeart/2005/8/layout/cycle2"/>
    <dgm:cxn modelId="{90D0F431-B37B-4117-810A-E04358244EF9}" type="presParOf" srcId="{3DF11E79-F639-41F7-8F9F-462ECDB33D06}" destId="{13882F6B-155E-4653-A065-9154AE360CD1}" srcOrd="4" destOrd="0" presId="urn:microsoft.com/office/officeart/2005/8/layout/cycle2"/>
    <dgm:cxn modelId="{3760B7A7-614E-4117-8B59-85812E7C488B}" type="presParOf" srcId="{3DF11E79-F639-41F7-8F9F-462ECDB33D06}" destId="{1AF113AF-11B5-441D-BD88-184ED4F08B49}" srcOrd="5" destOrd="0" presId="urn:microsoft.com/office/officeart/2005/8/layout/cycle2"/>
    <dgm:cxn modelId="{44D63873-CC0A-42B7-B757-CF1588578360}" type="presParOf" srcId="{1AF113AF-11B5-441D-BD88-184ED4F08B49}" destId="{9664135B-4E61-4C16-93E5-D3EFE1C84686}" srcOrd="0" destOrd="0" presId="urn:microsoft.com/office/officeart/2005/8/layout/cycle2"/>
    <dgm:cxn modelId="{F1A208B2-A422-4545-8BBE-451E6B0A4520}" type="presParOf" srcId="{3DF11E79-F639-41F7-8F9F-462ECDB33D06}" destId="{CCCEA385-3C20-4FF9-BF36-7941491FF07E}" srcOrd="6" destOrd="0" presId="urn:microsoft.com/office/officeart/2005/8/layout/cycle2"/>
    <dgm:cxn modelId="{EB93128D-0D6F-46C7-8A91-5D7BD672784B}" type="presParOf" srcId="{3DF11E79-F639-41F7-8F9F-462ECDB33D06}" destId="{C567E271-9B88-4347-9D87-B3DD6E7D34A2}" srcOrd="7" destOrd="0" presId="urn:microsoft.com/office/officeart/2005/8/layout/cycle2"/>
    <dgm:cxn modelId="{3A94816B-7907-4F8A-A32D-329CBE3FFA0A}" type="presParOf" srcId="{C567E271-9B88-4347-9D87-B3DD6E7D34A2}" destId="{D04F1A34-479D-4B4B-B773-2933D3B1F058}" srcOrd="0" destOrd="0" presId="urn:microsoft.com/office/officeart/2005/8/layout/cycle2"/>
    <dgm:cxn modelId="{8012F0EE-DA6D-4E30-956B-F1857BB56F23}" type="presParOf" srcId="{3DF11E79-F639-41F7-8F9F-462ECDB33D06}" destId="{4703B330-29FE-4455-B844-C36C9C474EDD}" srcOrd="8" destOrd="0" presId="urn:microsoft.com/office/officeart/2005/8/layout/cycle2"/>
    <dgm:cxn modelId="{1140288A-EB13-4411-8706-658C717D20D6}" type="presParOf" srcId="{3DF11E79-F639-41F7-8F9F-462ECDB33D06}" destId="{A5EF8225-B8B3-4236-8B27-21E2DAFB1B1C}" srcOrd="9" destOrd="0" presId="urn:microsoft.com/office/officeart/2005/8/layout/cycle2"/>
    <dgm:cxn modelId="{BBD160E6-5641-4861-8AAE-C4EF7222C57D}" type="presParOf" srcId="{A5EF8225-B8B3-4236-8B27-21E2DAFB1B1C}" destId="{2FC4CF74-357F-4C4D-A41B-172E6EE10F07}" srcOrd="0" destOrd="0" presId="urn:microsoft.com/office/officeart/2005/8/layout/cycle2"/>
    <dgm:cxn modelId="{896F1791-A54B-4FEA-98E2-BDF0E8D4AF7E}" type="presParOf" srcId="{3DF11E79-F639-41F7-8F9F-462ECDB33D06}" destId="{82D21130-0E60-4CC1-9D9D-6528B8950E78}" srcOrd="10" destOrd="0" presId="urn:microsoft.com/office/officeart/2005/8/layout/cycle2"/>
    <dgm:cxn modelId="{98BCEE36-ADA5-4589-AE5F-575C4722C7F2}" type="presParOf" srcId="{3DF11E79-F639-41F7-8F9F-462ECDB33D06}" destId="{C264E2C6-3647-4253-B561-B5DECA685DFE}" srcOrd="11" destOrd="0" presId="urn:microsoft.com/office/officeart/2005/8/layout/cycle2"/>
    <dgm:cxn modelId="{54B90778-7524-4B66-B7A1-136FC93C7E7E}" type="presParOf" srcId="{C264E2C6-3647-4253-B561-B5DECA685DFE}" destId="{129BDB95-6D08-4C83-ADE6-BDD4D32AADC8}" srcOrd="0" destOrd="0" presId="urn:microsoft.com/office/officeart/2005/8/layout/cycle2"/>
    <dgm:cxn modelId="{42CFF506-8AC0-45FD-A9A4-9788BFA5FF7C}" type="presParOf" srcId="{3DF11E79-F639-41F7-8F9F-462ECDB33D06}" destId="{6E514B7F-D8E1-4613-BD81-44C45D355C75}" srcOrd="12" destOrd="0" presId="urn:microsoft.com/office/officeart/2005/8/layout/cycle2"/>
    <dgm:cxn modelId="{046D8084-EDD3-4DA8-9364-8973FDC9DDDB}" type="presParOf" srcId="{3DF11E79-F639-41F7-8F9F-462ECDB33D06}" destId="{77F1F130-E158-4DFA-AE57-42BE0914CB0E}" srcOrd="13" destOrd="0" presId="urn:microsoft.com/office/officeart/2005/8/layout/cycle2"/>
    <dgm:cxn modelId="{7065C3B5-C2ED-499E-9BE4-AC0F2D5C3C6B}" type="presParOf" srcId="{77F1F130-E158-4DFA-AE57-42BE0914CB0E}" destId="{2CCB1333-0764-4DE8-B900-7E180C9EA1B1}"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F5BB45-C6D1-47A7-9650-F899C15539F5}">
      <dsp:nvSpPr>
        <dsp:cNvPr id="0" name=""/>
        <dsp:cNvSpPr/>
      </dsp:nvSpPr>
      <dsp:spPr>
        <a:xfrm>
          <a:off x="533779" y="804677"/>
          <a:ext cx="3340477" cy="3340477"/>
        </a:xfrm>
        <a:prstGeom prst="blockArc">
          <a:avLst>
            <a:gd name="adj1" fmla="val 10796662"/>
            <a:gd name="adj2" fmla="val 16349997"/>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E73BBA1-8ABC-4F9E-AE21-3A9504D20D82}">
      <dsp:nvSpPr>
        <dsp:cNvPr id="0" name=""/>
        <dsp:cNvSpPr/>
      </dsp:nvSpPr>
      <dsp:spPr>
        <a:xfrm>
          <a:off x="533738" y="817861"/>
          <a:ext cx="3340477" cy="3340477"/>
        </a:xfrm>
        <a:prstGeom prst="blockArc">
          <a:avLst>
            <a:gd name="adj1" fmla="val 5377706"/>
            <a:gd name="adj2" fmla="val 10824444"/>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F43B84E-6229-4E9B-9230-04872FBB7F42}">
      <dsp:nvSpPr>
        <dsp:cNvPr id="0" name=""/>
        <dsp:cNvSpPr/>
      </dsp:nvSpPr>
      <dsp:spPr>
        <a:xfrm>
          <a:off x="533821" y="817861"/>
          <a:ext cx="3340477" cy="3340477"/>
        </a:xfrm>
        <a:prstGeom prst="blockArc">
          <a:avLst>
            <a:gd name="adj1" fmla="val 21575557"/>
            <a:gd name="adj2" fmla="val 537788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9C1946F-3A28-468B-BBCD-79FA7E14B927}">
      <dsp:nvSpPr>
        <dsp:cNvPr id="0" name=""/>
        <dsp:cNvSpPr/>
      </dsp:nvSpPr>
      <dsp:spPr>
        <a:xfrm>
          <a:off x="533780" y="804677"/>
          <a:ext cx="3340477" cy="3340477"/>
        </a:xfrm>
        <a:prstGeom prst="blockArc">
          <a:avLst>
            <a:gd name="adj1" fmla="val 16349994"/>
            <a:gd name="adj2" fmla="val 3338"/>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834777E-771E-43A5-AC73-6B26C86F4966}">
      <dsp:nvSpPr>
        <dsp:cNvPr id="0" name=""/>
        <dsp:cNvSpPr/>
      </dsp:nvSpPr>
      <dsp:spPr>
        <a:xfrm>
          <a:off x="1435228" y="1707709"/>
          <a:ext cx="1537580" cy="153758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990" tIns="46990" rIns="46990" bIns="46990" numCol="1" spcCol="1270" anchor="ctr" anchorCtr="0">
          <a:noAutofit/>
        </a:bodyPr>
        <a:lstStyle/>
        <a:p>
          <a:pPr lvl="0" algn="ctr" defTabSz="1644650">
            <a:lnSpc>
              <a:spcPct val="90000"/>
            </a:lnSpc>
            <a:spcBef>
              <a:spcPct val="0"/>
            </a:spcBef>
            <a:spcAft>
              <a:spcPct val="35000"/>
            </a:spcAft>
          </a:pPr>
          <a:r>
            <a:rPr lang="en-US" sz="3700" b="1" kern="1200" dirty="0" smtClean="0"/>
            <a:t>Child </a:t>
          </a:r>
          <a:endParaRPr lang="en-US" sz="3700" b="1" kern="1200" dirty="0"/>
        </a:p>
      </dsp:txBody>
      <dsp:txXfrm>
        <a:off x="1660401" y="1932882"/>
        <a:ext cx="1087234" cy="1087234"/>
      </dsp:txXfrm>
    </dsp:sp>
    <dsp:sp modelId="{9078D00F-5E5B-4031-9429-06EA58F6CD72}">
      <dsp:nvSpPr>
        <dsp:cNvPr id="0" name=""/>
        <dsp:cNvSpPr/>
      </dsp:nvSpPr>
      <dsp:spPr>
        <a:xfrm>
          <a:off x="1622444" y="306823"/>
          <a:ext cx="1305473" cy="1076306"/>
        </a:xfrm>
        <a:prstGeom prst="ellipse">
          <a:avLst/>
        </a:prstGeom>
        <a:solidFill>
          <a:srgbClr val="5539FB"/>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US" sz="1050" b="1" kern="1200" dirty="0" smtClean="0"/>
            <a:t>SUPPORTIVE</a:t>
          </a:r>
        </a:p>
        <a:p>
          <a:pPr lvl="0" algn="ctr" defTabSz="466725">
            <a:lnSpc>
              <a:spcPct val="90000"/>
            </a:lnSpc>
            <a:spcBef>
              <a:spcPct val="0"/>
            </a:spcBef>
            <a:spcAft>
              <a:spcPct val="35000"/>
            </a:spcAft>
          </a:pPr>
          <a:r>
            <a:rPr lang="en-US" sz="1050" b="1" kern="1200" dirty="0" smtClean="0"/>
            <a:t>NURTURING</a:t>
          </a:r>
        </a:p>
        <a:p>
          <a:pPr lvl="0" algn="ctr" defTabSz="466725">
            <a:lnSpc>
              <a:spcPct val="90000"/>
            </a:lnSpc>
            <a:spcBef>
              <a:spcPct val="0"/>
            </a:spcBef>
            <a:spcAft>
              <a:spcPct val="35000"/>
            </a:spcAft>
          </a:pPr>
          <a:r>
            <a:rPr lang="en-US" sz="1050" b="1" kern="1200" dirty="0" smtClean="0"/>
            <a:t>CAREGIVERS </a:t>
          </a:r>
          <a:endParaRPr lang="en-US" sz="1050" b="1" kern="1200" dirty="0"/>
        </a:p>
      </dsp:txBody>
      <dsp:txXfrm>
        <a:off x="1813626" y="464444"/>
        <a:ext cx="923109" cy="761064"/>
      </dsp:txXfrm>
    </dsp:sp>
    <dsp:sp modelId="{AA4F4852-90F9-41CA-8AAA-6B66428A907A}">
      <dsp:nvSpPr>
        <dsp:cNvPr id="0" name=""/>
        <dsp:cNvSpPr/>
      </dsp:nvSpPr>
      <dsp:spPr>
        <a:xfrm>
          <a:off x="3297357" y="1938346"/>
          <a:ext cx="1076306" cy="1076306"/>
        </a:xfrm>
        <a:prstGeom prst="ellipse">
          <a:avLst/>
        </a:prstGeom>
        <a:solidFill>
          <a:schemeClr val="accent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dirty="0" smtClean="0"/>
            <a:t>PHYSICAL</a:t>
          </a:r>
        </a:p>
        <a:p>
          <a:pPr lvl="0" algn="ctr" defTabSz="488950">
            <a:lnSpc>
              <a:spcPct val="90000"/>
            </a:lnSpc>
            <a:spcBef>
              <a:spcPct val="0"/>
            </a:spcBef>
            <a:spcAft>
              <a:spcPct val="35000"/>
            </a:spcAft>
          </a:pPr>
          <a:r>
            <a:rPr lang="en-US" sz="1100" b="1" kern="1200" dirty="0" smtClean="0"/>
            <a:t> &amp; </a:t>
          </a:r>
        </a:p>
        <a:p>
          <a:pPr lvl="0" algn="ctr" defTabSz="488950">
            <a:lnSpc>
              <a:spcPct val="90000"/>
            </a:lnSpc>
            <a:spcBef>
              <a:spcPct val="0"/>
            </a:spcBef>
            <a:spcAft>
              <a:spcPct val="35000"/>
            </a:spcAft>
          </a:pPr>
          <a:r>
            <a:rPr lang="en-US" sz="1100" b="1" kern="1200" dirty="0" smtClean="0"/>
            <a:t>MENTAL  HEALTH </a:t>
          </a:r>
          <a:endParaRPr lang="en-US" sz="1100" b="1" kern="1200" dirty="0"/>
        </a:p>
      </dsp:txBody>
      <dsp:txXfrm>
        <a:off x="3454978" y="2095967"/>
        <a:ext cx="761064" cy="761064"/>
      </dsp:txXfrm>
    </dsp:sp>
    <dsp:sp modelId="{66139DD7-42F9-45CB-BBB2-AA821EEC6552}">
      <dsp:nvSpPr>
        <dsp:cNvPr id="0" name=""/>
        <dsp:cNvSpPr/>
      </dsp:nvSpPr>
      <dsp:spPr>
        <a:xfrm>
          <a:off x="1533514" y="3581404"/>
          <a:ext cx="1362087" cy="1076306"/>
        </a:xfrm>
        <a:prstGeom prst="ellipse">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b="1" kern="1200" dirty="0" smtClean="0"/>
            <a:t>SAFE &amp; SECURE LIVING ARRANGE-MENTS</a:t>
          </a:r>
          <a:endParaRPr lang="en-US" sz="1200" b="1" kern="1200" dirty="0"/>
        </a:p>
      </dsp:txBody>
      <dsp:txXfrm>
        <a:off x="1732987" y="3739025"/>
        <a:ext cx="963141" cy="761064"/>
      </dsp:txXfrm>
    </dsp:sp>
    <dsp:sp modelId="{CD7431B5-36EF-4DD6-B0C9-4420258E9469}">
      <dsp:nvSpPr>
        <dsp:cNvPr id="0" name=""/>
        <dsp:cNvSpPr/>
      </dsp:nvSpPr>
      <dsp:spPr>
        <a:xfrm>
          <a:off x="-30263" y="1938346"/>
          <a:ext cx="1205581" cy="1076306"/>
        </a:xfrm>
        <a:prstGeom prst="ellipse">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dirty="0" smtClean="0"/>
            <a:t>ECONOMIC SECURITY</a:t>
          </a:r>
          <a:endParaRPr lang="en-US" sz="1100" b="1" kern="1200" dirty="0"/>
        </a:p>
      </dsp:txBody>
      <dsp:txXfrm>
        <a:off x="146290" y="2095967"/>
        <a:ext cx="852475" cy="76106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471D1D-6EC1-4CAF-AA6E-C5C1DE9DF2A1}">
      <dsp:nvSpPr>
        <dsp:cNvPr id="0" name=""/>
        <dsp:cNvSpPr/>
      </dsp:nvSpPr>
      <dsp:spPr>
        <a:xfrm>
          <a:off x="736281" y="468242"/>
          <a:ext cx="3127515" cy="3127515"/>
        </a:xfrm>
        <a:prstGeom prst="blockArc">
          <a:avLst>
            <a:gd name="adj1" fmla="val 10800000"/>
            <a:gd name="adj2" fmla="val 16200000"/>
            <a:gd name="adj3" fmla="val 463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68C7618-EA3E-41E2-9CE9-A0F9FA663F3B}">
      <dsp:nvSpPr>
        <dsp:cNvPr id="0" name=""/>
        <dsp:cNvSpPr/>
      </dsp:nvSpPr>
      <dsp:spPr>
        <a:xfrm>
          <a:off x="736281" y="468242"/>
          <a:ext cx="3127515" cy="3127515"/>
        </a:xfrm>
        <a:prstGeom prst="blockArc">
          <a:avLst>
            <a:gd name="adj1" fmla="val 5400000"/>
            <a:gd name="adj2" fmla="val 10800000"/>
            <a:gd name="adj3" fmla="val 463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D264A59-99FA-48FE-847F-D8FEA3246287}">
      <dsp:nvSpPr>
        <dsp:cNvPr id="0" name=""/>
        <dsp:cNvSpPr/>
      </dsp:nvSpPr>
      <dsp:spPr>
        <a:xfrm>
          <a:off x="736281" y="468242"/>
          <a:ext cx="3127515" cy="3127515"/>
        </a:xfrm>
        <a:prstGeom prst="blockArc">
          <a:avLst>
            <a:gd name="adj1" fmla="val 0"/>
            <a:gd name="adj2" fmla="val 5400000"/>
            <a:gd name="adj3" fmla="val 463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192B2D4-E192-4A4E-9EFD-7DC22430FE04}">
      <dsp:nvSpPr>
        <dsp:cNvPr id="0" name=""/>
        <dsp:cNvSpPr/>
      </dsp:nvSpPr>
      <dsp:spPr>
        <a:xfrm>
          <a:off x="736281" y="468242"/>
          <a:ext cx="3127515" cy="3127515"/>
        </a:xfrm>
        <a:prstGeom prst="blockArc">
          <a:avLst>
            <a:gd name="adj1" fmla="val 16200000"/>
            <a:gd name="adj2" fmla="val 0"/>
            <a:gd name="adj3" fmla="val 463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4887196-75F7-483F-8CE3-0BD7D54F5C5A}">
      <dsp:nvSpPr>
        <dsp:cNvPr id="0" name=""/>
        <dsp:cNvSpPr/>
      </dsp:nvSpPr>
      <dsp:spPr>
        <a:xfrm>
          <a:off x="1580417" y="1312378"/>
          <a:ext cx="1439242" cy="1439242"/>
        </a:xfrm>
        <a:prstGeom prst="ellipse">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1" kern="1200" dirty="0" smtClean="0"/>
            <a:t>Child Welfare Worker</a:t>
          </a:r>
          <a:endParaRPr lang="en-US" sz="2000" b="1" kern="1200" dirty="0"/>
        </a:p>
      </dsp:txBody>
      <dsp:txXfrm>
        <a:off x="1791189" y="1523150"/>
        <a:ext cx="1017698" cy="1017698"/>
      </dsp:txXfrm>
    </dsp:sp>
    <dsp:sp modelId="{1FB6389B-340A-434D-A8C5-DEC16DB724A8}">
      <dsp:nvSpPr>
        <dsp:cNvPr id="0" name=""/>
        <dsp:cNvSpPr/>
      </dsp:nvSpPr>
      <dsp:spPr>
        <a:xfrm>
          <a:off x="1347537" y="776"/>
          <a:ext cx="1905004" cy="1007469"/>
        </a:xfrm>
        <a:prstGeom prst="flowChartAlternateProcess">
          <a:avLst/>
        </a:prstGeom>
        <a:solidFill>
          <a:schemeClr val="accent3">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b="1" kern="1200" dirty="0" smtClean="0"/>
            <a:t>SUPPORTIVE  </a:t>
          </a:r>
        </a:p>
        <a:p>
          <a:pPr lvl="0" algn="ctr" defTabSz="533400">
            <a:lnSpc>
              <a:spcPct val="90000"/>
            </a:lnSpc>
            <a:spcBef>
              <a:spcPct val="0"/>
            </a:spcBef>
            <a:spcAft>
              <a:spcPct val="35000"/>
            </a:spcAft>
          </a:pPr>
          <a:r>
            <a:rPr lang="en-US" sz="1200" b="1" kern="1200" dirty="0" smtClean="0"/>
            <a:t>&amp;  </a:t>
          </a:r>
        </a:p>
        <a:p>
          <a:pPr lvl="0" algn="ctr" defTabSz="533400">
            <a:lnSpc>
              <a:spcPct val="90000"/>
            </a:lnSpc>
            <a:spcBef>
              <a:spcPct val="0"/>
            </a:spcBef>
            <a:spcAft>
              <a:spcPct val="35000"/>
            </a:spcAft>
          </a:pPr>
          <a:r>
            <a:rPr lang="en-US" sz="1200" b="1" kern="1200" dirty="0" smtClean="0"/>
            <a:t>EDUCATIONAL SUPERVISION</a:t>
          </a:r>
          <a:endParaRPr lang="en-US" sz="1200" b="1" kern="1200" dirty="0"/>
        </a:p>
      </dsp:txBody>
      <dsp:txXfrm>
        <a:off x="1396717" y="49956"/>
        <a:ext cx="1806644" cy="909109"/>
      </dsp:txXfrm>
    </dsp:sp>
    <dsp:sp modelId="{8FCA187A-DF18-4400-8833-BE563F8F0DC0}">
      <dsp:nvSpPr>
        <dsp:cNvPr id="0" name=""/>
        <dsp:cNvSpPr/>
      </dsp:nvSpPr>
      <dsp:spPr>
        <a:xfrm>
          <a:off x="2982795" y="1244596"/>
          <a:ext cx="1689466" cy="1574806"/>
        </a:xfrm>
        <a:prstGeom prst="ellipse">
          <a:avLst/>
        </a:prstGeom>
        <a:solidFill>
          <a:srgbClr val="00758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dirty="0" smtClean="0"/>
            <a:t>QUALITY ORGANIZATIONAL CULTURE &amp; CLIMATE</a:t>
          </a:r>
          <a:endParaRPr lang="en-US" sz="1100" b="1" kern="1200" dirty="0"/>
        </a:p>
      </dsp:txBody>
      <dsp:txXfrm>
        <a:off x="3230212" y="1475221"/>
        <a:ext cx="1194632" cy="1113556"/>
      </dsp:txXfrm>
    </dsp:sp>
    <dsp:sp modelId="{02477965-7D36-49E2-972A-27C13D768F4B}">
      <dsp:nvSpPr>
        <dsp:cNvPr id="0" name=""/>
        <dsp:cNvSpPr/>
      </dsp:nvSpPr>
      <dsp:spPr>
        <a:xfrm>
          <a:off x="1469743" y="3055754"/>
          <a:ext cx="1660592" cy="1007469"/>
        </a:xfrm>
        <a:prstGeom prst="ellipse">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US" sz="1050" b="1" kern="1200" dirty="0" smtClean="0"/>
            <a:t>SKILLS , KNOWLEDGE &amp; RESOURCES TO IMPLEMENT EVIDENCE-BASED INTERVENTIONS </a:t>
          </a:r>
          <a:endParaRPr lang="en-US" sz="1050" b="1" kern="1200" dirty="0"/>
        </a:p>
      </dsp:txBody>
      <dsp:txXfrm>
        <a:off x="1712931" y="3203294"/>
        <a:ext cx="1174216" cy="712389"/>
      </dsp:txXfrm>
    </dsp:sp>
    <dsp:sp modelId="{5601E3D2-44B9-435C-963F-0CA54FA7A5E7}">
      <dsp:nvSpPr>
        <dsp:cNvPr id="0" name=""/>
        <dsp:cNvSpPr/>
      </dsp:nvSpPr>
      <dsp:spPr>
        <a:xfrm>
          <a:off x="128338" y="1528265"/>
          <a:ext cx="1288422" cy="1007469"/>
        </a:xfrm>
        <a:prstGeom prst="ellipse">
          <a:avLst/>
        </a:prstGeom>
        <a:solidFill>
          <a:schemeClr val="tx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b="1" kern="1200" dirty="0" smtClean="0"/>
            <a:t>REASONABLE WORKLOADS</a:t>
          </a:r>
          <a:endParaRPr lang="en-US" sz="1200" b="1" kern="1200" dirty="0"/>
        </a:p>
      </dsp:txBody>
      <dsp:txXfrm>
        <a:off x="317023" y="1675805"/>
        <a:ext cx="911052" cy="71238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8C97F3-F35E-4634-96A6-D63EAFCA7532}">
      <dsp:nvSpPr>
        <dsp:cNvPr id="0" name=""/>
        <dsp:cNvSpPr/>
      </dsp:nvSpPr>
      <dsp:spPr>
        <a:xfrm>
          <a:off x="5143205" y="299952"/>
          <a:ext cx="2660252" cy="1915084"/>
        </a:xfrm>
        <a:prstGeom prst="ellipse">
          <a:avLst/>
        </a:prstGeom>
        <a:solidFill>
          <a:srgbClr val="007580"/>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dirty="0" smtClean="0"/>
            <a:t>Promote Hiring and Retention of Competent Staff</a:t>
          </a:r>
          <a:endParaRPr lang="en-US" sz="1800" b="1" kern="1200" dirty="0"/>
        </a:p>
      </dsp:txBody>
      <dsp:txXfrm>
        <a:off x="5532790" y="580410"/>
        <a:ext cx="1881082" cy="1354168"/>
      </dsp:txXfrm>
    </dsp:sp>
    <dsp:sp modelId="{6E63993D-C494-4B9C-995A-13694624F602}">
      <dsp:nvSpPr>
        <dsp:cNvPr id="0" name=""/>
        <dsp:cNvSpPr/>
      </dsp:nvSpPr>
      <dsp:spPr>
        <a:xfrm rot="9189678">
          <a:off x="5224142" y="1673851"/>
          <a:ext cx="459132" cy="389249"/>
        </a:xfrm>
        <a:prstGeom prst="rightArrow">
          <a:avLst>
            <a:gd name="adj1" fmla="val 60000"/>
            <a:gd name="adj2" fmla="val 50000"/>
          </a:avLst>
        </a:prstGeom>
        <a:solidFill>
          <a:srgbClr val="007580"/>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US" sz="1600" kern="1200" dirty="0"/>
        </a:p>
      </dsp:txBody>
      <dsp:txXfrm rot="10800000">
        <a:off x="5334628" y="1725340"/>
        <a:ext cx="342357" cy="233549"/>
      </dsp:txXfrm>
    </dsp:sp>
    <dsp:sp modelId="{47E8B239-4809-4594-958E-FA4D3C118872}">
      <dsp:nvSpPr>
        <dsp:cNvPr id="0" name=""/>
        <dsp:cNvSpPr/>
      </dsp:nvSpPr>
      <dsp:spPr>
        <a:xfrm>
          <a:off x="3325647" y="1790232"/>
          <a:ext cx="1910240" cy="1153332"/>
        </a:xfrm>
        <a:prstGeom prst="rect">
          <a:avLst/>
        </a:prstGeom>
        <a:solidFill>
          <a:srgbClr val="5539FB"/>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smtClean="0"/>
            <a:t>BETTER CHILD WELFARE OUTCOMES</a:t>
          </a:r>
          <a:endParaRPr lang="en-US" sz="1600" b="1" kern="1200" dirty="0"/>
        </a:p>
      </dsp:txBody>
      <dsp:txXfrm>
        <a:off x="3325647" y="1790232"/>
        <a:ext cx="1910240" cy="1153332"/>
      </dsp:txXfrm>
    </dsp:sp>
    <dsp:sp modelId="{A18A8704-4F25-4A12-B2E8-93A018E6DC79}">
      <dsp:nvSpPr>
        <dsp:cNvPr id="0" name=""/>
        <dsp:cNvSpPr/>
      </dsp:nvSpPr>
      <dsp:spPr>
        <a:xfrm rot="11898629">
          <a:off x="5205524" y="2387242"/>
          <a:ext cx="697547" cy="389249"/>
        </a:xfrm>
        <a:prstGeom prst="rightArrow">
          <a:avLst>
            <a:gd name="adj1" fmla="val 60000"/>
            <a:gd name="adj2" fmla="val 50000"/>
          </a:avLst>
        </a:prstGeom>
        <a:solidFill>
          <a:schemeClr val="accent3">
            <a:lumMod val="7500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US" sz="1600" kern="1200" dirty="0"/>
        </a:p>
      </dsp:txBody>
      <dsp:txXfrm>
        <a:off x="5319343" y="2483435"/>
        <a:ext cx="580772" cy="233549"/>
      </dsp:txXfrm>
    </dsp:sp>
    <dsp:sp modelId="{13882F6B-155E-4653-A065-9154AE360CD1}">
      <dsp:nvSpPr>
        <dsp:cNvPr id="0" name=""/>
        <dsp:cNvSpPr/>
      </dsp:nvSpPr>
      <dsp:spPr>
        <a:xfrm>
          <a:off x="5750801" y="2081750"/>
          <a:ext cx="2269653" cy="1762729"/>
        </a:xfrm>
        <a:prstGeom prst="ellipse">
          <a:avLst/>
        </a:prstGeom>
        <a:solidFill>
          <a:schemeClr val="accent3">
            <a:lumMod val="75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t>Apply Evidence-Informed Retention Strategies</a:t>
          </a:r>
          <a:endParaRPr lang="en-US" sz="1400" b="1" kern="1200" dirty="0"/>
        </a:p>
      </dsp:txBody>
      <dsp:txXfrm>
        <a:off x="6083184" y="2339896"/>
        <a:ext cx="1604887" cy="1246437"/>
      </dsp:txXfrm>
    </dsp:sp>
    <dsp:sp modelId="{1AF113AF-11B5-441D-BD88-184ED4F08B49}">
      <dsp:nvSpPr>
        <dsp:cNvPr id="0" name=""/>
        <dsp:cNvSpPr/>
      </dsp:nvSpPr>
      <dsp:spPr>
        <a:xfrm rot="10669567" flipH="1" flipV="1">
          <a:off x="-22859" y="4930139"/>
          <a:ext cx="45719" cy="45721"/>
        </a:xfrm>
        <a:prstGeom prst="rightArrow">
          <a:avLst>
            <a:gd name="adj1" fmla="val 60000"/>
            <a:gd name="adj2" fmla="val 50000"/>
          </a:avLst>
        </a:prstGeom>
        <a:solidFill>
          <a:schemeClr val="accent4">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22250">
            <a:lnSpc>
              <a:spcPct val="90000"/>
            </a:lnSpc>
            <a:spcBef>
              <a:spcPct val="0"/>
            </a:spcBef>
            <a:spcAft>
              <a:spcPct val="35000"/>
            </a:spcAft>
          </a:pPr>
          <a:endParaRPr lang="en-US" sz="500" kern="1200" dirty="0"/>
        </a:p>
      </dsp:txBody>
      <dsp:txXfrm rot="10800000">
        <a:off x="-22854" y="4939543"/>
        <a:ext cx="32003" cy="27433"/>
      </dsp:txXfrm>
    </dsp:sp>
    <dsp:sp modelId="{CCCEA385-3C20-4FF9-BF36-7941491FF07E}">
      <dsp:nvSpPr>
        <dsp:cNvPr id="0" name=""/>
        <dsp:cNvSpPr/>
      </dsp:nvSpPr>
      <dsp:spPr>
        <a:xfrm>
          <a:off x="4269875" y="3413920"/>
          <a:ext cx="3133845" cy="1153332"/>
        </a:xfrm>
        <a:prstGeom prst="ellipse">
          <a:avLst/>
        </a:prstGeom>
        <a:solidFill>
          <a:schemeClr val="accent5">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t>Promote Policies that Fund  Social Work Education &amp; Professional Dev</a:t>
          </a:r>
          <a:r>
            <a:rPr lang="en-US" sz="1200" b="1" kern="1200" dirty="0" smtClean="0"/>
            <a:t>.</a:t>
          </a:r>
          <a:endParaRPr lang="en-US" sz="1200" b="1" kern="1200" dirty="0"/>
        </a:p>
      </dsp:txBody>
      <dsp:txXfrm>
        <a:off x="4728816" y="3582822"/>
        <a:ext cx="2215963" cy="815528"/>
      </dsp:txXfrm>
    </dsp:sp>
    <dsp:sp modelId="{C567E271-9B88-4347-9D87-B3DD6E7D34A2}">
      <dsp:nvSpPr>
        <dsp:cNvPr id="0" name=""/>
        <dsp:cNvSpPr/>
      </dsp:nvSpPr>
      <dsp:spPr>
        <a:xfrm rot="2965329">
          <a:off x="4954460" y="3059680"/>
          <a:ext cx="806982" cy="316736"/>
        </a:xfrm>
        <a:prstGeom prst="rightArrow">
          <a:avLst>
            <a:gd name="adj1" fmla="val 60000"/>
            <a:gd name="adj2" fmla="val 50000"/>
          </a:avLst>
        </a:prstGeom>
        <a:solidFill>
          <a:schemeClr val="accent5">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dirty="0"/>
        </a:p>
      </dsp:txBody>
      <dsp:txXfrm>
        <a:off x="4971066" y="3086942"/>
        <a:ext cx="711961" cy="190042"/>
      </dsp:txXfrm>
    </dsp:sp>
    <dsp:sp modelId="{4703B330-29FE-4455-B844-C36C9C474EDD}">
      <dsp:nvSpPr>
        <dsp:cNvPr id="0" name=""/>
        <dsp:cNvSpPr/>
      </dsp:nvSpPr>
      <dsp:spPr>
        <a:xfrm>
          <a:off x="1974125" y="3428211"/>
          <a:ext cx="2372115" cy="1153332"/>
        </a:xfrm>
        <a:prstGeom prst="ellipse">
          <a:avLst/>
        </a:prstGeom>
        <a:solidFill>
          <a:schemeClr val="accent6">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smtClean="0"/>
            <a:t>Create and Sustain University-Agency Partnerships </a:t>
          </a:r>
          <a:endParaRPr lang="en-US" sz="1600" b="1" kern="1200" dirty="0"/>
        </a:p>
      </dsp:txBody>
      <dsp:txXfrm>
        <a:off x="2321513" y="3597113"/>
        <a:ext cx="1677339" cy="815528"/>
      </dsp:txXfrm>
    </dsp:sp>
    <dsp:sp modelId="{A5EF8225-B8B3-4236-8B27-21E2DAFB1B1C}">
      <dsp:nvSpPr>
        <dsp:cNvPr id="0" name=""/>
        <dsp:cNvSpPr/>
      </dsp:nvSpPr>
      <dsp:spPr>
        <a:xfrm rot="16577157">
          <a:off x="3422305" y="2946770"/>
          <a:ext cx="616793" cy="389249"/>
        </a:xfrm>
        <a:prstGeom prst="rightArrow">
          <a:avLst>
            <a:gd name="adj1" fmla="val 60000"/>
            <a:gd name="adj2" fmla="val 50000"/>
          </a:avLst>
        </a:prstGeom>
        <a:solidFill>
          <a:schemeClr val="accent6">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US" sz="1600" kern="1200" dirty="0"/>
        </a:p>
      </dsp:txBody>
      <dsp:txXfrm rot="10800000">
        <a:off x="3474300" y="3082656"/>
        <a:ext cx="500018" cy="233549"/>
      </dsp:txXfrm>
    </dsp:sp>
    <dsp:sp modelId="{82D21130-0E60-4CC1-9D9D-6528B8950E78}">
      <dsp:nvSpPr>
        <dsp:cNvPr id="0" name=""/>
        <dsp:cNvSpPr/>
      </dsp:nvSpPr>
      <dsp:spPr>
        <a:xfrm>
          <a:off x="85576" y="2467488"/>
          <a:ext cx="2807763" cy="1153332"/>
        </a:xfrm>
        <a:prstGeom prst="ellipse">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smtClean="0"/>
            <a:t>Build Healthy Organizational Culture and Climate</a:t>
          </a:r>
          <a:endParaRPr lang="en-US" sz="1600" b="1" kern="1200" dirty="0"/>
        </a:p>
      </dsp:txBody>
      <dsp:txXfrm>
        <a:off x="496763" y="2636390"/>
        <a:ext cx="1985389" cy="815528"/>
      </dsp:txXfrm>
    </dsp:sp>
    <dsp:sp modelId="{C264E2C6-3647-4253-B561-B5DECA685DFE}">
      <dsp:nvSpPr>
        <dsp:cNvPr id="0" name=""/>
        <dsp:cNvSpPr/>
      </dsp:nvSpPr>
      <dsp:spPr>
        <a:xfrm rot="19290468" flipV="1">
          <a:off x="2644676" y="2687153"/>
          <a:ext cx="735936" cy="339733"/>
        </a:xfrm>
        <a:prstGeom prst="rightArrow">
          <a:avLst>
            <a:gd name="adj1" fmla="val 60000"/>
            <a:gd name="adj2" fmla="val 50000"/>
          </a:avLst>
        </a:prstGeom>
        <a:solidFill>
          <a:schemeClr val="accent2">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dirty="0"/>
        </a:p>
      </dsp:txBody>
      <dsp:txXfrm rot="10800000">
        <a:off x="2655750" y="2786818"/>
        <a:ext cx="634016" cy="203839"/>
      </dsp:txXfrm>
    </dsp:sp>
    <dsp:sp modelId="{6E514B7F-D8E1-4613-BD81-44C45D355C75}">
      <dsp:nvSpPr>
        <dsp:cNvPr id="0" name=""/>
        <dsp:cNvSpPr/>
      </dsp:nvSpPr>
      <dsp:spPr>
        <a:xfrm>
          <a:off x="267949" y="382214"/>
          <a:ext cx="2219772" cy="1686563"/>
        </a:xfrm>
        <a:prstGeom prst="ellipse">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smtClean="0"/>
            <a:t>Support High Quality &amp; Supportive Supervision</a:t>
          </a:r>
          <a:endParaRPr lang="en-US" sz="1600" b="1" kern="1200" dirty="0"/>
        </a:p>
      </dsp:txBody>
      <dsp:txXfrm>
        <a:off x="593027" y="629205"/>
        <a:ext cx="1569616" cy="1192581"/>
      </dsp:txXfrm>
    </dsp:sp>
    <dsp:sp modelId="{77F1F130-E158-4DFA-AE57-42BE0914CB0E}">
      <dsp:nvSpPr>
        <dsp:cNvPr id="0" name=""/>
        <dsp:cNvSpPr/>
      </dsp:nvSpPr>
      <dsp:spPr>
        <a:xfrm rot="1334588">
          <a:off x="1952560" y="1749743"/>
          <a:ext cx="1433477" cy="389249"/>
        </a:xfrm>
        <a:prstGeom prst="rightArrow">
          <a:avLst>
            <a:gd name="adj1" fmla="val 60000"/>
            <a:gd name="adj2" fmla="val 50000"/>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US" sz="1600" kern="1200" dirty="0"/>
        </a:p>
      </dsp:txBody>
      <dsp:txXfrm>
        <a:off x="1956905" y="1805491"/>
        <a:ext cx="1316702" cy="233549"/>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C0A474E-2246-6C4A-A2D1-FE0B013B952A}" type="datetimeFigureOut">
              <a:rPr lang="en-US" smtClean="0"/>
              <a:t>6/3/15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E7C755C-0683-284C-9E41-8541D036C22B}" type="slidenum">
              <a:rPr lang="en-US" smtClean="0"/>
              <a:t>‹#›</a:t>
            </a:fld>
            <a:endParaRPr lang="en-US"/>
          </a:p>
        </p:txBody>
      </p:sp>
    </p:spTree>
    <p:extLst>
      <p:ext uri="{BB962C8B-B14F-4D97-AF65-F5344CB8AC3E}">
        <p14:creationId xmlns:p14="http://schemas.microsoft.com/office/powerpoint/2010/main" val="414808597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80BA06-0570-DC47-A82C-D20CE1F33722}" type="datetimeFigureOut">
              <a:rPr lang="en-US" smtClean="0"/>
              <a:t>6/3/15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C137816-5563-C942-8452-A8871E2E65DB}" type="slidenum">
              <a:rPr lang="en-US" smtClean="0"/>
              <a:t>‹#›</a:t>
            </a:fld>
            <a:endParaRPr lang="en-US"/>
          </a:p>
        </p:txBody>
      </p:sp>
    </p:spTree>
    <p:extLst>
      <p:ext uri="{BB962C8B-B14F-4D97-AF65-F5344CB8AC3E}">
        <p14:creationId xmlns:p14="http://schemas.microsoft.com/office/powerpoint/2010/main" val="216437159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Good afternoon,</a:t>
            </a:r>
          </a:p>
          <a:p>
            <a:endParaRPr lang="en-US" dirty="0"/>
          </a:p>
          <a:p>
            <a:endParaRPr lang="en-US" dirty="0"/>
          </a:p>
          <a:p>
            <a:r>
              <a:rPr lang="en-US" dirty="0" smtClean="0"/>
              <a:t>Thank you to Traci </a:t>
            </a:r>
            <a:r>
              <a:rPr lang="en-US" dirty="0" err="1" smtClean="0"/>
              <a:t>LaLiberte</a:t>
            </a:r>
            <a:r>
              <a:rPr lang="en-US" dirty="0" smtClean="0"/>
              <a:t> and the Center and the school of Social Work at the University of Minnesota and to all</a:t>
            </a:r>
            <a:r>
              <a:rPr lang="en-US" baseline="0" dirty="0" smtClean="0"/>
              <a:t> of you involved in child welfare education and training and the efforts to optimize the use of Title IV-E training funds to educate BSW and MSW graduates to work in child welfare. </a:t>
            </a:r>
          </a:p>
          <a:p>
            <a:endParaRPr lang="en-US" baseline="0" dirty="0" smtClean="0"/>
          </a:p>
          <a:p>
            <a:r>
              <a:rPr lang="en-US" baseline="0" dirty="0" smtClean="0"/>
              <a:t>For me, as I stand ready to cut back on my time at the National Association of Social Workers to a reduced role as a consultant on special projects – the work on Title IV-E training and working to promote professional social work practice in public child welfare and working toward federal policies that support a competent, </a:t>
            </a:r>
            <a:r>
              <a:rPr lang="en-US" baseline="0" dirty="0" err="1" smtClean="0"/>
              <a:t>commited</a:t>
            </a:r>
            <a:r>
              <a:rPr lang="en-US" baseline="0" dirty="0" smtClean="0"/>
              <a:t> workforce has been an incredible journey.</a:t>
            </a:r>
          </a:p>
          <a:p>
            <a:endParaRPr lang="en-US" baseline="0" dirty="0" smtClean="0"/>
          </a:p>
          <a:p>
            <a:r>
              <a:rPr lang="en-US" baseline="0" dirty="0" smtClean="0"/>
              <a:t>From going with Katharine Briar-Lawson in the late 1980s to meet with federal officials at the Children’s Bureau to tell them that their own funding source – Title IV-E --- could be used to support BSW and MSW students to pursue child welfare careers, to the encouragement to social work education programs and public child welfare agencies to pursue the use of Title IV-E training funds, to studying the history of the IV-E training policy and how it was not used when first created in 1980, to surveying the extent to which Title IV-e funds are used in social work education, to advocacy efforts to try to deal with the inconsistencies across states and federal regional offices – it has been a 28 year journey --- and it has involved many of you.</a:t>
            </a:r>
          </a:p>
          <a:p>
            <a:endParaRPr lang="en-US" baseline="0" dirty="0" smtClean="0"/>
          </a:p>
          <a:p>
            <a:r>
              <a:rPr lang="en-US" baseline="0" dirty="0" smtClean="0"/>
              <a:t>Today --- I don’t want to </a:t>
            </a:r>
            <a:r>
              <a:rPr lang="en-US" baseline="0" dirty="0" err="1" smtClean="0"/>
              <a:t>regive</a:t>
            </a:r>
            <a:r>
              <a:rPr lang="en-US" baseline="0" dirty="0" smtClean="0"/>
              <a:t> the talk that I gave 2 years of ago at the Title IV-E roundtable – that was more of a historical review or the one I gave at BPD as the Federico lecture in 2014  – rather I want to talk about what we seem to know about child welfare staffing, the value of a social work degree, what are some of the policy issues currently on the table in Washington and what are some of the priorities – that we should be attending to. </a:t>
            </a:r>
          </a:p>
          <a:p>
            <a:endParaRPr lang="en-US" baseline="0" dirty="0" smtClean="0"/>
          </a:p>
          <a:p>
            <a:r>
              <a:rPr lang="en-US" baseline="0" dirty="0" smtClean="0"/>
              <a:t>I appreciate the opportunity to speak once again at the same venue as Don </a:t>
            </a:r>
            <a:r>
              <a:rPr lang="en-US" baseline="0" dirty="0" err="1" smtClean="0"/>
              <a:t>Schmid</a:t>
            </a:r>
            <a:r>
              <a:rPr lang="en-US" baseline="0" dirty="0" smtClean="0"/>
              <a:t> – he is the numbers and mechanics person  -- and I always refer people to him – about how it is done – my focus has been more on WHY it is a done and how important a mechanism Title IV-E has been – and can continue to be for the field, for social work education and for the outcomes for children and families that become involved with the child welfare system.</a:t>
            </a:r>
          </a:p>
          <a:p>
            <a:endParaRPr lang="en-US" baseline="0" dirty="0" smtClean="0"/>
          </a:p>
          <a:p>
            <a:r>
              <a:rPr lang="en-US" baseline="0" dirty="0" smtClean="0"/>
              <a:t>So – what do we know.</a:t>
            </a:r>
            <a:endParaRPr lang="en-US" dirty="0"/>
          </a:p>
        </p:txBody>
      </p:sp>
      <p:sp>
        <p:nvSpPr>
          <p:cNvPr id="4" name="Slide Number Placeholder 3"/>
          <p:cNvSpPr>
            <a:spLocks noGrp="1"/>
          </p:cNvSpPr>
          <p:nvPr>
            <p:ph type="sldNum" sz="quarter" idx="10"/>
          </p:nvPr>
        </p:nvSpPr>
        <p:spPr/>
        <p:txBody>
          <a:bodyPr/>
          <a:lstStyle/>
          <a:p>
            <a:fld id="{4C137816-5563-C942-8452-A8871E2E65DB}" type="slidenum">
              <a:rPr lang="en-US" smtClean="0"/>
              <a:t>1</a:t>
            </a:fld>
            <a:endParaRPr lang="en-US"/>
          </a:p>
        </p:txBody>
      </p:sp>
    </p:spTree>
    <p:extLst>
      <p:ext uri="{BB962C8B-B14F-4D97-AF65-F5344CB8AC3E}">
        <p14:creationId xmlns:p14="http://schemas.microsoft.com/office/powerpoint/2010/main" val="1223564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pPr eaLnBrk="1" hangingPunct="1"/>
            <a:endParaRPr lang="en-US" smtClean="0"/>
          </a:p>
        </p:txBody>
      </p:sp>
      <p:sp>
        <p:nvSpPr>
          <p:cNvPr id="53252" name="Slide Number Placeholder 3"/>
          <p:cNvSpPr>
            <a:spLocks noGrp="1"/>
          </p:cNvSpPr>
          <p:nvPr>
            <p:ph type="sldNum" sz="quarter" idx="5"/>
          </p:nvPr>
        </p:nvSpPr>
        <p:spPr>
          <a:noFill/>
        </p:spPr>
        <p:txBody>
          <a:bodyPr/>
          <a:lstStyle/>
          <a:p>
            <a:fld id="{C4D18B39-93CC-4561-A948-E3EAF641620F}" type="slidenum">
              <a:rPr lang="en-US" smtClean="0"/>
              <a:pPr/>
              <a:t>13</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C137816-5563-C942-8452-A8871E2E65DB}" type="slidenum">
              <a:rPr lang="en-US" smtClean="0"/>
              <a:t>14</a:t>
            </a:fld>
            <a:endParaRPr lang="en-US"/>
          </a:p>
        </p:txBody>
      </p:sp>
    </p:spTree>
    <p:extLst>
      <p:ext uri="{BB962C8B-B14F-4D97-AF65-F5344CB8AC3E}">
        <p14:creationId xmlns:p14="http://schemas.microsoft.com/office/powerpoint/2010/main" val="8345313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much time does it take to be a fully-trained worker? Or supervisor?</a:t>
            </a:r>
          </a:p>
          <a:p>
            <a:pPr lvl="1"/>
            <a:r>
              <a:rPr lang="en-US" dirty="0" smtClean="0"/>
              <a:t>Does turnover occur before this is accomplished?</a:t>
            </a:r>
          </a:p>
          <a:p>
            <a:pPr lvl="1"/>
            <a:r>
              <a:rPr lang="en-US" dirty="0" smtClean="0"/>
              <a:t>Recruitment of the right workers – and culture and climate that retains them.</a:t>
            </a:r>
          </a:p>
          <a:p>
            <a:r>
              <a:rPr lang="en-US" dirty="0" smtClean="0"/>
              <a:t>What is the impact of worker burn-out (emotional exhaustion) on child outcomes?</a:t>
            </a:r>
          </a:p>
          <a:p>
            <a:r>
              <a:rPr lang="en-US" dirty="0" smtClean="0"/>
              <a:t>Why are workforce changes not sustained across years – decades of reports say the same – workload is too great – hire more workers – provide better training (or hire people better prepared for the work – increase retention.</a:t>
            </a:r>
          </a:p>
          <a:p>
            <a:pPr lvl="1"/>
            <a:r>
              <a:rPr lang="en-US" dirty="0" smtClean="0"/>
              <a:t>Can’t just hire – need to retain.  </a:t>
            </a:r>
          </a:p>
          <a:p>
            <a:r>
              <a:rPr lang="en-US" dirty="0" smtClean="0"/>
              <a:t>When reviewing child maltreatment fatalities:</a:t>
            </a:r>
          </a:p>
          <a:p>
            <a:pPr lvl="1"/>
            <a:r>
              <a:rPr lang="en-US" dirty="0" smtClean="0"/>
              <a:t>How many workers a family has had?</a:t>
            </a:r>
          </a:p>
          <a:p>
            <a:pPr lvl="1"/>
            <a:r>
              <a:rPr lang="en-US" dirty="0" smtClean="0"/>
              <a:t>What the educational background of the worker(s)?</a:t>
            </a:r>
          </a:p>
          <a:p>
            <a:pPr lvl="1"/>
            <a:r>
              <a:rPr lang="en-US" dirty="0" smtClean="0"/>
              <a:t>How long the worker(s) has been on the job?</a:t>
            </a:r>
            <a:endParaRPr lang="en-US" dirty="0"/>
          </a:p>
        </p:txBody>
      </p:sp>
      <p:sp>
        <p:nvSpPr>
          <p:cNvPr id="4" name="Slide Number Placeholder 3"/>
          <p:cNvSpPr>
            <a:spLocks noGrp="1"/>
          </p:cNvSpPr>
          <p:nvPr>
            <p:ph type="sldNum" sz="quarter" idx="10"/>
          </p:nvPr>
        </p:nvSpPr>
        <p:spPr/>
        <p:txBody>
          <a:bodyPr/>
          <a:lstStyle/>
          <a:p>
            <a:fld id="{4C137816-5563-C942-8452-A8871E2E65DB}" type="slidenum">
              <a:rPr lang="en-US" smtClean="0"/>
              <a:t>15</a:t>
            </a:fld>
            <a:endParaRPr lang="en-US"/>
          </a:p>
        </p:txBody>
      </p:sp>
    </p:spTree>
    <p:extLst>
      <p:ext uri="{BB962C8B-B14F-4D97-AF65-F5344CB8AC3E}">
        <p14:creationId xmlns:p14="http://schemas.microsoft.com/office/powerpoint/2010/main" val="1391334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A36EB1F3-BAAD-4801-8779-9FA1097BB9B4}" type="slidenum">
              <a:rPr lang="en-US" smtClean="0">
                <a:latin typeface="Times" pitchFamily="18" charset="0"/>
              </a:rPr>
              <a:pPr/>
              <a:t>16</a:t>
            </a:fld>
            <a:endParaRPr lang="en-US" dirty="0" smtClean="0">
              <a:latin typeface="Times" pitchFamily="18" charset="0"/>
            </a:endParaRPr>
          </a:p>
        </p:txBody>
      </p:sp>
      <p:sp>
        <p:nvSpPr>
          <p:cNvPr id="73731" name="Rectangle 2"/>
          <p:cNvSpPr>
            <a:spLocks noGrp="1" noRot="1" noChangeAspect="1" noChangeArrowheads="1" noTextEdit="1"/>
          </p:cNvSpPr>
          <p:nvPr>
            <p:ph type="sldImg"/>
          </p:nvPr>
        </p:nvSpPr>
        <p:spPr>
          <a:xfrm>
            <a:off x="1144588" y="684213"/>
            <a:ext cx="4572000" cy="3430587"/>
          </a:xfrm>
          <a:ln/>
        </p:spPr>
      </p:sp>
      <p:sp>
        <p:nvSpPr>
          <p:cNvPr id="73732" name="Rectangle 3"/>
          <p:cNvSpPr>
            <a:spLocks noGrp="1" noChangeArrowheads="1"/>
          </p:cNvSpPr>
          <p:nvPr>
            <p:ph type="body" idx="1"/>
          </p:nvPr>
        </p:nvSpPr>
        <p:spPr>
          <a:xfrm>
            <a:off x="916572" y="4342701"/>
            <a:ext cx="5024857" cy="4116516"/>
          </a:xfrm>
          <a:noFill/>
          <a:ln/>
        </p:spPr>
        <p:txBody>
          <a:bodyPr/>
          <a:lstStyle/>
          <a:p>
            <a:pPr eaLnBrk="1" hangingPunct="1"/>
            <a:endParaRPr lang="en-US" dirty="0" smtClean="0">
              <a:latin typeface="Times"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Includes reports</a:t>
            </a:r>
            <a:r>
              <a:rPr lang="en-US" baseline="0" dirty="0" smtClean="0"/>
              <a:t> to Congress, reports to HHS – doesn’t include $$ for innovation programs.</a:t>
            </a:r>
          </a:p>
          <a:p>
            <a:r>
              <a:rPr lang="en-US" baseline="0" dirty="0" smtClean="0"/>
              <a:t>Issues of youth running – how are they responded to?? Are they returned to an unsafe home or res setting</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4C137816-5563-C942-8452-A8871E2E65DB}" type="slidenum">
              <a:rPr lang="en-US" smtClean="0"/>
              <a:t>18</a:t>
            </a:fld>
            <a:endParaRPr lang="en-US"/>
          </a:p>
        </p:txBody>
      </p:sp>
    </p:spTree>
    <p:extLst>
      <p:ext uri="{BB962C8B-B14F-4D97-AF65-F5344CB8AC3E}">
        <p14:creationId xmlns:p14="http://schemas.microsoft.com/office/powerpoint/2010/main" val="22790039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4C137816-5563-C942-8452-A8871E2E65DB}" type="slidenum">
              <a:rPr lang="en-US" smtClean="0"/>
              <a:t>20</a:t>
            </a:fld>
            <a:endParaRPr lang="en-US"/>
          </a:p>
        </p:txBody>
      </p:sp>
    </p:spTree>
    <p:extLst>
      <p:ext uri="{BB962C8B-B14F-4D97-AF65-F5344CB8AC3E}">
        <p14:creationId xmlns:p14="http://schemas.microsoft.com/office/powerpoint/2010/main" val="29594491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Expands federal reimbursement under Title IV-E to time-limited (up to 12-months) family services such as parenting skills training, family counseling, tutoring and mentoring programs, and concrete goods and services to stabilize a family in times of crisis.</a:t>
            </a:r>
          </a:p>
          <a:p>
            <a:r>
              <a:rPr lang="en-US" sz="1200" dirty="0" smtClean="0"/>
              <a:t>Allows States and Tribes to seek reimbursement for these family services on behalf of children identified as candidates for foster care (at imminent risk of entry) or who are in foster care, as well as to these children’s family members. Provides reimbursement for these services without regard to the income of the child’s biological parents.</a:t>
            </a:r>
          </a:p>
          <a:p>
            <a:r>
              <a:rPr lang="en-US" sz="1200" smtClean="0"/>
              <a:t> After a 3-year implementation phase, establishes national benchmark measures and outcomes based reimbursement rates to help target federal dollars to cost-effective programs and services.</a:t>
            </a:r>
          </a:p>
          <a:p>
            <a:endParaRPr lang="en-US"/>
          </a:p>
        </p:txBody>
      </p:sp>
      <p:sp>
        <p:nvSpPr>
          <p:cNvPr id="4" name="Slide Number Placeholder 3"/>
          <p:cNvSpPr>
            <a:spLocks noGrp="1"/>
          </p:cNvSpPr>
          <p:nvPr>
            <p:ph type="sldNum" sz="quarter" idx="10"/>
          </p:nvPr>
        </p:nvSpPr>
        <p:spPr/>
        <p:txBody>
          <a:bodyPr/>
          <a:lstStyle/>
          <a:p>
            <a:fld id="{4C137816-5563-C942-8452-A8871E2E65DB}" type="slidenum">
              <a:rPr lang="en-US" smtClean="0"/>
              <a:t>22</a:t>
            </a:fld>
            <a:endParaRPr lang="en-US"/>
          </a:p>
        </p:txBody>
      </p:sp>
    </p:spTree>
    <p:extLst>
      <p:ext uri="{BB962C8B-B14F-4D97-AF65-F5344CB8AC3E}">
        <p14:creationId xmlns:p14="http://schemas.microsoft.com/office/powerpoint/2010/main" val="19823505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Increases funding (by $470 million per year) for community-based prevention and intervention</a:t>
            </a:r>
          </a:p>
          <a:p>
            <a:r>
              <a:rPr lang="en-US" dirty="0" smtClean="0"/>
              <a:t>services through the Promoting Safe and Stable Families (PSSF) program in Title IV-B, while</a:t>
            </a:r>
          </a:p>
          <a:p>
            <a:r>
              <a:rPr lang="en-US" dirty="0" smtClean="0"/>
              <a:t>incorporating a requirement that the majority of these funds be used on evidence-based</a:t>
            </a:r>
          </a:p>
          <a:p>
            <a:r>
              <a:rPr lang="en-US" dirty="0" smtClean="0"/>
              <a:t>programs known to produce good outcomes for children, families, and taxpayers.</a:t>
            </a:r>
          </a:p>
          <a:p>
            <a:r>
              <a:rPr lang="en-US" dirty="0" smtClean="0"/>
              <a:t>• Provides funding for research and technical assistance to inform States and Tribes’ use of family</a:t>
            </a:r>
          </a:p>
          <a:p>
            <a:r>
              <a:rPr lang="en-US" dirty="0" smtClean="0"/>
              <a:t>services under IV-E ($2.5 million per year), as well as funding for research and technical</a:t>
            </a:r>
          </a:p>
          <a:p>
            <a:r>
              <a:rPr lang="en-US" dirty="0" smtClean="0"/>
              <a:t>assistance to identify additional evidence-based prevention and post-permanency interventions</a:t>
            </a:r>
          </a:p>
          <a:p>
            <a:r>
              <a:rPr lang="en-US" dirty="0" smtClean="0"/>
              <a:t>($4 million per year).</a:t>
            </a:r>
          </a:p>
          <a:p>
            <a:endParaRPr lang="en-US" dirty="0"/>
          </a:p>
        </p:txBody>
      </p:sp>
      <p:sp>
        <p:nvSpPr>
          <p:cNvPr id="4" name="Slide Number Placeholder 3"/>
          <p:cNvSpPr>
            <a:spLocks noGrp="1"/>
          </p:cNvSpPr>
          <p:nvPr>
            <p:ph type="sldNum" sz="quarter" idx="10"/>
          </p:nvPr>
        </p:nvSpPr>
        <p:spPr/>
        <p:txBody>
          <a:bodyPr/>
          <a:lstStyle/>
          <a:p>
            <a:fld id="{4C137816-5563-C942-8452-A8871E2E65DB}" type="slidenum">
              <a:rPr lang="en-US" smtClean="0"/>
              <a:t>23</a:t>
            </a:fld>
            <a:endParaRPr lang="en-US"/>
          </a:p>
        </p:txBody>
      </p:sp>
    </p:spTree>
    <p:extLst>
      <p:ext uri="{BB962C8B-B14F-4D97-AF65-F5344CB8AC3E}">
        <p14:creationId xmlns:p14="http://schemas.microsoft.com/office/powerpoint/2010/main" val="34066766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40DCCD9-A2FA-4331-9D6B-595579567A4D}" type="slidenum">
              <a:rPr lang="en-US" smtClean="0"/>
              <a:pPr>
                <a:defRPr/>
              </a:pPr>
              <a:t>26</a:t>
            </a:fld>
            <a:endParaRPr lang="en-US" dirty="0"/>
          </a:p>
        </p:txBody>
      </p:sp>
    </p:spTree>
    <p:extLst>
      <p:ext uri="{BB962C8B-B14F-4D97-AF65-F5344CB8AC3E}">
        <p14:creationId xmlns:p14="http://schemas.microsoft.com/office/powerpoint/2010/main" val="17388627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40DCCD9-A2FA-4331-9D6B-595579567A4D}" type="slidenum">
              <a:rPr lang="en-US" smtClean="0"/>
              <a:pPr>
                <a:defRPr/>
              </a:pPr>
              <a:t>27</a:t>
            </a:fld>
            <a:endParaRPr lang="en-US" dirty="0"/>
          </a:p>
        </p:txBody>
      </p:sp>
    </p:spTree>
    <p:extLst>
      <p:ext uri="{BB962C8B-B14F-4D97-AF65-F5344CB8AC3E}">
        <p14:creationId xmlns:p14="http://schemas.microsoft.com/office/powerpoint/2010/main" val="3238545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pPr marL="171450" indent="-171450">
              <a:buFont typeface="Arial" pitchFamily="34" charset="0"/>
              <a:buChar char="•"/>
            </a:pPr>
            <a:r>
              <a:rPr lang="en-US" dirty="0"/>
              <a:t>No specific </a:t>
            </a:r>
            <a:r>
              <a:rPr lang="en-US" dirty="0" smtClean="0"/>
              <a:t> and complete information </a:t>
            </a:r>
            <a:r>
              <a:rPr lang="en-US" dirty="0"/>
              <a:t>on education and training </a:t>
            </a:r>
            <a:r>
              <a:rPr lang="en-US" dirty="0" smtClean="0"/>
              <a:t>of the workforce exists.  Different states and different agencies use different methods to deploy workers and small agencies may have one worker providing multiple services while large agencies may have many specialized units. In terms of the background of the workers while the public and policy makers might assume a highly professionalized workforce, in actuality an  NSCAW analysis found that less than 40% of child welfare workers have a social work degree – and that varies greatly across states, of those with social work degrees, more have a </a:t>
            </a:r>
            <a:r>
              <a:rPr lang="en-US" dirty="0"/>
              <a:t>BSW or MSW degree) – </a:t>
            </a:r>
            <a:r>
              <a:rPr lang="en-US" dirty="0" smtClean="0"/>
              <a:t>and in some states the % of social workers is less than &lt;</a:t>
            </a:r>
            <a:r>
              <a:rPr lang="en-US" dirty="0"/>
              <a:t>10% to 60</a:t>
            </a:r>
            <a:r>
              <a:rPr lang="en-US" dirty="0" smtClean="0"/>
              <a:t>%</a:t>
            </a:r>
          </a:p>
          <a:p>
            <a:pPr marL="171450" indent="-171450">
              <a:buFont typeface="Arial" pitchFamily="34" charset="0"/>
              <a:buChar char="•"/>
              <a:defRPr/>
            </a:pPr>
            <a:r>
              <a:rPr lang="en-US" dirty="0" smtClean="0">
                <a:latin typeface="+mj-lt"/>
              </a:rPr>
              <a:t>Since the quality and competency of the workforce is so important, the 2010 reauthorization of the </a:t>
            </a:r>
            <a:r>
              <a:rPr lang="en-US" b="1" dirty="0" smtClean="0">
                <a:latin typeface="+mj-lt"/>
              </a:rPr>
              <a:t>Child </a:t>
            </a:r>
            <a:r>
              <a:rPr lang="en-US" b="1" dirty="0">
                <a:latin typeface="+mj-lt"/>
              </a:rPr>
              <a:t>Abuse Prevention and Treatment Act </a:t>
            </a:r>
            <a:r>
              <a:rPr lang="en-US" b="1" dirty="0" smtClean="0">
                <a:latin typeface="+mj-lt"/>
              </a:rPr>
              <a:t>(</a:t>
            </a:r>
            <a:r>
              <a:rPr lang="en-US" b="1" dirty="0">
                <a:latin typeface="+mj-lt"/>
              </a:rPr>
              <a:t>P.L. 111-320) </a:t>
            </a:r>
            <a:r>
              <a:rPr lang="en-US" dirty="0">
                <a:latin typeface="+mj-lt"/>
              </a:rPr>
              <a:t>includes a provision (Sec. 106(d) “to include data on numbers of CPS personnel, average caseloads, education and training requirements, demographic information, and workload requirements.</a:t>
            </a:r>
            <a:r>
              <a:rPr lang="en-US" dirty="0" smtClean="0">
                <a:latin typeface="+mj-lt"/>
              </a:rPr>
              <a:t>” However this information is not yet available and it is unclear if states are even reporting this info the Federal government,</a:t>
            </a:r>
            <a:r>
              <a:rPr lang="en-US" dirty="0">
                <a:latin typeface="+mj-lt"/>
              </a:rPr>
              <a:t> </a:t>
            </a:r>
            <a:r>
              <a:rPr lang="en-US" dirty="0" smtClean="0">
                <a:latin typeface="+mj-lt"/>
              </a:rPr>
              <a:t>. </a:t>
            </a:r>
            <a:endParaRPr lang="en-US" dirty="0">
              <a:latin typeface="+mj-lt"/>
            </a:endParaRPr>
          </a:p>
          <a:p>
            <a:pPr marL="171450" indent="-171450">
              <a:buFont typeface="Arial"/>
              <a:buChar char="•"/>
              <a:defRPr/>
            </a:pPr>
            <a:r>
              <a:rPr lang="en-US" dirty="0" smtClean="0"/>
              <a:t>High </a:t>
            </a:r>
            <a:r>
              <a:rPr lang="en-US" dirty="0"/>
              <a:t>rates of </a:t>
            </a:r>
            <a:r>
              <a:rPr lang="en-US" dirty="0" smtClean="0"/>
              <a:t>worker turnover is also of great concern – </a:t>
            </a:r>
            <a:r>
              <a:rPr lang="en-US" dirty="0"/>
              <a:t>varies by agency &amp; by county even in state administered </a:t>
            </a:r>
            <a:r>
              <a:rPr lang="en-US" dirty="0" smtClean="0"/>
              <a:t>systems  - with rates as high as 50 %.</a:t>
            </a:r>
            <a:endParaRPr lang="en-US" dirty="0"/>
          </a:p>
          <a:p>
            <a:pPr marL="171450" indent="-171450">
              <a:buFont typeface="Arial"/>
              <a:buChar char="•"/>
            </a:pPr>
            <a:r>
              <a:rPr lang="en-US" dirty="0"/>
              <a:t>High </a:t>
            </a:r>
            <a:r>
              <a:rPr lang="en-US" dirty="0" smtClean="0"/>
              <a:t>workload is an on-going issue (Just in the last few months there have been new reports requested by legislatures or governors  </a:t>
            </a:r>
            <a:r>
              <a:rPr lang="en-US" dirty="0"/>
              <a:t>from VT, CO, SC, GA, </a:t>
            </a:r>
            <a:r>
              <a:rPr lang="en-US" dirty="0" smtClean="0"/>
              <a:t>MA,</a:t>
            </a:r>
            <a:r>
              <a:rPr lang="en-US" baseline="0" dirty="0" smtClean="0"/>
              <a:t> MN</a:t>
            </a:r>
            <a:r>
              <a:rPr lang="en-US" dirty="0" smtClean="0"/>
              <a:t> with these findings) </a:t>
            </a:r>
            <a:r>
              <a:rPr lang="en-US" dirty="0"/>
              <a:t>Based on workload study - -Colorado needed 574 additional FTE Caseworker </a:t>
            </a:r>
            <a:r>
              <a:rPr lang="en-US" dirty="0" smtClean="0"/>
              <a:t>positions. 49</a:t>
            </a:r>
            <a:r>
              <a:rPr lang="en-US" dirty="0"/>
              <a:t>% increase in  case worker </a:t>
            </a:r>
            <a:r>
              <a:rPr lang="en-US" dirty="0" smtClean="0"/>
              <a:t>hours. High workload has been a concern for the past 30 years. Some states might address it as follow up to a child death and efforts at reform, or in response to a lawsuit – but it seems such reforms are not sustainable   and the workload creeps back up. </a:t>
            </a:r>
            <a:endParaRPr lang="en-US" dirty="0"/>
          </a:p>
          <a:p>
            <a:pPr marL="171450" indent="-171450">
              <a:buFont typeface="Arial"/>
              <a:buChar char="•"/>
            </a:pPr>
            <a:endParaRPr lang="en-US" dirty="0"/>
          </a:p>
          <a:p>
            <a:pPr marL="171450" indent="-171450">
              <a:buFont typeface="Arial"/>
              <a:buChar char="•"/>
            </a:pPr>
            <a:r>
              <a:rPr lang="en-US" dirty="0"/>
              <a:t>Insufficient clinical training &amp; assessment skills (i.e., substance abuse, maternal depression, risk and protective factors, evidence-based interventions</a:t>
            </a:r>
            <a:r>
              <a:rPr lang="en-US" dirty="0" smtClean="0"/>
              <a:t>). Ironically the largest federal source of training funds for child welfare workers, according to the Children’s Bureau’s own policy manual – state that the funds cannot be used for clinical training or to training on CPS investigation – so states are left to try to find other sources, play a semantics game in describing training content, or might find that the training expenses are disallowed.</a:t>
            </a:r>
            <a:endParaRPr lang="en-US" dirty="0"/>
          </a:p>
          <a:p>
            <a:endParaRPr lang="en-US" dirty="0" smtClean="0"/>
          </a:p>
          <a:p>
            <a:endParaRPr lang="en-US" dirty="0"/>
          </a:p>
          <a:p>
            <a:endParaRPr lang="en-US" dirty="0"/>
          </a:p>
        </p:txBody>
      </p:sp>
      <p:sp>
        <p:nvSpPr>
          <p:cNvPr id="4" name="Slide Number Placeholder 3"/>
          <p:cNvSpPr>
            <a:spLocks noGrp="1"/>
          </p:cNvSpPr>
          <p:nvPr>
            <p:ph type="sldNum" sz="quarter" idx="10"/>
          </p:nvPr>
        </p:nvSpPr>
        <p:spPr/>
        <p:txBody>
          <a:bodyPr/>
          <a:lstStyle/>
          <a:p>
            <a:fld id="{4C137816-5563-C942-8452-A8871E2E65DB}" type="slidenum">
              <a:rPr lang="en-US" smtClean="0"/>
              <a:t>2</a:t>
            </a:fld>
            <a:endParaRPr lang="en-US"/>
          </a:p>
        </p:txBody>
      </p:sp>
    </p:spTree>
    <p:extLst>
      <p:ext uri="{BB962C8B-B14F-4D97-AF65-F5344CB8AC3E}">
        <p14:creationId xmlns:p14="http://schemas.microsoft.com/office/powerpoint/2010/main" val="11783237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C137816-5563-C942-8452-A8871E2E65DB}" type="slidenum">
              <a:rPr lang="en-US" smtClean="0"/>
              <a:pPr/>
              <a:t>28</a:t>
            </a:fld>
            <a:endParaRPr lang="en-US"/>
          </a:p>
        </p:txBody>
      </p:sp>
    </p:spTree>
    <p:extLst>
      <p:ext uri="{BB962C8B-B14F-4D97-AF65-F5344CB8AC3E}">
        <p14:creationId xmlns:p14="http://schemas.microsoft.com/office/powerpoint/2010/main" val="16838759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C137816-5563-C942-8452-A8871E2E65DB}" type="slidenum">
              <a:rPr lang="en-US" smtClean="0"/>
              <a:pPr/>
              <a:t>29</a:t>
            </a:fld>
            <a:endParaRPr lang="en-US"/>
          </a:p>
        </p:txBody>
      </p:sp>
    </p:spTree>
    <p:extLst>
      <p:ext uri="{BB962C8B-B14F-4D97-AF65-F5344CB8AC3E}">
        <p14:creationId xmlns:p14="http://schemas.microsoft.com/office/powerpoint/2010/main" val="696765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a:p>
            <a:r>
              <a:rPr lang="en-US" dirty="0" smtClean="0"/>
              <a:t>Self-Efficacy – Sense of Competence and Human Caring</a:t>
            </a:r>
            <a:endParaRPr lang="en-US" dirty="0"/>
          </a:p>
        </p:txBody>
      </p:sp>
      <p:sp>
        <p:nvSpPr>
          <p:cNvPr id="4" name="Slide Number Placeholder 3"/>
          <p:cNvSpPr>
            <a:spLocks noGrp="1"/>
          </p:cNvSpPr>
          <p:nvPr>
            <p:ph type="sldNum" sz="quarter" idx="10"/>
          </p:nvPr>
        </p:nvSpPr>
        <p:spPr/>
        <p:txBody>
          <a:bodyPr/>
          <a:lstStyle/>
          <a:p>
            <a:fld id="{4C137816-5563-C942-8452-A8871E2E65DB}" type="slidenum">
              <a:rPr lang="en-US" smtClean="0"/>
              <a:t>3</a:t>
            </a:fld>
            <a:endParaRPr lang="en-US"/>
          </a:p>
        </p:txBody>
      </p:sp>
    </p:spTree>
    <p:extLst>
      <p:ext uri="{BB962C8B-B14F-4D97-AF65-F5344CB8AC3E}">
        <p14:creationId xmlns:p14="http://schemas.microsoft.com/office/powerpoint/2010/main" val="5165074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pPr>
              <a:lnSpc>
                <a:spcPct val="90000"/>
              </a:lnSpc>
            </a:pPr>
            <a:r>
              <a:rPr lang="en-US" sz="2400" dirty="0"/>
              <a:t>Although 96-272 passed in 1980 it took until later that decade for social work programs to begin using these funds to support social work education.  </a:t>
            </a:r>
          </a:p>
          <a:p>
            <a:pPr lvl="1">
              <a:lnSpc>
                <a:spcPct val="90000"/>
              </a:lnSpc>
            </a:pPr>
            <a:r>
              <a:rPr lang="en-US" sz="2000" dirty="0"/>
              <a:t>Realization by a few that it was the same regulations that had applied to Title IV-A training and Title XX training.</a:t>
            </a:r>
          </a:p>
          <a:p>
            <a:pPr lvl="1">
              <a:lnSpc>
                <a:spcPct val="90000"/>
              </a:lnSpc>
            </a:pPr>
            <a:r>
              <a:rPr lang="en-US" sz="2000" dirty="0"/>
              <a:t>Innovators informed others (national meetings, newsletter articles and technical assistance reports, technical assistance and consultation.</a:t>
            </a:r>
          </a:p>
          <a:p>
            <a:pPr lvl="1">
              <a:lnSpc>
                <a:spcPct val="90000"/>
              </a:lnSpc>
            </a:pPr>
            <a:r>
              <a:rPr lang="en-US" sz="2000" dirty="0"/>
              <a:t>National leaders went to the Children’s Bureau to discuss use of Title IV-E funds for social work education.</a:t>
            </a:r>
          </a:p>
          <a:p>
            <a:pPr lvl="1">
              <a:lnSpc>
                <a:spcPct val="90000"/>
              </a:lnSpc>
            </a:pPr>
            <a:r>
              <a:rPr lang="en-US" sz="2000" dirty="0"/>
              <a:t>Differences of opinion among HHS staff of how to interpret regulations to apply to social work education and narrow focus of Title IV-E for placement of IV-E eligible children caused differences in cost allocation and penetration rates in states.</a:t>
            </a:r>
          </a:p>
          <a:p>
            <a:pPr lvl="1">
              <a:lnSpc>
                <a:spcPct val="90000"/>
              </a:lnSpc>
            </a:pPr>
            <a:r>
              <a:rPr lang="en-US" sz="2000" dirty="0"/>
              <a:t>Regulatory interpretation allowed only public institutions to directly access IV-E and provide the match.</a:t>
            </a:r>
          </a:p>
          <a:p>
            <a:endParaRPr lang="en-US" dirty="0"/>
          </a:p>
        </p:txBody>
      </p:sp>
      <p:sp>
        <p:nvSpPr>
          <p:cNvPr id="4" name="Slide Number Placeholder 3"/>
          <p:cNvSpPr>
            <a:spLocks noGrp="1"/>
          </p:cNvSpPr>
          <p:nvPr>
            <p:ph type="sldNum" sz="quarter" idx="10"/>
          </p:nvPr>
        </p:nvSpPr>
        <p:spPr/>
        <p:txBody>
          <a:bodyPr/>
          <a:lstStyle/>
          <a:p>
            <a:fld id="{4C137816-5563-C942-8452-A8871E2E65DB}"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137816-5563-C942-8452-A8871E2E65DB}" type="slidenum">
              <a:rPr lang="en-US" smtClean="0"/>
              <a:pPr/>
              <a:t>6</a:t>
            </a:fld>
            <a:endParaRPr lang="en-US"/>
          </a:p>
        </p:txBody>
      </p:sp>
    </p:spTree>
    <p:extLst>
      <p:ext uri="{BB962C8B-B14F-4D97-AF65-F5344CB8AC3E}">
        <p14:creationId xmlns:p14="http://schemas.microsoft.com/office/powerpoint/2010/main" val="2119860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C137816-5563-C942-8452-A8871E2E65DB}" type="slidenum">
              <a:rPr lang="en-US" smtClean="0"/>
              <a:pPr/>
              <a:t>7</a:t>
            </a:fld>
            <a:endParaRPr lang="en-US"/>
          </a:p>
        </p:txBody>
      </p:sp>
    </p:spTree>
    <p:extLst>
      <p:ext uri="{BB962C8B-B14F-4D97-AF65-F5344CB8AC3E}">
        <p14:creationId xmlns:p14="http://schemas.microsoft.com/office/powerpoint/2010/main" val="9782128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62500" lnSpcReduction="20000"/>
          </a:bodyPr>
          <a:lstStyle/>
          <a:p>
            <a:pPr>
              <a:buFont typeface="Wingdings" pitchFamily="2" charset="2"/>
              <a:buChar char="q"/>
            </a:pPr>
            <a:r>
              <a:rPr lang="en-US" sz="1800" dirty="0" smtClean="0"/>
              <a:t>Factors relating to retention: </a:t>
            </a:r>
          </a:p>
          <a:p>
            <a:pPr lvl="2"/>
            <a:r>
              <a:rPr lang="en-US" sz="1800" dirty="0" smtClean="0"/>
              <a:t>Personal factors: Workers commitment to child welfare, sense of self-efficacy, low levels of emotional exhaustion.</a:t>
            </a:r>
          </a:p>
          <a:p>
            <a:pPr lvl="2"/>
            <a:r>
              <a:rPr lang="en-US" sz="1800" dirty="0" smtClean="0"/>
              <a:t>Organizational factors: Supervision, co-worker support, job satisfaction, sense of fairness, salary &amp; benefits.  </a:t>
            </a:r>
          </a:p>
          <a:p>
            <a:pPr>
              <a:buFont typeface="Wingdings" pitchFamily="2" charset="2"/>
              <a:buChar char="q"/>
            </a:pPr>
            <a:r>
              <a:rPr lang="en-US" sz="1800" dirty="0" smtClean="0"/>
              <a:t>Workers expected to use clinical judgment and assessment tools – they need:</a:t>
            </a:r>
          </a:p>
          <a:p>
            <a:pPr lvl="2"/>
            <a:r>
              <a:rPr lang="en-US" sz="1800" dirty="0" smtClean="0"/>
              <a:t>Critical thinking skills. </a:t>
            </a:r>
          </a:p>
          <a:p>
            <a:pPr lvl="2"/>
            <a:r>
              <a:rPr lang="en-US" sz="1800" dirty="0" smtClean="0"/>
              <a:t>Knowledge/skills – specific to child welfare.(risk and protective factors, understanding substance abuse, depression, domestic violence, poverty</a:t>
            </a:r>
          </a:p>
          <a:p>
            <a:pPr lvl="2"/>
            <a:r>
              <a:rPr lang="en-US" sz="1800" dirty="0" smtClean="0"/>
              <a:t>Adherence to ethical practice.</a:t>
            </a:r>
          </a:p>
          <a:p>
            <a:pPr lvl="2"/>
            <a:r>
              <a:rPr lang="en-US" sz="1800" dirty="0" smtClean="0"/>
              <a:t>Strong assessment skills.</a:t>
            </a:r>
          </a:p>
          <a:p>
            <a:pPr lvl="2"/>
            <a:r>
              <a:rPr lang="en-US" sz="1800" dirty="0" smtClean="0"/>
              <a:t>Sense of self-efficacy.</a:t>
            </a:r>
          </a:p>
          <a:p>
            <a:pPr lvl="2"/>
            <a:r>
              <a:rPr lang="en-US" sz="1800" dirty="0" smtClean="0"/>
              <a:t>Continuous learning.</a:t>
            </a:r>
          </a:p>
          <a:p>
            <a:pPr lvl="2"/>
            <a:r>
              <a:rPr lang="en-US" sz="1800" dirty="0" smtClean="0"/>
              <a:t>Supportive supervision and coaching.</a:t>
            </a:r>
          </a:p>
          <a:p>
            <a:pPr marL="342900" lvl="2" indent="-342900"/>
            <a:r>
              <a:rPr lang="en-US" sz="1800" dirty="0" smtClean="0"/>
              <a:t>Quality Supervision is consistently a factor related to worker retention, </a:t>
            </a:r>
            <a:endParaRPr lang="en-US" sz="1800" dirty="0"/>
          </a:p>
          <a:p>
            <a:pPr marL="342900" lvl="2" indent="-342900"/>
            <a:r>
              <a:rPr lang="en-US" sz="1800" dirty="0" smtClean="0"/>
              <a:t>Attributes </a:t>
            </a:r>
            <a:r>
              <a:rPr lang="en-US" sz="1800" dirty="0"/>
              <a:t>of supervisors </a:t>
            </a:r>
          </a:p>
          <a:p>
            <a:pPr marL="685800" lvl="3" indent="-342900"/>
            <a:r>
              <a:rPr lang="en-US" sz="1800" dirty="0"/>
              <a:t>Skills in mentoring </a:t>
            </a:r>
          </a:p>
          <a:p>
            <a:pPr marL="685800" lvl="3" indent="-342900"/>
            <a:r>
              <a:rPr lang="en-US" sz="1800" b="1" dirty="0"/>
              <a:t>High level of practice knowledge</a:t>
            </a:r>
          </a:p>
          <a:p>
            <a:pPr marL="685800" lvl="3" indent="-342900"/>
            <a:r>
              <a:rPr lang="en-US" sz="1800" dirty="0"/>
              <a:t>Workers that stay attach to </a:t>
            </a:r>
            <a:r>
              <a:rPr lang="en-US" sz="1800" dirty="0" smtClean="0"/>
              <a:t>supervisors</a:t>
            </a:r>
          </a:p>
          <a:p>
            <a:pPr marL="685800" lvl="3" indent="-342900"/>
            <a:r>
              <a:rPr lang="en-US" sz="1800" dirty="0" smtClean="0"/>
              <a:t>With high rates of turnover – run the risk of supervisors with out necessary competencies related to supervisory role or practice excellence.</a:t>
            </a:r>
          </a:p>
          <a:p>
            <a:pPr marL="685800" lvl="3" indent="-342900"/>
            <a:endParaRPr lang="en-US" sz="1800" dirty="0" smtClean="0"/>
          </a:p>
          <a:p>
            <a:pPr marL="228600" lvl="2" indent="-342900"/>
            <a:r>
              <a:rPr lang="en-US" sz="1800" dirty="0" smtClean="0"/>
              <a:t>Fatalities are low incidence and high impact – workers need to have core knowledge and skills and agencies need a practice model and expectations of ethical practice by workers engaged in optimizing child and family outcomes.</a:t>
            </a:r>
          </a:p>
          <a:p>
            <a:pPr marL="228600" lvl="2" indent="-342900"/>
            <a:endParaRPr lang="en-US" sz="1800" dirty="0" smtClean="0"/>
          </a:p>
          <a:p>
            <a:pPr marL="228600" lvl="2" indent="-342900"/>
            <a:r>
              <a:rPr lang="en-US" sz="1800" dirty="0" smtClean="0"/>
              <a:t>And support for professional judgments.</a:t>
            </a:r>
            <a:endParaRPr lang="en-US" sz="1800" dirty="0"/>
          </a:p>
          <a:p>
            <a:endParaRPr lang="en-US" dirty="0"/>
          </a:p>
        </p:txBody>
      </p:sp>
      <p:sp>
        <p:nvSpPr>
          <p:cNvPr id="4" name="Slide Number Placeholder 3"/>
          <p:cNvSpPr>
            <a:spLocks noGrp="1"/>
          </p:cNvSpPr>
          <p:nvPr>
            <p:ph type="sldNum" sz="quarter" idx="10"/>
          </p:nvPr>
        </p:nvSpPr>
        <p:spPr/>
        <p:txBody>
          <a:bodyPr/>
          <a:lstStyle/>
          <a:p>
            <a:fld id="{4C137816-5563-C942-8452-A8871E2E65DB}" type="slidenum">
              <a:rPr lang="en-US" smtClean="0"/>
              <a:t>10</a:t>
            </a:fld>
            <a:endParaRPr lang="en-US"/>
          </a:p>
        </p:txBody>
      </p:sp>
    </p:spTree>
    <p:extLst>
      <p:ext uri="{BB962C8B-B14F-4D97-AF65-F5344CB8AC3E}">
        <p14:creationId xmlns:p14="http://schemas.microsoft.com/office/powerpoint/2010/main" val="79150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C137816-5563-C942-8452-A8871E2E65DB}" type="slidenum">
              <a:rPr lang="en-US" smtClean="0"/>
              <a:t>11</a:t>
            </a:fld>
            <a:endParaRPr lang="en-US"/>
          </a:p>
        </p:txBody>
      </p:sp>
    </p:spTree>
    <p:extLst>
      <p:ext uri="{BB962C8B-B14F-4D97-AF65-F5344CB8AC3E}">
        <p14:creationId xmlns:p14="http://schemas.microsoft.com/office/powerpoint/2010/main" val="20031155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C137816-5563-C942-8452-A8871E2E65DB}" type="slidenum">
              <a:rPr lang="en-US" smtClean="0"/>
              <a:t>12</a:t>
            </a:fld>
            <a:endParaRPr lang="en-US"/>
          </a:p>
        </p:txBody>
      </p:sp>
    </p:spTree>
    <p:extLst>
      <p:ext uri="{BB962C8B-B14F-4D97-AF65-F5344CB8AC3E}">
        <p14:creationId xmlns:p14="http://schemas.microsoft.com/office/powerpoint/2010/main" val="1503060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smtClean="0"/>
              <a:t>©2015 National Association of Social Workers. All Rights Reserved. </a:t>
            </a:r>
            <a:endParaRPr lang="en-US"/>
          </a:p>
        </p:txBody>
      </p:sp>
      <p:sp>
        <p:nvSpPr>
          <p:cNvPr id="6" name="Slide Number Placeholder 5"/>
          <p:cNvSpPr>
            <a:spLocks noGrp="1"/>
          </p:cNvSpPr>
          <p:nvPr>
            <p:ph type="sldNum" sz="quarter" idx="12"/>
          </p:nvPr>
        </p:nvSpPr>
        <p:spPr/>
        <p:txBody>
          <a:bodyPr/>
          <a:lstStyle/>
          <a:p>
            <a:fld id="{4F12038A-C0C4-4A44-AC52-8C4CBE6C9F30}" type="slidenum">
              <a:rPr lang="en-US" smtClean="0"/>
              <a:t>‹#›</a:t>
            </a:fld>
            <a:endParaRPr lang="en-US"/>
          </a:p>
        </p:txBody>
      </p:sp>
    </p:spTree>
    <p:extLst>
      <p:ext uri="{BB962C8B-B14F-4D97-AF65-F5344CB8AC3E}">
        <p14:creationId xmlns:p14="http://schemas.microsoft.com/office/powerpoint/2010/main" val="2505550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smtClean="0"/>
              <a:t>©2015 National Association of Social Workers. All Rights Reserved. </a:t>
            </a:r>
            <a:endParaRPr lang="en-US"/>
          </a:p>
        </p:txBody>
      </p:sp>
      <p:sp>
        <p:nvSpPr>
          <p:cNvPr id="6" name="Slide Number Placeholder 5"/>
          <p:cNvSpPr>
            <a:spLocks noGrp="1"/>
          </p:cNvSpPr>
          <p:nvPr>
            <p:ph type="sldNum" sz="quarter" idx="12"/>
          </p:nvPr>
        </p:nvSpPr>
        <p:spPr/>
        <p:txBody>
          <a:bodyPr/>
          <a:lstStyle/>
          <a:p>
            <a:fld id="{4F12038A-C0C4-4A44-AC52-8C4CBE6C9F30}" type="slidenum">
              <a:rPr lang="en-US" smtClean="0"/>
              <a:t>‹#›</a:t>
            </a:fld>
            <a:endParaRPr lang="en-US"/>
          </a:p>
        </p:txBody>
      </p:sp>
    </p:spTree>
    <p:extLst>
      <p:ext uri="{BB962C8B-B14F-4D97-AF65-F5344CB8AC3E}">
        <p14:creationId xmlns:p14="http://schemas.microsoft.com/office/powerpoint/2010/main" val="1810305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smtClean="0"/>
              <a:t>©2015 National Association of Social Workers. All Rights Reserved. </a:t>
            </a:r>
            <a:endParaRPr lang="en-US"/>
          </a:p>
        </p:txBody>
      </p:sp>
      <p:sp>
        <p:nvSpPr>
          <p:cNvPr id="6" name="Slide Number Placeholder 5"/>
          <p:cNvSpPr>
            <a:spLocks noGrp="1"/>
          </p:cNvSpPr>
          <p:nvPr>
            <p:ph type="sldNum" sz="quarter" idx="12"/>
          </p:nvPr>
        </p:nvSpPr>
        <p:spPr/>
        <p:txBody>
          <a:bodyPr/>
          <a:lstStyle/>
          <a:p>
            <a:fld id="{4F12038A-C0C4-4A44-AC52-8C4CBE6C9F30}" type="slidenum">
              <a:rPr lang="en-US" smtClean="0"/>
              <a:t>‹#›</a:t>
            </a:fld>
            <a:endParaRPr lang="en-US"/>
          </a:p>
        </p:txBody>
      </p:sp>
    </p:spTree>
    <p:extLst>
      <p:ext uri="{BB962C8B-B14F-4D97-AF65-F5344CB8AC3E}">
        <p14:creationId xmlns:p14="http://schemas.microsoft.com/office/powerpoint/2010/main" val="1139322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smtClean="0"/>
              <a:t>©2015 National Association of Social Workers. All Rights Reserved. </a:t>
            </a:r>
            <a:endParaRPr lang="en-US"/>
          </a:p>
        </p:txBody>
      </p:sp>
      <p:sp>
        <p:nvSpPr>
          <p:cNvPr id="6" name="Slide Number Placeholder 5"/>
          <p:cNvSpPr>
            <a:spLocks noGrp="1"/>
          </p:cNvSpPr>
          <p:nvPr>
            <p:ph type="sldNum" sz="quarter" idx="12"/>
          </p:nvPr>
        </p:nvSpPr>
        <p:spPr/>
        <p:txBody>
          <a:bodyPr/>
          <a:lstStyle/>
          <a:p>
            <a:fld id="{4F12038A-C0C4-4A44-AC52-8C4CBE6C9F30}" type="slidenum">
              <a:rPr lang="en-US" smtClean="0"/>
              <a:t>‹#›</a:t>
            </a:fld>
            <a:endParaRPr lang="en-US"/>
          </a:p>
        </p:txBody>
      </p:sp>
    </p:spTree>
    <p:extLst>
      <p:ext uri="{BB962C8B-B14F-4D97-AF65-F5344CB8AC3E}">
        <p14:creationId xmlns:p14="http://schemas.microsoft.com/office/powerpoint/2010/main" val="2496081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smtClean="0"/>
              <a:t>©2015 National Association of Social Workers. All Rights Reserved. </a:t>
            </a:r>
            <a:endParaRPr lang="en-US"/>
          </a:p>
        </p:txBody>
      </p:sp>
      <p:sp>
        <p:nvSpPr>
          <p:cNvPr id="6" name="Slide Number Placeholder 5"/>
          <p:cNvSpPr>
            <a:spLocks noGrp="1"/>
          </p:cNvSpPr>
          <p:nvPr>
            <p:ph type="sldNum" sz="quarter" idx="12"/>
          </p:nvPr>
        </p:nvSpPr>
        <p:spPr/>
        <p:txBody>
          <a:bodyPr/>
          <a:lstStyle/>
          <a:p>
            <a:fld id="{4F12038A-C0C4-4A44-AC52-8C4CBE6C9F30}" type="slidenum">
              <a:rPr lang="en-US" smtClean="0"/>
              <a:t>‹#›</a:t>
            </a:fld>
            <a:endParaRPr lang="en-US"/>
          </a:p>
        </p:txBody>
      </p:sp>
    </p:spTree>
    <p:extLst>
      <p:ext uri="{BB962C8B-B14F-4D97-AF65-F5344CB8AC3E}">
        <p14:creationId xmlns:p14="http://schemas.microsoft.com/office/powerpoint/2010/main" val="1487414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r>
              <a:rPr lang="en-US" smtClean="0"/>
              <a:t>©2015 National Association of Social Workers. All Rights Reserved. </a:t>
            </a:r>
            <a:endParaRPr lang="en-US"/>
          </a:p>
        </p:txBody>
      </p:sp>
      <p:sp>
        <p:nvSpPr>
          <p:cNvPr id="7" name="Slide Number Placeholder 6"/>
          <p:cNvSpPr>
            <a:spLocks noGrp="1"/>
          </p:cNvSpPr>
          <p:nvPr>
            <p:ph type="sldNum" sz="quarter" idx="12"/>
          </p:nvPr>
        </p:nvSpPr>
        <p:spPr/>
        <p:txBody>
          <a:bodyPr/>
          <a:lstStyle/>
          <a:p>
            <a:fld id="{4F12038A-C0C4-4A44-AC52-8C4CBE6C9F30}" type="slidenum">
              <a:rPr lang="en-US" smtClean="0"/>
              <a:t>‹#›</a:t>
            </a:fld>
            <a:endParaRPr lang="en-US"/>
          </a:p>
        </p:txBody>
      </p:sp>
    </p:spTree>
    <p:extLst>
      <p:ext uri="{BB962C8B-B14F-4D97-AF65-F5344CB8AC3E}">
        <p14:creationId xmlns:p14="http://schemas.microsoft.com/office/powerpoint/2010/main" val="4060955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US"/>
          </a:p>
        </p:txBody>
      </p:sp>
      <p:sp>
        <p:nvSpPr>
          <p:cNvPr id="8" name="Footer Placeholder 7"/>
          <p:cNvSpPr>
            <a:spLocks noGrp="1"/>
          </p:cNvSpPr>
          <p:nvPr>
            <p:ph type="ftr" sz="quarter" idx="11"/>
          </p:nvPr>
        </p:nvSpPr>
        <p:spPr/>
        <p:txBody>
          <a:bodyPr/>
          <a:lstStyle/>
          <a:p>
            <a:r>
              <a:rPr lang="en-US" smtClean="0"/>
              <a:t>©2015 National Association of Social Workers. All Rights Reserved. </a:t>
            </a:r>
            <a:endParaRPr lang="en-US"/>
          </a:p>
        </p:txBody>
      </p:sp>
      <p:sp>
        <p:nvSpPr>
          <p:cNvPr id="9" name="Slide Number Placeholder 8"/>
          <p:cNvSpPr>
            <a:spLocks noGrp="1"/>
          </p:cNvSpPr>
          <p:nvPr>
            <p:ph type="sldNum" sz="quarter" idx="12"/>
          </p:nvPr>
        </p:nvSpPr>
        <p:spPr/>
        <p:txBody>
          <a:bodyPr/>
          <a:lstStyle/>
          <a:p>
            <a:fld id="{4F12038A-C0C4-4A44-AC52-8C4CBE6C9F30}" type="slidenum">
              <a:rPr lang="en-US" smtClean="0"/>
              <a:t>‹#›</a:t>
            </a:fld>
            <a:endParaRPr lang="en-US"/>
          </a:p>
        </p:txBody>
      </p:sp>
    </p:spTree>
    <p:extLst>
      <p:ext uri="{BB962C8B-B14F-4D97-AF65-F5344CB8AC3E}">
        <p14:creationId xmlns:p14="http://schemas.microsoft.com/office/powerpoint/2010/main" val="453363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endParaRPr lang="en-US"/>
          </a:p>
        </p:txBody>
      </p:sp>
      <p:sp>
        <p:nvSpPr>
          <p:cNvPr id="4" name="Footer Placeholder 3"/>
          <p:cNvSpPr>
            <a:spLocks noGrp="1"/>
          </p:cNvSpPr>
          <p:nvPr>
            <p:ph type="ftr" sz="quarter" idx="11"/>
          </p:nvPr>
        </p:nvSpPr>
        <p:spPr/>
        <p:txBody>
          <a:bodyPr/>
          <a:lstStyle/>
          <a:p>
            <a:r>
              <a:rPr lang="en-US" smtClean="0"/>
              <a:t>©2015 National Association of Social Workers. All Rights Reserved. </a:t>
            </a:r>
            <a:endParaRPr lang="en-US"/>
          </a:p>
        </p:txBody>
      </p:sp>
      <p:sp>
        <p:nvSpPr>
          <p:cNvPr id="5" name="Slide Number Placeholder 4"/>
          <p:cNvSpPr>
            <a:spLocks noGrp="1"/>
          </p:cNvSpPr>
          <p:nvPr>
            <p:ph type="sldNum" sz="quarter" idx="12"/>
          </p:nvPr>
        </p:nvSpPr>
        <p:spPr/>
        <p:txBody>
          <a:bodyPr/>
          <a:lstStyle/>
          <a:p>
            <a:fld id="{4F12038A-C0C4-4A44-AC52-8C4CBE6C9F30}" type="slidenum">
              <a:rPr lang="en-US" smtClean="0"/>
              <a:t>‹#›</a:t>
            </a:fld>
            <a:endParaRPr lang="en-US"/>
          </a:p>
        </p:txBody>
      </p:sp>
    </p:spTree>
    <p:extLst>
      <p:ext uri="{BB962C8B-B14F-4D97-AF65-F5344CB8AC3E}">
        <p14:creationId xmlns:p14="http://schemas.microsoft.com/office/powerpoint/2010/main" val="1105940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n-US"/>
          </a:p>
        </p:txBody>
      </p:sp>
      <p:sp>
        <p:nvSpPr>
          <p:cNvPr id="3" name="Footer Placeholder 2"/>
          <p:cNvSpPr>
            <a:spLocks noGrp="1"/>
          </p:cNvSpPr>
          <p:nvPr>
            <p:ph type="ftr" sz="quarter" idx="11"/>
          </p:nvPr>
        </p:nvSpPr>
        <p:spPr/>
        <p:txBody>
          <a:bodyPr/>
          <a:lstStyle/>
          <a:p>
            <a:r>
              <a:rPr lang="en-US" smtClean="0"/>
              <a:t>©2015 National Association of Social Workers. All Rights Reserved. </a:t>
            </a:r>
            <a:endParaRPr lang="en-US"/>
          </a:p>
        </p:txBody>
      </p:sp>
      <p:sp>
        <p:nvSpPr>
          <p:cNvPr id="4" name="Slide Number Placeholder 3"/>
          <p:cNvSpPr>
            <a:spLocks noGrp="1"/>
          </p:cNvSpPr>
          <p:nvPr>
            <p:ph type="sldNum" sz="quarter" idx="12"/>
          </p:nvPr>
        </p:nvSpPr>
        <p:spPr/>
        <p:txBody>
          <a:bodyPr/>
          <a:lstStyle/>
          <a:p>
            <a:fld id="{4F12038A-C0C4-4A44-AC52-8C4CBE6C9F30}" type="slidenum">
              <a:rPr lang="en-US" smtClean="0"/>
              <a:t>‹#›</a:t>
            </a:fld>
            <a:endParaRPr lang="en-US"/>
          </a:p>
        </p:txBody>
      </p:sp>
    </p:spTree>
    <p:extLst>
      <p:ext uri="{BB962C8B-B14F-4D97-AF65-F5344CB8AC3E}">
        <p14:creationId xmlns:p14="http://schemas.microsoft.com/office/powerpoint/2010/main" val="121636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r>
              <a:rPr lang="en-US" smtClean="0"/>
              <a:t>©2015 National Association of Social Workers. All Rights Reserved. </a:t>
            </a:r>
            <a:endParaRPr lang="en-US"/>
          </a:p>
        </p:txBody>
      </p:sp>
      <p:sp>
        <p:nvSpPr>
          <p:cNvPr id="7" name="Slide Number Placeholder 6"/>
          <p:cNvSpPr>
            <a:spLocks noGrp="1"/>
          </p:cNvSpPr>
          <p:nvPr>
            <p:ph type="sldNum" sz="quarter" idx="12"/>
          </p:nvPr>
        </p:nvSpPr>
        <p:spPr/>
        <p:txBody>
          <a:bodyPr/>
          <a:lstStyle/>
          <a:p>
            <a:fld id="{4F12038A-C0C4-4A44-AC52-8C4CBE6C9F30}" type="slidenum">
              <a:rPr lang="en-US" smtClean="0"/>
              <a:t>‹#›</a:t>
            </a:fld>
            <a:endParaRPr lang="en-US"/>
          </a:p>
        </p:txBody>
      </p:sp>
    </p:spTree>
    <p:extLst>
      <p:ext uri="{BB962C8B-B14F-4D97-AF65-F5344CB8AC3E}">
        <p14:creationId xmlns:p14="http://schemas.microsoft.com/office/powerpoint/2010/main" val="38947308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r>
              <a:rPr lang="en-US" smtClean="0"/>
              <a:t>©2015 National Association of Social Workers. All Rights Reserved. </a:t>
            </a:r>
            <a:endParaRPr lang="en-US"/>
          </a:p>
        </p:txBody>
      </p:sp>
      <p:sp>
        <p:nvSpPr>
          <p:cNvPr id="7" name="Slide Number Placeholder 6"/>
          <p:cNvSpPr>
            <a:spLocks noGrp="1"/>
          </p:cNvSpPr>
          <p:nvPr>
            <p:ph type="sldNum" sz="quarter" idx="12"/>
          </p:nvPr>
        </p:nvSpPr>
        <p:spPr/>
        <p:txBody>
          <a:bodyPr/>
          <a:lstStyle/>
          <a:p>
            <a:fld id="{4F12038A-C0C4-4A44-AC52-8C4CBE6C9F30}" type="slidenum">
              <a:rPr lang="en-US" smtClean="0"/>
              <a:t>‹#›</a:t>
            </a:fld>
            <a:endParaRPr lang="en-US"/>
          </a:p>
        </p:txBody>
      </p:sp>
    </p:spTree>
    <p:extLst>
      <p:ext uri="{BB962C8B-B14F-4D97-AF65-F5344CB8AC3E}">
        <p14:creationId xmlns:p14="http://schemas.microsoft.com/office/powerpoint/2010/main" val="68543493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descr="2015SWM-PowerPointInsidePage.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1300480" y="82550"/>
            <a:ext cx="7722870" cy="79375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300480" y="1148080"/>
            <a:ext cx="7722870" cy="532257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1309370" y="6692900"/>
            <a:ext cx="4933950" cy="111125"/>
          </a:xfrm>
          <a:prstGeom prst="rect">
            <a:avLst/>
          </a:prstGeom>
        </p:spPr>
        <p:txBody>
          <a:bodyPr vert="horz" lIns="91440" tIns="45720" rIns="91440" bIns="45720" rtlCol="0" anchor="ctr"/>
          <a:lstStyle>
            <a:lvl1pPr algn="l">
              <a:defRPr sz="800" b="1">
                <a:solidFill>
                  <a:srgbClr val="386D75"/>
                </a:solidFill>
                <a:latin typeface="Arial Narrow"/>
                <a:cs typeface="Arial Narrow"/>
              </a:defRPr>
            </a:lvl1pPr>
          </a:lstStyle>
          <a:p>
            <a:r>
              <a:rPr lang="en-US" dirty="0" smtClean="0"/>
              <a:t>©2015 National Association of Social Workers. All Rights Reserved.</a:t>
            </a:r>
          </a:p>
          <a:p>
            <a:endParaRPr lang="en-US" dirty="0"/>
          </a:p>
        </p:txBody>
      </p:sp>
      <p:sp>
        <p:nvSpPr>
          <p:cNvPr id="6" name="Slide Number Placeholder 5"/>
          <p:cNvSpPr>
            <a:spLocks noGrp="1"/>
          </p:cNvSpPr>
          <p:nvPr>
            <p:ph type="sldNum" sz="quarter" idx="4"/>
          </p:nvPr>
        </p:nvSpPr>
        <p:spPr>
          <a:xfrm>
            <a:off x="6553200" y="6692900"/>
            <a:ext cx="2470150" cy="117475"/>
          </a:xfrm>
          <a:prstGeom prst="rect">
            <a:avLst/>
          </a:prstGeom>
        </p:spPr>
        <p:txBody>
          <a:bodyPr vert="horz" lIns="91440" tIns="45720" rIns="91440" bIns="45720" rtlCol="0" anchor="ctr"/>
          <a:lstStyle>
            <a:lvl1pPr algn="r">
              <a:defRPr sz="800" b="1">
                <a:solidFill>
                  <a:srgbClr val="386D75"/>
                </a:solidFill>
                <a:latin typeface="Arial Narrow"/>
                <a:cs typeface="Arial Narrow"/>
              </a:defRPr>
            </a:lvl1pPr>
          </a:lstStyle>
          <a:p>
            <a:fld id="{4F12038A-C0C4-4A44-AC52-8C4CBE6C9F30}" type="slidenum">
              <a:rPr lang="en-US" smtClean="0"/>
              <a:pPr/>
              <a:t>‹#›</a:t>
            </a:fld>
            <a:endParaRPr lang="en-US" dirty="0"/>
          </a:p>
        </p:txBody>
      </p:sp>
    </p:spTree>
    <p:extLst>
      <p:ext uri="{BB962C8B-B14F-4D97-AF65-F5344CB8AC3E}">
        <p14:creationId xmlns:p14="http://schemas.microsoft.com/office/powerpoint/2010/main" val="18014901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457200" rtl="0" eaLnBrk="1" latinLnBrk="0" hangingPunct="1">
        <a:spcBef>
          <a:spcPct val="0"/>
        </a:spcBef>
        <a:buNone/>
        <a:defRPr sz="4400" b="1" i="0" kern="1200">
          <a:solidFill>
            <a:schemeClr val="bg1"/>
          </a:solidFill>
          <a:latin typeface="Times New Roman"/>
          <a:ea typeface="+mj-ea"/>
          <a:cs typeface="Times New Roman"/>
        </a:defRPr>
      </a:lvl1pPr>
    </p:titleStyle>
    <p:bodyStyle>
      <a:lvl1pPr marL="342900" indent="-342900" algn="l" defTabSz="457200" rtl="0" eaLnBrk="1" latinLnBrk="0" hangingPunct="1">
        <a:spcBef>
          <a:spcPct val="20000"/>
        </a:spcBef>
        <a:buFont typeface="Arial"/>
        <a:buChar char="•"/>
        <a:defRPr sz="3200" kern="1200">
          <a:solidFill>
            <a:srgbClr val="3F7179"/>
          </a:solidFill>
          <a:latin typeface="Times New Roman"/>
          <a:ea typeface="+mn-ea"/>
          <a:cs typeface="Times New Roman"/>
        </a:defRPr>
      </a:lvl1pPr>
      <a:lvl2pPr marL="742950" indent="-285750" algn="l" defTabSz="457200" rtl="0" eaLnBrk="1" latinLnBrk="0" hangingPunct="1">
        <a:spcBef>
          <a:spcPct val="20000"/>
        </a:spcBef>
        <a:buFont typeface="Arial"/>
        <a:buChar char="–"/>
        <a:defRPr sz="2800" kern="1200">
          <a:solidFill>
            <a:srgbClr val="3F7179"/>
          </a:solidFill>
          <a:latin typeface="Times New Roman"/>
          <a:ea typeface="+mn-ea"/>
          <a:cs typeface="Times New Roman"/>
        </a:defRPr>
      </a:lvl2pPr>
      <a:lvl3pPr marL="1143000" indent="-228600" algn="l" defTabSz="457200" rtl="0" eaLnBrk="1" latinLnBrk="0" hangingPunct="1">
        <a:spcBef>
          <a:spcPct val="20000"/>
        </a:spcBef>
        <a:buFont typeface="Arial"/>
        <a:buChar char="•"/>
        <a:defRPr sz="2400" kern="1200">
          <a:solidFill>
            <a:srgbClr val="3F7179"/>
          </a:solidFill>
          <a:latin typeface="Times New Roman"/>
          <a:ea typeface="+mn-ea"/>
          <a:cs typeface="Times New Roman"/>
        </a:defRPr>
      </a:lvl3pPr>
      <a:lvl4pPr marL="1600200" indent="-228600" algn="l" defTabSz="457200" rtl="0" eaLnBrk="1" latinLnBrk="0" hangingPunct="1">
        <a:spcBef>
          <a:spcPct val="20000"/>
        </a:spcBef>
        <a:buFont typeface="Arial"/>
        <a:buChar char="–"/>
        <a:defRPr sz="2000" kern="1200">
          <a:solidFill>
            <a:srgbClr val="3F7179"/>
          </a:solidFill>
          <a:latin typeface="Times New Roman"/>
          <a:ea typeface="+mn-ea"/>
          <a:cs typeface="Times New Roman"/>
        </a:defRPr>
      </a:lvl4pPr>
      <a:lvl5pPr marL="2057400" indent="-228600" algn="l" defTabSz="457200" rtl="0" eaLnBrk="1" latinLnBrk="0" hangingPunct="1">
        <a:spcBef>
          <a:spcPct val="20000"/>
        </a:spcBef>
        <a:buFont typeface="Arial"/>
        <a:buChar char="»"/>
        <a:defRPr sz="2000" kern="1200">
          <a:solidFill>
            <a:srgbClr val="3F7179"/>
          </a:solidFill>
          <a:latin typeface="Times New Roman"/>
          <a:ea typeface="+mn-ea"/>
          <a:cs typeface="Times New Roman"/>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3.xml"/><Relationship Id="rId4" Type="http://schemas.openxmlformats.org/officeDocument/2006/relationships/hyperlink" Target="http://www.childrensdefense.org/child-research-data-publications/data/promoting-child-welfare-workforce-improvements.html" TargetMode="External"/><Relationship Id="rId5" Type="http://schemas.openxmlformats.org/officeDocument/2006/relationships/oleObject" Target="../embeddings/Microsoft_Word_97_-_2004_Document1.doc"/><Relationship Id="rId6" Type="http://schemas.openxmlformats.org/officeDocument/2006/relationships/image" Target="../media/image2.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eliminatechildabusefatalities.sites.usa.gov/"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www.cwla.org/wp-content/uploads/2014/09/HR-4980-Adopt-Reauth.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1.xml.rels><?xml version="1.0" encoding="UTF-8" standalone="yes"?>
<Relationships xmlns="http://schemas.openxmlformats.org/package/2006/relationships"><Relationship Id="rId3" Type="http://schemas.openxmlformats.org/officeDocument/2006/relationships/hyperlink" Target="http://www.finance.senate.gov/imo/media/doc/child%20welfare%20BillSummary1.pdf" TargetMode="External"/><Relationship Id="rId4" Type="http://schemas.openxmlformats.org/officeDocument/2006/relationships/hyperlink" Target="http://www.finance.senate.gov/imo/media/doc/ERN15204.pdf" TargetMode="External"/><Relationship Id="rId1" Type="http://schemas.openxmlformats.org/officeDocument/2006/relationships/slideLayout" Target="../slideLayouts/slideLayout2.xml"/><Relationship Id="rId2" Type="http://schemas.openxmlformats.org/officeDocument/2006/relationships/hyperlink" Target="mailto:childwelfaredraft@finance.senate.gov"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1" Type="http://schemas.openxmlformats.org/officeDocument/2006/relationships/diagramColors" Target="../diagrams/colors2.xml"/><Relationship Id="rId12"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8" Type="http://schemas.openxmlformats.org/officeDocument/2006/relationships/diagramData" Target="../diagrams/data2.xml"/><Relationship Id="rId9" Type="http://schemas.openxmlformats.org/officeDocument/2006/relationships/diagramLayout" Target="../diagrams/layout2.xml"/><Relationship Id="rId10" Type="http://schemas.openxmlformats.org/officeDocument/2006/relationships/diagramQuickStyle" Target="../diagrams/quickStyle2.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3.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8.xml.rels><?xml version="1.0" encoding="UTF-8" standalone="yes"?>
<Relationships xmlns="http://schemas.openxmlformats.org/package/2006/relationships"><Relationship Id="rId3" Type="http://schemas.openxmlformats.org/officeDocument/2006/relationships/hyperlink" Target="http://www.socialworkpolicy.org/news-events/supervision-the-safety-net-for-front-line-child-welfare-practice.html" TargetMode="External"/><Relationship Id="rId4" Type="http://schemas.openxmlformats.org/officeDocument/2006/relationships/hyperlink" Target="http://www.socialworkpolicy.org/news-events/report-on-health-care-for-children-at-risk.html" TargetMode="External"/><Relationship Id="rId5" Type="http://schemas.openxmlformats.org/officeDocument/2006/relationships/hyperlink" Target="http://www.socialworkpolicy.org/news/new-policy-brief-highlights-use-of-title-iv-e-funding-to-support-social-work-students.html" TargetMode="External"/><Relationship Id="rId6" Type="http://schemas.openxmlformats.org/officeDocument/2006/relationships/hyperlink" Target="http://www.socialworkpolicy.org/news-events/social-work-policy-institute-releases-new-report-on-needed-workforce-investments.html" TargetMode="External"/><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9.xml.rels><?xml version="1.0" encoding="UTF-8" standalone="yes"?>
<Relationships xmlns="http://schemas.openxmlformats.org/package/2006/relationships"><Relationship Id="rId3" Type="http://schemas.openxmlformats.org/officeDocument/2006/relationships/hyperlink" Target="http://www.socialworkpolicy.org/publications/iaswr-publications/iaswr-child-welfare-workforce-initiative.html" TargetMode="External"/><Relationship Id="rId4" Type="http://schemas.openxmlformats.org/officeDocument/2006/relationships/hyperlink" Target="http://www.childrensdefense.org/child-research-data-publications/data/promoting-child-welfare-workforce-improvements.html" TargetMode="External"/><Relationship Id="rId5" Type="http://schemas.openxmlformats.org/officeDocument/2006/relationships/hyperlink" Target="http://www.childwelfare.gov/management/mgmt_supervision/" TargetMode="External"/><Relationship Id="rId6" Type="http://schemas.openxmlformats.org/officeDocument/2006/relationships/hyperlink" Target="http://www.ncwwi.org/las.html" TargetMode="External"/><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jzlotnik@naswdc.org" TargetMode="External"/><Relationship Id="rId3" Type="http://schemas.openxmlformats.org/officeDocument/2006/relationships/hyperlink" Target="mailto:joanzlotnik@gmail.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chart" Target="../charts/char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5"/>
          <p:cNvSpPr txBox="1">
            <a:spLocks noChangeArrowheads="1"/>
          </p:cNvSpPr>
          <p:nvPr/>
        </p:nvSpPr>
        <p:spPr bwMode="auto">
          <a:xfrm>
            <a:off x="1258976" y="2293955"/>
            <a:ext cx="7885024" cy="32808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charset="0"/>
                <a:ea typeface="ＭＳ Ｐゴシック" charset="0"/>
                <a:cs typeface="ＭＳ Ｐゴシック" charset="0"/>
              </a:defRPr>
            </a:lvl1pPr>
            <a:lvl2pPr marL="742950" indent="-285750" eaLnBrk="0" hangingPunct="0">
              <a:defRPr sz="2400">
                <a:solidFill>
                  <a:schemeClr val="tx1"/>
                </a:solidFill>
                <a:latin typeface="Times" charset="0"/>
                <a:ea typeface="ＭＳ Ｐゴシック" charset="0"/>
              </a:defRPr>
            </a:lvl2pPr>
            <a:lvl3pPr marL="1143000" indent="-228600" eaLnBrk="0" hangingPunct="0">
              <a:defRPr sz="2400">
                <a:solidFill>
                  <a:schemeClr val="tx1"/>
                </a:solidFill>
                <a:latin typeface="Times" charset="0"/>
                <a:ea typeface="ＭＳ Ｐゴシック" charset="0"/>
              </a:defRPr>
            </a:lvl3pPr>
            <a:lvl4pPr marL="1600200" indent="-228600" eaLnBrk="0" hangingPunct="0">
              <a:defRPr sz="2400">
                <a:solidFill>
                  <a:schemeClr val="tx1"/>
                </a:solidFill>
                <a:latin typeface="Times" charset="0"/>
                <a:ea typeface="ＭＳ Ｐゴシック" charset="0"/>
              </a:defRPr>
            </a:lvl4pPr>
            <a:lvl5pPr marL="2057400" indent="-228600" eaLnBrk="0" hangingPunct="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eaLnBrk="1" hangingPunct="1">
              <a:lnSpc>
                <a:spcPct val="80000"/>
              </a:lnSpc>
            </a:pPr>
            <a:r>
              <a:rPr lang="en-US" sz="4000" b="1" dirty="0" smtClean="0">
                <a:solidFill>
                  <a:srgbClr val="386D75"/>
                </a:solidFill>
              </a:rPr>
              <a:t>Title IV-E Roundtable</a:t>
            </a:r>
          </a:p>
          <a:p>
            <a:pPr algn="ctr" eaLnBrk="1" hangingPunct="1">
              <a:lnSpc>
                <a:spcPct val="80000"/>
              </a:lnSpc>
            </a:pPr>
            <a:r>
              <a:rPr lang="en-US" sz="4000" b="1" dirty="0" smtClean="0">
                <a:solidFill>
                  <a:srgbClr val="386D75"/>
                </a:solidFill>
              </a:rPr>
              <a:t> </a:t>
            </a:r>
          </a:p>
          <a:p>
            <a:pPr algn="ctr" eaLnBrk="1" hangingPunct="1">
              <a:lnSpc>
                <a:spcPct val="80000"/>
              </a:lnSpc>
            </a:pPr>
            <a:r>
              <a:rPr lang="en-US" sz="3200" dirty="0" smtClean="0">
                <a:solidFill>
                  <a:srgbClr val="386D75"/>
                </a:solidFill>
              </a:rPr>
              <a:t>University of Minnesota</a:t>
            </a:r>
          </a:p>
          <a:p>
            <a:pPr algn="ctr" eaLnBrk="1" hangingPunct="1">
              <a:lnSpc>
                <a:spcPct val="80000"/>
              </a:lnSpc>
            </a:pPr>
            <a:r>
              <a:rPr lang="en-US" sz="3200" dirty="0" smtClean="0">
                <a:solidFill>
                  <a:srgbClr val="386D75"/>
                </a:solidFill>
              </a:rPr>
              <a:t>June 3, 2015</a:t>
            </a:r>
            <a:endParaRPr lang="en-US" sz="1600" dirty="0" smtClean="0">
              <a:solidFill>
                <a:srgbClr val="386D75"/>
              </a:solidFill>
            </a:endParaRPr>
          </a:p>
          <a:p>
            <a:pPr algn="ctr" eaLnBrk="1" hangingPunct="1"/>
            <a:endParaRPr lang="en-US" sz="2000" b="1" dirty="0">
              <a:solidFill>
                <a:srgbClr val="386D75"/>
              </a:solidFill>
            </a:endParaRPr>
          </a:p>
          <a:p>
            <a:pPr algn="ctr" eaLnBrk="1" hangingPunct="1">
              <a:spcAft>
                <a:spcPts val="1200"/>
              </a:spcAft>
            </a:pPr>
            <a:r>
              <a:rPr lang="en-US" sz="2800" b="1" dirty="0" smtClean="0">
                <a:solidFill>
                  <a:srgbClr val="386D75"/>
                </a:solidFill>
              </a:rPr>
              <a:t>Joan Levy </a:t>
            </a:r>
            <a:r>
              <a:rPr lang="en-US" sz="2800" b="1" dirty="0" err="1" smtClean="0">
                <a:solidFill>
                  <a:srgbClr val="386D75"/>
                </a:solidFill>
              </a:rPr>
              <a:t>Zlotnik</a:t>
            </a:r>
            <a:r>
              <a:rPr lang="en-US" sz="2800" b="1" dirty="0" smtClean="0">
                <a:solidFill>
                  <a:srgbClr val="386D75"/>
                </a:solidFill>
              </a:rPr>
              <a:t>, PhD, ACSW</a:t>
            </a:r>
            <a:endParaRPr lang="en-US" sz="1600" b="1" dirty="0">
              <a:solidFill>
                <a:srgbClr val="386D75"/>
              </a:solidFill>
            </a:endParaRPr>
          </a:p>
          <a:p>
            <a:pPr algn="ctr" eaLnBrk="1" hangingPunct="1"/>
            <a:r>
              <a:rPr lang="en-US" sz="1600" b="1" dirty="0" smtClean="0">
                <a:solidFill>
                  <a:srgbClr val="386D75"/>
                </a:solidFill>
              </a:rPr>
              <a:t>Director, Social Work Policy Institute</a:t>
            </a:r>
            <a:endParaRPr lang="en-US" sz="1600" b="1" dirty="0">
              <a:solidFill>
                <a:srgbClr val="386D75"/>
              </a:solidFill>
            </a:endParaRPr>
          </a:p>
          <a:p>
            <a:pPr algn="ctr" eaLnBrk="1" hangingPunct="1"/>
            <a:r>
              <a:rPr lang="en-US" sz="1800" b="1" dirty="0" smtClean="0">
                <a:solidFill>
                  <a:srgbClr val="386D75"/>
                </a:solidFill>
              </a:rPr>
              <a:t>National Association of Social Workers</a:t>
            </a:r>
            <a:endParaRPr lang="en-US" sz="1800" b="1" dirty="0">
              <a:solidFill>
                <a:srgbClr val="386D75"/>
              </a:solidFill>
            </a:endParaRPr>
          </a:p>
        </p:txBody>
      </p:sp>
      <p:sp>
        <p:nvSpPr>
          <p:cNvPr id="5" name="TextBox 4"/>
          <p:cNvSpPr txBox="1"/>
          <p:nvPr/>
        </p:nvSpPr>
        <p:spPr>
          <a:xfrm>
            <a:off x="1258976" y="501316"/>
            <a:ext cx="7885024" cy="307777"/>
          </a:xfrm>
          <a:prstGeom prst="rect">
            <a:avLst/>
          </a:prstGeom>
          <a:noFill/>
        </p:spPr>
        <p:txBody>
          <a:bodyPr wrap="square" rtlCol="0">
            <a:spAutoFit/>
          </a:bodyPr>
          <a:lstStyle/>
          <a:p>
            <a:pPr algn="ctr"/>
            <a:r>
              <a:rPr lang="en-US" sz="1400" b="1" spc="300" dirty="0" smtClean="0">
                <a:solidFill>
                  <a:srgbClr val="E0AC4E"/>
                </a:solidFill>
                <a:latin typeface="Arial Narrow"/>
                <a:cs typeface="Arial Narrow"/>
              </a:rPr>
              <a:t>THE NATIONAL ASSOCIATION OF SOCIAL WORKERS</a:t>
            </a:r>
            <a:endParaRPr lang="en-US" sz="1400" b="1" spc="300" dirty="0">
              <a:solidFill>
                <a:srgbClr val="E0AC4E"/>
              </a:solidFill>
              <a:latin typeface="Arial Narrow"/>
              <a:cs typeface="Arial Narrow"/>
            </a:endParaRPr>
          </a:p>
        </p:txBody>
      </p:sp>
    </p:spTree>
    <p:extLst>
      <p:ext uri="{BB962C8B-B14F-4D97-AF65-F5344CB8AC3E}">
        <p14:creationId xmlns:p14="http://schemas.microsoft.com/office/powerpoint/2010/main" val="142311900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Research Findings - Worker </a:t>
            </a:r>
            <a:r>
              <a:rPr lang="en-US" dirty="0" smtClean="0"/>
              <a:t>Outcomes </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q"/>
            </a:pPr>
            <a:r>
              <a:rPr lang="en-US" dirty="0"/>
              <a:t>Factors relating to retention: </a:t>
            </a:r>
          </a:p>
          <a:p>
            <a:pPr lvl="2"/>
            <a:r>
              <a:rPr lang="en-US" sz="3200" dirty="0"/>
              <a:t>Personal </a:t>
            </a:r>
            <a:r>
              <a:rPr lang="en-US" sz="3200" dirty="0" smtClean="0"/>
              <a:t>factors </a:t>
            </a:r>
          </a:p>
          <a:p>
            <a:pPr lvl="2"/>
            <a:r>
              <a:rPr lang="en-US" sz="3200" dirty="0" smtClean="0"/>
              <a:t>Organizational </a:t>
            </a:r>
            <a:r>
              <a:rPr lang="en-US" sz="3200" dirty="0"/>
              <a:t>factors: Supervision, co-worker support, job satisfaction, </a:t>
            </a:r>
            <a:r>
              <a:rPr lang="en-US" sz="3200" dirty="0" smtClean="0"/>
              <a:t>sense of fairness, salary </a:t>
            </a:r>
            <a:r>
              <a:rPr lang="en-US" sz="3200" dirty="0"/>
              <a:t>&amp; benefits.  </a:t>
            </a:r>
            <a:endParaRPr lang="en-US" sz="3200" dirty="0" smtClean="0"/>
          </a:p>
          <a:p>
            <a:pPr>
              <a:buFont typeface="Wingdings" pitchFamily="2" charset="2"/>
              <a:buChar char="q"/>
            </a:pPr>
            <a:r>
              <a:rPr lang="en-US" dirty="0"/>
              <a:t>Workers expected to use clinical judgment and assessment </a:t>
            </a:r>
            <a:r>
              <a:rPr lang="en-US" dirty="0" smtClean="0"/>
              <a:t>tools</a:t>
            </a:r>
            <a:endParaRPr lang="en-US" dirty="0"/>
          </a:p>
          <a:p>
            <a:endParaRPr lang="en-US" dirty="0"/>
          </a:p>
        </p:txBody>
      </p:sp>
      <p:sp>
        <p:nvSpPr>
          <p:cNvPr id="4" name="Footer Placeholder 3"/>
          <p:cNvSpPr>
            <a:spLocks noGrp="1"/>
          </p:cNvSpPr>
          <p:nvPr>
            <p:ph type="ftr" sz="quarter" idx="11"/>
          </p:nvPr>
        </p:nvSpPr>
        <p:spPr/>
        <p:txBody>
          <a:bodyPr/>
          <a:lstStyle/>
          <a:p>
            <a:r>
              <a:rPr lang="en-US" smtClean="0"/>
              <a:t>©2015 National Association of Social Workers. All Rights Reserved. </a:t>
            </a:r>
            <a:endParaRPr lang="en-US"/>
          </a:p>
        </p:txBody>
      </p:sp>
      <p:sp>
        <p:nvSpPr>
          <p:cNvPr id="5" name="Slide Number Placeholder 4"/>
          <p:cNvSpPr>
            <a:spLocks noGrp="1"/>
          </p:cNvSpPr>
          <p:nvPr>
            <p:ph type="sldNum" sz="quarter" idx="12"/>
          </p:nvPr>
        </p:nvSpPr>
        <p:spPr/>
        <p:txBody>
          <a:bodyPr/>
          <a:lstStyle/>
          <a:p>
            <a:fld id="{4F12038A-C0C4-4A44-AC52-8C4CBE6C9F30}" type="slidenum">
              <a:rPr lang="en-US" smtClean="0"/>
              <a:t>10</a:t>
            </a:fld>
            <a:endParaRPr lang="en-US"/>
          </a:p>
        </p:txBody>
      </p:sp>
    </p:spTree>
    <p:extLst>
      <p:ext uri="{BB962C8B-B14F-4D97-AF65-F5344CB8AC3E}">
        <p14:creationId xmlns:p14="http://schemas.microsoft.com/office/powerpoint/2010/main" val="17095109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Worker Expectations Should Be</a:t>
            </a:r>
            <a:endParaRPr lang="en-US" dirty="0"/>
          </a:p>
        </p:txBody>
      </p:sp>
      <p:sp>
        <p:nvSpPr>
          <p:cNvPr id="3" name="Content Placeholder 2"/>
          <p:cNvSpPr>
            <a:spLocks noGrp="1"/>
          </p:cNvSpPr>
          <p:nvPr>
            <p:ph idx="1"/>
          </p:nvPr>
        </p:nvSpPr>
        <p:spPr/>
        <p:txBody>
          <a:bodyPr/>
          <a:lstStyle/>
          <a:p>
            <a:r>
              <a:rPr lang="en-US" dirty="0"/>
              <a:t>Opportunity for autonomy.</a:t>
            </a:r>
          </a:p>
          <a:p>
            <a:r>
              <a:rPr lang="en-US" dirty="0"/>
              <a:t>Support for clinical </a:t>
            </a:r>
            <a:r>
              <a:rPr lang="en-US" dirty="0" smtClean="0"/>
              <a:t>judgments, BUT</a:t>
            </a:r>
            <a:endParaRPr lang="en-US" dirty="0"/>
          </a:p>
          <a:p>
            <a:pPr lvl="1"/>
            <a:r>
              <a:rPr lang="en-US" dirty="0"/>
              <a:t>Vulnerability to liability and media scrutiny.</a:t>
            </a:r>
          </a:p>
          <a:p>
            <a:pPr lvl="1"/>
            <a:r>
              <a:rPr lang="en-US" dirty="0"/>
              <a:t>Limited recognition of professional role.</a:t>
            </a:r>
          </a:p>
          <a:p>
            <a:pPr lvl="1"/>
            <a:r>
              <a:rPr lang="en-US" dirty="0"/>
              <a:t>Vulnerable to the political climate.</a:t>
            </a:r>
          </a:p>
          <a:p>
            <a:pPr lvl="1"/>
            <a:r>
              <a:rPr lang="en-US" dirty="0"/>
              <a:t>Absence of learning organization culture and climate.</a:t>
            </a:r>
          </a:p>
          <a:p>
            <a:pPr lvl="1"/>
            <a:r>
              <a:rPr lang="en-US" dirty="0"/>
              <a:t>Insufficient availability of quality services and supports for children and families</a:t>
            </a:r>
            <a:r>
              <a:rPr lang="en-US" dirty="0">
                <a:solidFill>
                  <a:schemeClr val="tx1"/>
                </a:solidFill>
              </a:rPr>
              <a:t>.</a:t>
            </a:r>
          </a:p>
        </p:txBody>
      </p:sp>
      <p:sp>
        <p:nvSpPr>
          <p:cNvPr id="4" name="Footer Placeholder 3"/>
          <p:cNvSpPr>
            <a:spLocks noGrp="1"/>
          </p:cNvSpPr>
          <p:nvPr>
            <p:ph type="ftr" sz="quarter" idx="11"/>
          </p:nvPr>
        </p:nvSpPr>
        <p:spPr/>
        <p:txBody>
          <a:bodyPr/>
          <a:lstStyle/>
          <a:p>
            <a:r>
              <a:rPr lang="en-US" smtClean="0"/>
              <a:t>©2015 National Association of Social Workers. All Rights Reserved. </a:t>
            </a:r>
            <a:endParaRPr lang="en-US"/>
          </a:p>
        </p:txBody>
      </p:sp>
      <p:sp>
        <p:nvSpPr>
          <p:cNvPr id="5" name="Slide Number Placeholder 4"/>
          <p:cNvSpPr>
            <a:spLocks noGrp="1"/>
          </p:cNvSpPr>
          <p:nvPr>
            <p:ph type="sldNum" sz="quarter" idx="12"/>
          </p:nvPr>
        </p:nvSpPr>
        <p:spPr/>
        <p:txBody>
          <a:bodyPr/>
          <a:lstStyle/>
          <a:p>
            <a:fld id="{4F12038A-C0C4-4A44-AC52-8C4CBE6C9F30}" type="slidenum">
              <a:rPr lang="en-US" smtClean="0"/>
              <a:t>11</a:t>
            </a:fld>
            <a:endParaRPr lang="en-US"/>
          </a:p>
        </p:txBody>
      </p:sp>
    </p:spTree>
    <p:extLst>
      <p:ext uri="{BB962C8B-B14F-4D97-AF65-F5344CB8AC3E}">
        <p14:creationId xmlns:p14="http://schemas.microsoft.com/office/powerpoint/2010/main" val="315870354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Supervision</a:t>
            </a:r>
            <a:endParaRPr lang="en-US" dirty="0"/>
          </a:p>
        </p:txBody>
      </p:sp>
      <p:sp>
        <p:nvSpPr>
          <p:cNvPr id="3" name="Content Placeholder 2"/>
          <p:cNvSpPr>
            <a:spLocks noGrp="1"/>
          </p:cNvSpPr>
          <p:nvPr>
            <p:ph idx="1"/>
          </p:nvPr>
        </p:nvSpPr>
        <p:spPr>
          <a:xfrm>
            <a:off x="1300480" y="1143000"/>
            <a:ext cx="7614920" cy="5181600"/>
          </a:xfrm>
        </p:spPr>
        <p:txBody>
          <a:bodyPr>
            <a:normAutofit fontScale="92500" lnSpcReduction="20000"/>
          </a:bodyPr>
          <a:lstStyle/>
          <a:p>
            <a:r>
              <a:rPr lang="en-US" dirty="0" smtClean="0"/>
              <a:t>Supervision affects worker practices and client outcomes</a:t>
            </a:r>
          </a:p>
          <a:p>
            <a:pPr lvl="1"/>
            <a:r>
              <a:rPr lang="en-US" dirty="0" smtClean="0"/>
              <a:t>Goal attainment</a:t>
            </a:r>
          </a:p>
          <a:p>
            <a:pPr lvl="1"/>
            <a:r>
              <a:rPr lang="en-US" dirty="0" smtClean="0"/>
              <a:t>Assessment and engagement</a:t>
            </a:r>
          </a:p>
          <a:p>
            <a:pPr lvl="1"/>
            <a:r>
              <a:rPr lang="en-US" dirty="0" smtClean="0"/>
              <a:t>Client satisfaction</a:t>
            </a:r>
          </a:p>
          <a:p>
            <a:pPr lvl="1"/>
            <a:r>
              <a:rPr lang="en-US" dirty="0" smtClean="0"/>
              <a:t>Self-efficacy</a:t>
            </a:r>
          </a:p>
          <a:p>
            <a:r>
              <a:rPr lang="en-US" dirty="0" smtClean="0"/>
              <a:t>Quality of supervision affects workers</a:t>
            </a:r>
          </a:p>
          <a:p>
            <a:pPr lvl="1"/>
            <a:r>
              <a:rPr lang="en-US" dirty="0" smtClean="0"/>
              <a:t>Feelings of emotional support</a:t>
            </a:r>
          </a:p>
          <a:p>
            <a:pPr lvl="1"/>
            <a:r>
              <a:rPr lang="en-US" dirty="0" smtClean="0"/>
              <a:t>Sense of competence</a:t>
            </a:r>
          </a:p>
          <a:p>
            <a:pPr lvl="1"/>
            <a:r>
              <a:rPr lang="en-US" dirty="0" smtClean="0"/>
              <a:t>Organizational commitment</a:t>
            </a:r>
          </a:p>
          <a:p>
            <a:pPr lvl="1"/>
            <a:r>
              <a:rPr lang="en-US" dirty="0" smtClean="0"/>
              <a:t>Personal accomplishment</a:t>
            </a:r>
          </a:p>
          <a:p>
            <a:pPr lvl="1"/>
            <a:r>
              <a:rPr lang="en-US" dirty="0" smtClean="0"/>
              <a:t>Job satisfaction</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Tree>
    <p:extLst>
      <p:ext uri="{BB962C8B-B14F-4D97-AF65-F5344CB8AC3E}">
        <p14:creationId xmlns:p14="http://schemas.microsoft.com/office/powerpoint/2010/main" val="82068265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oter Placeholder 3"/>
          <p:cNvSpPr>
            <a:spLocks noGrp="1"/>
          </p:cNvSpPr>
          <p:nvPr>
            <p:ph type="ftr" sz="quarter" idx="11"/>
          </p:nvPr>
        </p:nvSpPr>
        <p:spPr>
          <a:xfrm>
            <a:off x="1676400" y="6553200"/>
            <a:ext cx="7315200" cy="304800"/>
          </a:xfrm>
          <a:noFill/>
        </p:spPr>
        <p:txBody>
          <a:bodyPr wrap="none"/>
          <a:lstStyle/>
          <a:p>
            <a:pPr algn="l" eaLnBrk="0" hangingPunct="0"/>
            <a:r>
              <a:rPr lang="en-US" sz="800">
                <a:latin typeface="L Futura Light"/>
              </a:rPr>
              <a:t>							</a:t>
            </a:r>
            <a:fld id="{E12EE74C-F9BE-46A0-BEE7-4A17EEF614FD}" type="slidenum">
              <a:rPr lang="en-US" sz="800">
                <a:latin typeface="L Futura Light"/>
              </a:rPr>
              <a:pPr algn="l" eaLnBrk="0" hangingPunct="0"/>
              <a:t>13</a:t>
            </a:fld>
            <a:r>
              <a:rPr lang="en-US" sz="800">
                <a:latin typeface="L Futura Light"/>
              </a:rPr>
              <a:t>  </a:t>
            </a:r>
          </a:p>
        </p:txBody>
      </p:sp>
      <p:sp>
        <p:nvSpPr>
          <p:cNvPr id="10243" name="Rectangle 2"/>
          <p:cNvSpPr>
            <a:spLocks noGrp="1" noChangeArrowheads="1"/>
          </p:cNvSpPr>
          <p:nvPr>
            <p:ph type="title" idx="4294967295"/>
          </p:nvPr>
        </p:nvSpPr>
        <p:spPr>
          <a:xfrm>
            <a:off x="1196502" y="97276"/>
            <a:ext cx="7414098" cy="969523"/>
          </a:xfrm>
        </p:spPr>
        <p:txBody>
          <a:bodyPr anchor="t">
            <a:normAutofit/>
          </a:bodyPr>
          <a:lstStyle/>
          <a:p>
            <a:r>
              <a:rPr lang="en-US" sz="4000" b="1" dirty="0" smtClean="0"/>
              <a:t>Staff </a:t>
            </a:r>
            <a:r>
              <a:rPr lang="en-US" sz="4000" b="1" dirty="0"/>
              <a:t>Turnover and Child Abuse</a:t>
            </a:r>
          </a:p>
        </p:txBody>
      </p:sp>
      <p:sp>
        <p:nvSpPr>
          <p:cNvPr id="10244" name="Rectangle 3"/>
          <p:cNvSpPr>
            <a:spLocks noGrp="1" noChangeArrowheads="1"/>
          </p:cNvSpPr>
          <p:nvPr>
            <p:ph type="body" idx="4294967295"/>
          </p:nvPr>
        </p:nvSpPr>
        <p:spPr/>
        <p:txBody>
          <a:bodyPr>
            <a:normAutofit/>
          </a:bodyPr>
          <a:lstStyle/>
          <a:p>
            <a:r>
              <a:rPr lang="en-US" sz="2800" dirty="0"/>
              <a:t>Study comparing California counties</a:t>
            </a:r>
          </a:p>
          <a:p>
            <a:r>
              <a:rPr lang="en-US" sz="2800" dirty="0"/>
              <a:t>High functioning counties </a:t>
            </a:r>
          </a:p>
          <a:p>
            <a:pPr lvl="1"/>
            <a:r>
              <a:rPr lang="en-US" sz="2400" dirty="0"/>
              <a:t> lowest turnover rates</a:t>
            </a:r>
          </a:p>
          <a:p>
            <a:pPr lvl="1"/>
            <a:r>
              <a:rPr lang="en-US" sz="2400" dirty="0"/>
              <a:t> best paid staff</a:t>
            </a:r>
          </a:p>
          <a:p>
            <a:pPr lvl="1"/>
            <a:r>
              <a:rPr lang="en-US" sz="2400" b="1" dirty="0"/>
              <a:t> compliance with recognized practice standards</a:t>
            </a:r>
          </a:p>
          <a:p>
            <a:pPr lvl="1"/>
            <a:r>
              <a:rPr lang="en-US" sz="2400" dirty="0"/>
              <a:t> low rates of re-abuse.</a:t>
            </a:r>
          </a:p>
          <a:p>
            <a:r>
              <a:rPr lang="en-US" sz="2800" dirty="0"/>
              <a:t>Lowest functioning counties</a:t>
            </a:r>
          </a:p>
          <a:p>
            <a:pPr lvl="1"/>
            <a:r>
              <a:rPr lang="en-US" sz="2400" dirty="0"/>
              <a:t>Highest turnover</a:t>
            </a:r>
          </a:p>
          <a:p>
            <a:pPr lvl="1"/>
            <a:r>
              <a:rPr lang="en-US" sz="2400" dirty="0"/>
              <a:t>Lowest staff pay</a:t>
            </a:r>
          </a:p>
          <a:p>
            <a:pPr lvl="1"/>
            <a:r>
              <a:rPr lang="en-US" sz="2400" dirty="0"/>
              <a:t>Highest rates of re-abuse</a:t>
            </a:r>
          </a:p>
          <a:p>
            <a:pPr lvl="1">
              <a:buFont typeface="Wingdings" pitchFamily="2" charset="2"/>
              <a:buNone/>
            </a:pPr>
            <a:r>
              <a:rPr lang="en-US" sz="2000" dirty="0"/>
              <a:t>http://www.cornerstones4kids.org/images/nccd_relationships_306.pdf</a:t>
            </a:r>
          </a:p>
        </p:txBody>
      </p:sp>
    </p:spTree>
    <p:extLst>
      <p:ext uri="{BB962C8B-B14F-4D97-AF65-F5344CB8AC3E}">
        <p14:creationId xmlns:p14="http://schemas.microsoft.com/office/powerpoint/2010/main" val="367896878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Workforce Issues Impact Agency Outcomes</a:t>
            </a:r>
            <a:endParaRPr lang="en-US" dirty="0"/>
          </a:p>
        </p:txBody>
      </p:sp>
      <p:sp>
        <p:nvSpPr>
          <p:cNvPr id="3" name="Content Placeholder 2"/>
          <p:cNvSpPr>
            <a:spLocks noGrp="1"/>
          </p:cNvSpPr>
          <p:nvPr>
            <p:ph idx="1"/>
          </p:nvPr>
        </p:nvSpPr>
        <p:spPr/>
        <p:txBody>
          <a:bodyPr/>
          <a:lstStyle/>
          <a:p>
            <a:r>
              <a:rPr lang="en-US" dirty="0" smtClean="0"/>
              <a:t>Worker turnover is costly to agencies</a:t>
            </a:r>
          </a:p>
          <a:p>
            <a:pPr lvl="1"/>
            <a:r>
              <a:rPr lang="en-US" dirty="0" smtClean="0"/>
              <a:t>Recruitment, hiring, retraining – estimates of at least ½ of the worker salary </a:t>
            </a:r>
          </a:p>
          <a:p>
            <a:r>
              <a:rPr lang="en-US" dirty="0" smtClean="0"/>
              <a:t>Worker turnover is costly to other workers</a:t>
            </a:r>
          </a:p>
          <a:p>
            <a:pPr lvl="1"/>
            <a:r>
              <a:rPr lang="en-US" dirty="0" smtClean="0"/>
              <a:t>Increased workload</a:t>
            </a:r>
          </a:p>
          <a:p>
            <a:pPr lvl="1"/>
            <a:r>
              <a:rPr lang="en-US" dirty="0" smtClean="0"/>
              <a:t>Problematic organizational culture and climate</a:t>
            </a:r>
          </a:p>
          <a:p>
            <a:pPr lvl="1"/>
            <a:r>
              <a:rPr lang="en-US" dirty="0" smtClean="0"/>
              <a:t>Absence of peer support</a:t>
            </a:r>
          </a:p>
          <a:p>
            <a:pPr lvl="1"/>
            <a:r>
              <a:rPr lang="en-US" dirty="0" smtClean="0"/>
              <a:t>Work-family imbalance</a:t>
            </a:r>
          </a:p>
          <a:p>
            <a:pPr lvl="1"/>
            <a:r>
              <a:rPr lang="en-US" dirty="0" smtClean="0"/>
              <a:t>Emotional exhaustion</a:t>
            </a:r>
          </a:p>
          <a:p>
            <a:pPr lvl="1"/>
            <a:r>
              <a:rPr lang="en-US" dirty="0" smtClean="0"/>
              <a:t>Supervisors providing direct services</a:t>
            </a:r>
          </a:p>
          <a:p>
            <a:pPr lvl="1"/>
            <a:endParaRPr lang="en-US" dirty="0"/>
          </a:p>
        </p:txBody>
      </p:sp>
      <p:sp>
        <p:nvSpPr>
          <p:cNvPr id="4" name="Footer Placeholder 3"/>
          <p:cNvSpPr>
            <a:spLocks noGrp="1"/>
          </p:cNvSpPr>
          <p:nvPr>
            <p:ph type="ftr" sz="quarter" idx="11"/>
          </p:nvPr>
        </p:nvSpPr>
        <p:spPr/>
        <p:txBody>
          <a:bodyPr/>
          <a:lstStyle/>
          <a:p>
            <a:r>
              <a:rPr lang="en-US" smtClean="0"/>
              <a:t>©2015 National Association of Social Workers. All Rights Reserved. </a:t>
            </a:r>
            <a:endParaRPr lang="en-US"/>
          </a:p>
        </p:txBody>
      </p:sp>
      <p:sp>
        <p:nvSpPr>
          <p:cNvPr id="5" name="Slide Number Placeholder 4"/>
          <p:cNvSpPr>
            <a:spLocks noGrp="1"/>
          </p:cNvSpPr>
          <p:nvPr>
            <p:ph type="sldNum" sz="quarter" idx="12"/>
          </p:nvPr>
        </p:nvSpPr>
        <p:spPr/>
        <p:txBody>
          <a:bodyPr/>
          <a:lstStyle/>
          <a:p>
            <a:fld id="{4F12038A-C0C4-4A44-AC52-8C4CBE6C9F30}" type="slidenum">
              <a:rPr lang="en-US" smtClean="0"/>
              <a:t>14</a:t>
            </a:fld>
            <a:endParaRPr lang="en-US"/>
          </a:p>
        </p:txBody>
      </p:sp>
    </p:spTree>
    <p:extLst>
      <p:ext uri="{BB962C8B-B14F-4D97-AF65-F5344CB8AC3E}">
        <p14:creationId xmlns:p14="http://schemas.microsoft.com/office/powerpoint/2010/main" val="44342685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Some Unanswered Questions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How much time does it take to be a fully-trained worker? Or supervisor?</a:t>
            </a:r>
          </a:p>
          <a:p>
            <a:r>
              <a:rPr lang="en-US" dirty="0" smtClean="0"/>
              <a:t>What is the impact of worker burn-out (emotional exhaustion) on child outcomes?</a:t>
            </a:r>
          </a:p>
          <a:p>
            <a:r>
              <a:rPr lang="en-US" dirty="0" smtClean="0"/>
              <a:t>Why are workforce changes not sustained across years?</a:t>
            </a:r>
          </a:p>
          <a:p>
            <a:r>
              <a:rPr lang="en-US" dirty="0" smtClean="0"/>
              <a:t>When </a:t>
            </a:r>
            <a:r>
              <a:rPr lang="en-US" dirty="0"/>
              <a:t>reviewing child maltreatment fatalities:</a:t>
            </a:r>
          </a:p>
          <a:p>
            <a:pPr lvl="1"/>
            <a:r>
              <a:rPr lang="en-US" dirty="0"/>
              <a:t>How many workers a family has had?</a:t>
            </a:r>
          </a:p>
          <a:p>
            <a:pPr lvl="1"/>
            <a:r>
              <a:rPr lang="en-US" dirty="0"/>
              <a:t>What the educational background of the worker(s)?</a:t>
            </a:r>
          </a:p>
          <a:p>
            <a:pPr lvl="1"/>
            <a:r>
              <a:rPr lang="en-US" dirty="0"/>
              <a:t>How long the worker(s) has been on the job?</a:t>
            </a:r>
          </a:p>
          <a:p>
            <a:pPr marL="914400" lvl="2" indent="0">
              <a:buNone/>
            </a:pPr>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©2015 National Association of Social Workers. All Rights Reserved. </a:t>
            </a:r>
            <a:endParaRPr lang="en-US"/>
          </a:p>
        </p:txBody>
      </p:sp>
      <p:sp>
        <p:nvSpPr>
          <p:cNvPr id="5" name="Slide Number Placeholder 4"/>
          <p:cNvSpPr>
            <a:spLocks noGrp="1"/>
          </p:cNvSpPr>
          <p:nvPr>
            <p:ph type="sldNum" sz="quarter" idx="12"/>
          </p:nvPr>
        </p:nvSpPr>
        <p:spPr/>
        <p:txBody>
          <a:bodyPr/>
          <a:lstStyle/>
          <a:p>
            <a:fld id="{4F12038A-C0C4-4A44-AC52-8C4CBE6C9F30}" type="slidenum">
              <a:rPr lang="en-US" smtClean="0"/>
              <a:t>15</a:t>
            </a:fld>
            <a:endParaRPr lang="en-US"/>
          </a:p>
        </p:txBody>
      </p:sp>
    </p:spTree>
    <p:extLst>
      <p:ext uri="{BB962C8B-B14F-4D97-AF65-F5344CB8AC3E}">
        <p14:creationId xmlns:p14="http://schemas.microsoft.com/office/powerpoint/2010/main" val="374062967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Footer Placeholder 3"/>
          <p:cNvSpPr>
            <a:spLocks noGrp="1"/>
          </p:cNvSpPr>
          <p:nvPr>
            <p:ph type="ftr" sz="quarter" idx="10"/>
          </p:nvPr>
        </p:nvSpPr>
        <p:spPr>
          <a:xfrm>
            <a:off x="2240280" y="6172199"/>
            <a:ext cx="5577840" cy="607979"/>
          </a:xfrm>
          <a:noFill/>
        </p:spPr>
        <p:txBody>
          <a:bodyPr/>
          <a:lstStyle/>
          <a:p>
            <a:pPr eaLnBrk="1" hangingPunct="1"/>
            <a:r>
              <a:rPr lang="en-US" dirty="0" smtClean="0"/>
              <a:t>CDF/Children’s </a:t>
            </a:r>
            <a:r>
              <a:rPr lang="en-US" dirty="0"/>
              <a:t>Rights National Child Welfare Workforce Policy </a:t>
            </a:r>
            <a:r>
              <a:rPr lang="en-US" dirty="0" smtClean="0"/>
              <a:t>Workgroup (2007)</a:t>
            </a:r>
          </a:p>
          <a:p>
            <a:pPr eaLnBrk="1" hangingPunct="1"/>
            <a:endParaRPr lang="en-US" dirty="0"/>
          </a:p>
          <a:p>
            <a:pPr eaLnBrk="1" hangingPunct="1"/>
            <a:endParaRPr lang="en-US" dirty="0" smtClean="0"/>
          </a:p>
          <a:p>
            <a:pPr eaLnBrk="1" hangingPunct="1"/>
            <a:r>
              <a:rPr lang="en-US" sz="1000" b="1" dirty="0" smtClean="0">
                <a:hlinkClick r:id="rId4"/>
              </a:rPr>
              <a:t>http</a:t>
            </a:r>
            <a:r>
              <a:rPr lang="en-US" sz="1000" b="1" dirty="0">
                <a:hlinkClick r:id="rId4"/>
              </a:rPr>
              <a:t>://www.childrensdefense.org/child-research-data-publications/data/promoting-child-welfare-workforce-improvements.html</a:t>
            </a:r>
            <a:endParaRPr lang="en-US" sz="1000" b="1" dirty="0"/>
          </a:p>
          <a:p>
            <a:r>
              <a:rPr lang="en-US" dirty="0" smtClean="0">
                <a:latin typeface="L Futura Light"/>
              </a:rPr>
              <a:t>                                                                                  </a:t>
            </a:r>
          </a:p>
        </p:txBody>
      </p:sp>
      <p:sp>
        <p:nvSpPr>
          <p:cNvPr id="1028" name="Rectangle 2"/>
          <p:cNvSpPr>
            <a:spLocks noGrp="1" noChangeArrowheads="1"/>
          </p:cNvSpPr>
          <p:nvPr>
            <p:ph type="title"/>
          </p:nvPr>
        </p:nvSpPr>
        <p:spPr>
          <a:xfrm>
            <a:off x="1219200" y="0"/>
            <a:ext cx="7467600" cy="914400"/>
          </a:xfrm>
        </p:spPr>
        <p:txBody>
          <a:bodyPr>
            <a:normAutofit fontScale="90000"/>
          </a:bodyPr>
          <a:lstStyle/>
          <a:p>
            <a:pPr eaLnBrk="1" hangingPunct="1"/>
            <a:r>
              <a:rPr lang="en-US" sz="2800" b="0" dirty="0" smtClean="0">
                <a:latin typeface="Arial" pitchFamily="34" charset="0"/>
                <a:cs typeface="Times New Roman" pitchFamily="18" charset="0"/>
              </a:rPr>
              <a:t>14 Components of an Effective CW Workforce (</a:t>
            </a:r>
            <a:r>
              <a:rPr lang="en-US" sz="2400" b="0" dirty="0" smtClean="0">
                <a:latin typeface="Arial" pitchFamily="34" charset="0"/>
                <a:cs typeface="Times New Roman" pitchFamily="18" charset="0"/>
              </a:rPr>
              <a:t>CDF/CR Child Welfare Policy Workgroup</a:t>
            </a:r>
            <a:r>
              <a:rPr lang="en-US" sz="2800" b="0" dirty="0" smtClean="0">
                <a:latin typeface="Arial" pitchFamily="34" charset="0"/>
                <a:cs typeface="Times New Roman" pitchFamily="18" charset="0"/>
              </a:rPr>
              <a:t>)</a:t>
            </a:r>
            <a:endParaRPr lang="en-US" sz="4800" dirty="0" smtClean="0">
              <a:latin typeface="Arial" pitchFamily="34" charset="0"/>
            </a:endParaRPr>
          </a:p>
        </p:txBody>
      </p:sp>
      <p:graphicFrame>
        <p:nvGraphicFramePr>
          <p:cNvPr id="1026" name="Object 3"/>
          <p:cNvGraphicFramePr>
            <a:graphicFrameLocks noGrp="1" noChangeAspect="1"/>
          </p:cNvGraphicFramePr>
          <p:nvPr>
            <p:ph type="body" idx="1"/>
            <p:extLst>
              <p:ext uri="{D42A27DB-BD31-4B8C-83A1-F6EECF244321}">
                <p14:modId xmlns:p14="http://schemas.microsoft.com/office/powerpoint/2010/main" val="3422116524"/>
              </p:ext>
            </p:extLst>
          </p:nvPr>
        </p:nvGraphicFramePr>
        <p:xfrm>
          <a:off x="1219200" y="914400"/>
          <a:ext cx="7772400" cy="5334000"/>
        </p:xfrm>
        <a:graphic>
          <a:graphicData uri="http://schemas.openxmlformats.org/presentationml/2006/ole">
            <mc:AlternateContent xmlns:mc="http://schemas.openxmlformats.org/markup-compatibility/2006">
              <mc:Choice xmlns:v="urn:schemas-microsoft-com:vml" Requires="v">
                <p:oleObj spid="_x0000_s1059" name="Document" r:id="rId5" imgW="9362069" imgH="6754791" progId="Word.Document.8">
                  <p:embed/>
                </p:oleObj>
              </mc:Choice>
              <mc:Fallback>
                <p:oleObj name="Document" r:id="rId5" imgW="9362069" imgH="6754791" progId="Word.Document.8">
                  <p:embed/>
                  <p:pic>
                    <p:nvPicPr>
                      <p:cNvPr id="0" name=""/>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19200" y="914400"/>
                        <a:ext cx="7772400" cy="5334000"/>
                      </a:xfrm>
                      <a:prstGeom prst="rect">
                        <a:avLst/>
                      </a:prstGeom>
                      <a:noFill/>
                      <a:extLst/>
                    </p:spPr>
                  </p:pic>
                </p:oleObj>
              </mc:Fallback>
            </mc:AlternateContent>
          </a:graphicData>
        </a:graphic>
      </p:graphicFrame>
    </p:spTree>
    <p:extLst>
      <p:ext uri="{BB962C8B-B14F-4D97-AF65-F5344CB8AC3E}">
        <p14:creationId xmlns:p14="http://schemas.microsoft.com/office/powerpoint/2010/main" val="38299808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Policy Environment</a:t>
            </a:r>
            <a:endParaRPr lang="en-US" dirty="0"/>
          </a:p>
        </p:txBody>
      </p:sp>
      <p:sp>
        <p:nvSpPr>
          <p:cNvPr id="3" name="Content Placeholder 2"/>
          <p:cNvSpPr>
            <a:spLocks noGrp="1"/>
          </p:cNvSpPr>
          <p:nvPr>
            <p:ph idx="1"/>
          </p:nvPr>
        </p:nvSpPr>
        <p:spPr/>
        <p:txBody>
          <a:bodyPr>
            <a:normAutofit/>
          </a:bodyPr>
          <a:lstStyle/>
          <a:p>
            <a:r>
              <a:rPr lang="en-US" sz="3600" dirty="0" smtClean="0"/>
              <a:t>Commission to Eliminate Child Abuse &amp; Neglect Fatalities </a:t>
            </a:r>
            <a:r>
              <a:rPr lang="en-US" sz="3600" dirty="0"/>
              <a:t>– </a:t>
            </a:r>
            <a:r>
              <a:rPr lang="en-US" sz="3600" dirty="0">
                <a:hlinkClick r:id="rId2"/>
              </a:rPr>
              <a:t>https://eliminatechildabusefatalities.sites.usa.gov</a:t>
            </a:r>
            <a:r>
              <a:rPr lang="en-US" sz="3600" dirty="0" smtClean="0">
                <a:hlinkClick r:id="rId2"/>
              </a:rPr>
              <a:t>/</a:t>
            </a:r>
            <a:endParaRPr lang="en-US" sz="3600" dirty="0" smtClean="0"/>
          </a:p>
          <a:p>
            <a:pPr lvl="1"/>
            <a:r>
              <a:rPr lang="en-US" sz="3200" dirty="0" smtClean="0"/>
              <a:t>Attend hearings</a:t>
            </a:r>
          </a:p>
          <a:p>
            <a:pPr lvl="1"/>
            <a:r>
              <a:rPr lang="en-US" sz="3200" dirty="0" smtClean="0"/>
              <a:t>Submit comments</a:t>
            </a:r>
          </a:p>
          <a:p>
            <a:pPr>
              <a:buFont typeface="Wingdings" panose="05000000000000000000" pitchFamily="2" charset="2"/>
              <a:buChar char="§"/>
            </a:pPr>
            <a:r>
              <a:rPr lang="en-US" sz="3600" dirty="0" smtClean="0"/>
              <a:t>Workforce must be part of the recommendations.</a:t>
            </a:r>
          </a:p>
        </p:txBody>
      </p:sp>
      <p:sp>
        <p:nvSpPr>
          <p:cNvPr id="4" name="Footer Placeholder 3"/>
          <p:cNvSpPr>
            <a:spLocks noGrp="1"/>
          </p:cNvSpPr>
          <p:nvPr>
            <p:ph type="ftr" sz="quarter" idx="11"/>
          </p:nvPr>
        </p:nvSpPr>
        <p:spPr/>
        <p:txBody>
          <a:bodyPr/>
          <a:lstStyle/>
          <a:p>
            <a:r>
              <a:rPr lang="en-US" smtClean="0"/>
              <a:t>©2015 National Association of Social Workers. All Rights Reserved. </a:t>
            </a:r>
            <a:endParaRPr lang="en-US"/>
          </a:p>
        </p:txBody>
      </p:sp>
      <p:sp>
        <p:nvSpPr>
          <p:cNvPr id="5" name="Slide Number Placeholder 4"/>
          <p:cNvSpPr>
            <a:spLocks noGrp="1"/>
          </p:cNvSpPr>
          <p:nvPr>
            <p:ph type="sldNum" sz="quarter" idx="12"/>
          </p:nvPr>
        </p:nvSpPr>
        <p:spPr/>
        <p:txBody>
          <a:bodyPr/>
          <a:lstStyle/>
          <a:p>
            <a:fld id="{4F12038A-C0C4-4A44-AC52-8C4CBE6C9F30}" type="slidenum">
              <a:rPr lang="en-US" smtClean="0"/>
              <a:t>17</a:t>
            </a:fld>
            <a:endParaRPr lang="en-US"/>
          </a:p>
        </p:txBody>
      </p:sp>
    </p:spTree>
    <p:extLst>
      <p:ext uri="{BB962C8B-B14F-4D97-AF65-F5344CB8AC3E}">
        <p14:creationId xmlns:p14="http://schemas.microsoft.com/office/powerpoint/2010/main" val="2499053991"/>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Environment</a:t>
            </a:r>
            <a:endParaRPr lang="en-US" dirty="0"/>
          </a:p>
        </p:txBody>
      </p:sp>
      <p:sp>
        <p:nvSpPr>
          <p:cNvPr id="3" name="Content Placeholder 2"/>
          <p:cNvSpPr>
            <a:spLocks noGrp="1"/>
          </p:cNvSpPr>
          <p:nvPr>
            <p:ph idx="1"/>
          </p:nvPr>
        </p:nvSpPr>
        <p:spPr/>
        <p:txBody>
          <a:bodyPr>
            <a:normAutofit/>
          </a:bodyPr>
          <a:lstStyle/>
          <a:p>
            <a:r>
              <a:rPr lang="en-US" sz="3600" dirty="0"/>
              <a:t>Implementation of the PL 113-183  </a:t>
            </a:r>
            <a:r>
              <a:rPr lang="en-US" sz="3600" dirty="0">
                <a:hlinkClick r:id="rId3"/>
              </a:rPr>
              <a:t>PREVENT SEX TRAFFICKING AND STRENGTHENING FAMILIES ACT </a:t>
            </a:r>
            <a:endParaRPr lang="en-US" sz="3600" dirty="0"/>
          </a:p>
          <a:p>
            <a:pPr lvl="1"/>
            <a:r>
              <a:rPr lang="en-US" sz="3200" dirty="0" smtClean="0"/>
              <a:t>Reauthorized Adoption Opportunities and Family Connections grants</a:t>
            </a:r>
          </a:p>
          <a:p>
            <a:pPr lvl="1"/>
            <a:r>
              <a:rPr lang="en-US" sz="3200" dirty="0" smtClean="0"/>
              <a:t>Includes policies and procedures (including case worker training) related to sex trafficking victims and runaways</a:t>
            </a:r>
          </a:p>
        </p:txBody>
      </p:sp>
      <p:sp>
        <p:nvSpPr>
          <p:cNvPr id="4" name="Footer Placeholder 3"/>
          <p:cNvSpPr>
            <a:spLocks noGrp="1"/>
          </p:cNvSpPr>
          <p:nvPr>
            <p:ph type="ftr" sz="quarter" idx="11"/>
          </p:nvPr>
        </p:nvSpPr>
        <p:spPr/>
        <p:txBody>
          <a:bodyPr/>
          <a:lstStyle/>
          <a:p>
            <a:r>
              <a:rPr lang="en-US" smtClean="0"/>
              <a:t>©2015 National Association of Social Workers. All Rights Reserved. </a:t>
            </a:r>
            <a:endParaRPr lang="en-US"/>
          </a:p>
        </p:txBody>
      </p:sp>
      <p:sp>
        <p:nvSpPr>
          <p:cNvPr id="5" name="Slide Number Placeholder 4"/>
          <p:cNvSpPr>
            <a:spLocks noGrp="1"/>
          </p:cNvSpPr>
          <p:nvPr>
            <p:ph type="sldNum" sz="quarter" idx="12"/>
          </p:nvPr>
        </p:nvSpPr>
        <p:spPr/>
        <p:txBody>
          <a:bodyPr/>
          <a:lstStyle/>
          <a:p>
            <a:fld id="{4F12038A-C0C4-4A44-AC52-8C4CBE6C9F30}" type="slidenum">
              <a:rPr lang="en-US" smtClean="0"/>
              <a:t>18</a:t>
            </a:fld>
            <a:endParaRPr lang="en-US"/>
          </a:p>
        </p:txBody>
      </p:sp>
    </p:spTree>
    <p:extLst>
      <p:ext uri="{BB962C8B-B14F-4D97-AF65-F5344CB8AC3E}">
        <p14:creationId xmlns:p14="http://schemas.microsoft.com/office/powerpoint/2010/main" val="3766896933"/>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Environment</a:t>
            </a:r>
            <a:endParaRPr lang="en-US" dirty="0"/>
          </a:p>
        </p:txBody>
      </p:sp>
      <p:sp>
        <p:nvSpPr>
          <p:cNvPr id="3" name="Content Placeholder 2"/>
          <p:cNvSpPr>
            <a:spLocks noGrp="1"/>
          </p:cNvSpPr>
          <p:nvPr>
            <p:ph idx="1"/>
          </p:nvPr>
        </p:nvSpPr>
        <p:spPr/>
        <p:txBody>
          <a:bodyPr/>
          <a:lstStyle/>
          <a:p>
            <a:r>
              <a:rPr lang="en-US" dirty="0" smtClean="0"/>
              <a:t>Child Welfare Financing Reforms</a:t>
            </a:r>
          </a:p>
          <a:p>
            <a:endParaRPr lang="en-US" dirty="0"/>
          </a:p>
          <a:p>
            <a:r>
              <a:rPr lang="en-US" dirty="0" smtClean="0"/>
              <a:t>Moving funds toward the front-end of care</a:t>
            </a:r>
          </a:p>
          <a:p>
            <a:endParaRPr lang="en-US" dirty="0"/>
          </a:p>
          <a:p>
            <a:r>
              <a:rPr lang="en-US" dirty="0" smtClean="0"/>
              <a:t>A 25 year conversation!!!!!</a:t>
            </a:r>
          </a:p>
        </p:txBody>
      </p:sp>
      <p:sp>
        <p:nvSpPr>
          <p:cNvPr id="4" name="Footer Placeholder 3"/>
          <p:cNvSpPr>
            <a:spLocks noGrp="1"/>
          </p:cNvSpPr>
          <p:nvPr>
            <p:ph type="ftr" sz="quarter" idx="11"/>
          </p:nvPr>
        </p:nvSpPr>
        <p:spPr/>
        <p:txBody>
          <a:bodyPr/>
          <a:lstStyle/>
          <a:p>
            <a:r>
              <a:rPr lang="en-US" smtClean="0"/>
              <a:t>©2015 National Association of Social Workers. All Rights Reserved. </a:t>
            </a:r>
            <a:endParaRPr lang="en-US"/>
          </a:p>
        </p:txBody>
      </p:sp>
      <p:sp>
        <p:nvSpPr>
          <p:cNvPr id="5" name="Slide Number Placeholder 4"/>
          <p:cNvSpPr>
            <a:spLocks noGrp="1"/>
          </p:cNvSpPr>
          <p:nvPr>
            <p:ph type="sldNum" sz="quarter" idx="12"/>
          </p:nvPr>
        </p:nvSpPr>
        <p:spPr/>
        <p:txBody>
          <a:bodyPr/>
          <a:lstStyle/>
          <a:p>
            <a:fld id="{4F12038A-C0C4-4A44-AC52-8C4CBE6C9F30}" type="slidenum">
              <a:rPr lang="en-US" smtClean="0"/>
              <a:t>19</a:t>
            </a:fld>
            <a:endParaRPr lang="en-US"/>
          </a:p>
        </p:txBody>
      </p:sp>
    </p:spTree>
    <p:extLst>
      <p:ext uri="{BB962C8B-B14F-4D97-AF65-F5344CB8AC3E}">
        <p14:creationId xmlns:p14="http://schemas.microsoft.com/office/powerpoint/2010/main" val="10878792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Child Welfare Workforce</a:t>
            </a:r>
            <a:endParaRPr lang="en-US" dirty="0"/>
          </a:p>
        </p:txBody>
      </p:sp>
      <p:sp>
        <p:nvSpPr>
          <p:cNvPr id="3" name="Content Placeholder 2"/>
          <p:cNvSpPr>
            <a:spLocks noGrp="1"/>
          </p:cNvSpPr>
          <p:nvPr>
            <p:ph idx="1"/>
          </p:nvPr>
        </p:nvSpPr>
        <p:spPr/>
        <p:txBody>
          <a:bodyPr>
            <a:normAutofit lnSpcReduction="10000"/>
          </a:bodyPr>
          <a:lstStyle/>
          <a:p>
            <a:r>
              <a:rPr lang="en-US" dirty="0" smtClean="0"/>
              <a:t>No specific information on education and training </a:t>
            </a:r>
            <a:endParaRPr lang="en-US" dirty="0"/>
          </a:p>
          <a:p>
            <a:pPr lvl="1"/>
            <a:r>
              <a:rPr lang="en-US" dirty="0" smtClean="0"/>
              <a:t>&lt;40% with a BSW or MSW degree)</a:t>
            </a:r>
          </a:p>
          <a:p>
            <a:pPr lvl="1"/>
            <a:r>
              <a:rPr lang="en-US" dirty="0" smtClean="0"/>
              <a:t> varies </a:t>
            </a:r>
            <a:r>
              <a:rPr lang="en-US" dirty="0"/>
              <a:t>across </a:t>
            </a:r>
            <a:r>
              <a:rPr lang="en-US" dirty="0" smtClean="0"/>
              <a:t>states from &lt;10% to 60%.</a:t>
            </a:r>
          </a:p>
          <a:p>
            <a:r>
              <a:rPr lang="en-US" dirty="0" smtClean="0"/>
              <a:t>High rates of turnover – varies by agency &amp; by county even in state administered systems.</a:t>
            </a:r>
          </a:p>
          <a:p>
            <a:r>
              <a:rPr lang="en-US" dirty="0" smtClean="0"/>
              <a:t>High workload (recent reports from VT, CO, SC, GA, MA, MN).</a:t>
            </a:r>
          </a:p>
          <a:p>
            <a:r>
              <a:rPr lang="en-US" dirty="0" smtClean="0"/>
              <a:t>Insufficient clinical training &amp; assessment skills</a:t>
            </a:r>
          </a:p>
          <a:p>
            <a:endParaRPr lang="en-US" dirty="0"/>
          </a:p>
        </p:txBody>
      </p:sp>
      <p:sp>
        <p:nvSpPr>
          <p:cNvPr id="4" name="Footer Placeholder 3"/>
          <p:cNvSpPr>
            <a:spLocks noGrp="1"/>
          </p:cNvSpPr>
          <p:nvPr>
            <p:ph type="ftr" sz="quarter" idx="11"/>
          </p:nvPr>
        </p:nvSpPr>
        <p:spPr/>
        <p:txBody>
          <a:bodyPr/>
          <a:lstStyle/>
          <a:p>
            <a:r>
              <a:rPr lang="en-US" smtClean="0"/>
              <a:t>©2015 National Association of Social Workers. All Rights Reserved. </a:t>
            </a:r>
            <a:endParaRPr lang="en-US"/>
          </a:p>
        </p:txBody>
      </p:sp>
      <p:sp>
        <p:nvSpPr>
          <p:cNvPr id="5" name="Slide Number Placeholder 4"/>
          <p:cNvSpPr>
            <a:spLocks noGrp="1"/>
          </p:cNvSpPr>
          <p:nvPr>
            <p:ph type="sldNum" sz="quarter" idx="12"/>
          </p:nvPr>
        </p:nvSpPr>
        <p:spPr/>
        <p:txBody>
          <a:bodyPr/>
          <a:lstStyle/>
          <a:p>
            <a:fld id="{4F12038A-C0C4-4A44-AC52-8C4CBE6C9F30}" type="slidenum">
              <a:rPr lang="en-US" smtClean="0"/>
              <a:t>2</a:t>
            </a:fld>
            <a:endParaRPr lang="en-US"/>
          </a:p>
        </p:txBody>
      </p:sp>
    </p:spTree>
    <p:extLst>
      <p:ext uri="{BB962C8B-B14F-4D97-AF65-F5344CB8AC3E}">
        <p14:creationId xmlns:p14="http://schemas.microsoft.com/office/powerpoint/2010/main" val="1320663777"/>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Environment</a:t>
            </a:r>
            <a:endParaRPr lang="en-US" dirty="0"/>
          </a:p>
        </p:txBody>
      </p:sp>
      <p:sp>
        <p:nvSpPr>
          <p:cNvPr id="3" name="Content Placeholder 2"/>
          <p:cNvSpPr>
            <a:spLocks noGrp="1"/>
          </p:cNvSpPr>
          <p:nvPr>
            <p:ph idx="1"/>
          </p:nvPr>
        </p:nvSpPr>
        <p:spPr/>
        <p:txBody>
          <a:bodyPr>
            <a:normAutofit fontScale="92500"/>
          </a:bodyPr>
          <a:lstStyle/>
          <a:p>
            <a:r>
              <a:rPr lang="en-US" b="1" dirty="0" smtClean="0"/>
              <a:t>President’s 2016 Budget Recommendations</a:t>
            </a:r>
          </a:p>
          <a:p>
            <a:pPr lvl="1"/>
            <a:r>
              <a:rPr lang="en-US" dirty="0" smtClean="0"/>
              <a:t>Increase fed investments in the front end to prevent removals and placements.</a:t>
            </a:r>
          </a:p>
          <a:p>
            <a:pPr lvl="1"/>
            <a:r>
              <a:rPr lang="en-US" dirty="0" smtClean="0"/>
              <a:t>Use specialized family care rather than congregate care/fed oversight for </a:t>
            </a:r>
            <a:r>
              <a:rPr lang="en-US" dirty="0" err="1" smtClean="0"/>
              <a:t>cong</a:t>
            </a:r>
            <a:r>
              <a:rPr lang="en-US" dirty="0" smtClean="0"/>
              <a:t> care.</a:t>
            </a:r>
          </a:p>
          <a:p>
            <a:pPr lvl="1"/>
            <a:r>
              <a:rPr lang="en-US" dirty="0" smtClean="0"/>
              <a:t>5 year CMS-ACYF Demo to implement evidence-based psychosocial interventions related to youth experiencing trauma and reduce psychotropic med use.</a:t>
            </a:r>
          </a:p>
          <a:p>
            <a:pPr lvl="1"/>
            <a:r>
              <a:rPr lang="en-US" dirty="0" smtClean="0"/>
              <a:t>Chafee funds to 23.</a:t>
            </a:r>
          </a:p>
          <a:p>
            <a:pPr lvl="1"/>
            <a:r>
              <a:rPr lang="en-US" dirty="0" smtClean="0"/>
              <a:t>Enhanced capacity building for tribes and tribal </a:t>
            </a:r>
            <a:r>
              <a:rPr lang="en-US" dirty="0" err="1" smtClean="0"/>
              <a:t>organzations</a:t>
            </a:r>
            <a:r>
              <a:rPr lang="en-US" dirty="0" smtClean="0"/>
              <a:t> to use IV-E.</a:t>
            </a:r>
          </a:p>
          <a:p>
            <a:pPr lvl="1"/>
            <a:endParaRPr lang="en-US" dirty="0"/>
          </a:p>
        </p:txBody>
      </p:sp>
      <p:sp>
        <p:nvSpPr>
          <p:cNvPr id="4" name="Footer Placeholder 3"/>
          <p:cNvSpPr>
            <a:spLocks noGrp="1"/>
          </p:cNvSpPr>
          <p:nvPr>
            <p:ph type="ftr" sz="quarter" idx="11"/>
          </p:nvPr>
        </p:nvSpPr>
        <p:spPr/>
        <p:txBody>
          <a:bodyPr/>
          <a:lstStyle/>
          <a:p>
            <a:r>
              <a:rPr lang="en-US" smtClean="0"/>
              <a:t>©2015 National Association of Social Workers. All Rights Reserved. </a:t>
            </a:r>
            <a:endParaRPr lang="en-US"/>
          </a:p>
        </p:txBody>
      </p:sp>
      <p:sp>
        <p:nvSpPr>
          <p:cNvPr id="5" name="Slide Number Placeholder 4"/>
          <p:cNvSpPr>
            <a:spLocks noGrp="1"/>
          </p:cNvSpPr>
          <p:nvPr>
            <p:ph type="sldNum" sz="quarter" idx="12"/>
          </p:nvPr>
        </p:nvSpPr>
        <p:spPr/>
        <p:txBody>
          <a:bodyPr/>
          <a:lstStyle/>
          <a:p>
            <a:fld id="{4F12038A-C0C4-4A44-AC52-8C4CBE6C9F30}" type="slidenum">
              <a:rPr lang="en-US" smtClean="0"/>
              <a:t>20</a:t>
            </a:fld>
            <a:endParaRPr lang="en-US"/>
          </a:p>
        </p:txBody>
      </p:sp>
    </p:spTree>
    <p:extLst>
      <p:ext uri="{BB962C8B-B14F-4D97-AF65-F5344CB8AC3E}">
        <p14:creationId xmlns:p14="http://schemas.microsoft.com/office/powerpoint/2010/main" val="3466321878"/>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Environment</a:t>
            </a:r>
            <a:endParaRPr lang="en-US" dirty="0"/>
          </a:p>
        </p:txBody>
      </p:sp>
      <p:sp>
        <p:nvSpPr>
          <p:cNvPr id="3" name="Content Placeholder 2"/>
          <p:cNvSpPr>
            <a:spLocks noGrp="1"/>
          </p:cNvSpPr>
          <p:nvPr>
            <p:ph idx="1"/>
          </p:nvPr>
        </p:nvSpPr>
        <p:spPr/>
        <p:txBody>
          <a:bodyPr>
            <a:normAutofit lnSpcReduction="10000"/>
          </a:bodyPr>
          <a:lstStyle/>
          <a:p>
            <a:r>
              <a:rPr lang="en-US" b="1" dirty="0" smtClean="0"/>
              <a:t>SENATOR WYDEN DRAFT BILL – COMMENTS DUE JUNE 12</a:t>
            </a:r>
          </a:p>
          <a:p>
            <a:r>
              <a:rPr lang="en-US" u="sng" dirty="0" smtClean="0">
                <a:hlinkClick r:id="rId2"/>
              </a:rPr>
              <a:t>childwelfaredraft@finance.senate.gov</a:t>
            </a:r>
            <a:endParaRPr lang="en-US" dirty="0" smtClean="0"/>
          </a:p>
          <a:p>
            <a:r>
              <a:rPr lang="en-US" dirty="0" smtClean="0"/>
              <a:t>Summary</a:t>
            </a:r>
          </a:p>
          <a:p>
            <a:r>
              <a:rPr lang="en-US" dirty="0" smtClean="0">
                <a:hlinkClick r:id="rId3"/>
              </a:rPr>
              <a:t>http</a:t>
            </a:r>
            <a:r>
              <a:rPr lang="en-US" dirty="0">
                <a:hlinkClick r:id="rId3"/>
              </a:rPr>
              <a:t>://</a:t>
            </a:r>
            <a:r>
              <a:rPr lang="en-US" dirty="0" smtClean="0">
                <a:hlinkClick r:id="rId3"/>
              </a:rPr>
              <a:t>www.finance.senate.gov/imo/media/doc/child%20welfare%20BillSummary1.pdf</a:t>
            </a:r>
            <a:endParaRPr lang="en-US" dirty="0" smtClean="0"/>
          </a:p>
          <a:p>
            <a:r>
              <a:rPr lang="en-US" dirty="0" smtClean="0"/>
              <a:t>Full draft</a:t>
            </a:r>
          </a:p>
          <a:p>
            <a:r>
              <a:rPr lang="en-US" u="sng" dirty="0">
                <a:hlinkClick r:id="rId4"/>
              </a:rPr>
              <a:t>http://www.finance.senate.gov/imo/media/doc/ERN15204.pdf</a:t>
            </a:r>
            <a:r>
              <a:rPr lang="en-US" dirty="0"/>
              <a:t>&gt;</a:t>
            </a:r>
          </a:p>
        </p:txBody>
      </p:sp>
      <p:sp>
        <p:nvSpPr>
          <p:cNvPr id="4" name="Footer Placeholder 3"/>
          <p:cNvSpPr>
            <a:spLocks noGrp="1"/>
          </p:cNvSpPr>
          <p:nvPr>
            <p:ph type="ftr" sz="quarter" idx="11"/>
          </p:nvPr>
        </p:nvSpPr>
        <p:spPr/>
        <p:txBody>
          <a:bodyPr/>
          <a:lstStyle/>
          <a:p>
            <a:r>
              <a:rPr lang="en-US" smtClean="0"/>
              <a:t>©2015 National Association of Social Workers. All Rights Reserved. </a:t>
            </a:r>
            <a:endParaRPr lang="en-US"/>
          </a:p>
        </p:txBody>
      </p:sp>
      <p:sp>
        <p:nvSpPr>
          <p:cNvPr id="5" name="Slide Number Placeholder 4"/>
          <p:cNvSpPr>
            <a:spLocks noGrp="1"/>
          </p:cNvSpPr>
          <p:nvPr>
            <p:ph type="sldNum" sz="quarter" idx="12"/>
          </p:nvPr>
        </p:nvSpPr>
        <p:spPr/>
        <p:txBody>
          <a:bodyPr/>
          <a:lstStyle/>
          <a:p>
            <a:fld id="{4F12038A-C0C4-4A44-AC52-8C4CBE6C9F30}" type="slidenum">
              <a:rPr lang="en-US" smtClean="0"/>
              <a:t>21</a:t>
            </a:fld>
            <a:endParaRPr lang="en-US"/>
          </a:p>
        </p:txBody>
      </p:sp>
    </p:spTree>
    <p:extLst>
      <p:ext uri="{BB962C8B-B14F-4D97-AF65-F5344CB8AC3E}">
        <p14:creationId xmlns:p14="http://schemas.microsoft.com/office/powerpoint/2010/main" val="3111762412"/>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Wyden Draft Bill Suggestions</a:t>
            </a:r>
            <a:endParaRPr lang="en-US" dirty="0"/>
          </a:p>
        </p:txBody>
      </p:sp>
      <p:sp>
        <p:nvSpPr>
          <p:cNvPr id="3" name="Content Placeholder 2"/>
          <p:cNvSpPr>
            <a:spLocks noGrp="1"/>
          </p:cNvSpPr>
          <p:nvPr>
            <p:ph idx="1"/>
          </p:nvPr>
        </p:nvSpPr>
        <p:spPr/>
        <p:txBody>
          <a:bodyPr>
            <a:noAutofit/>
          </a:bodyPr>
          <a:lstStyle/>
          <a:p>
            <a:r>
              <a:rPr lang="en-US" sz="2400" dirty="0" smtClean="0"/>
              <a:t>Expands </a:t>
            </a:r>
            <a:r>
              <a:rPr lang="en-US" sz="2400" dirty="0"/>
              <a:t>federal reimbursement under Title IV-E to time-limited (up to 12-months) </a:t>
            </a:r>
            <a:r>
              <a:rPr lang="en-US" sz="2400" dirty="0" smtClean="0"/>
              <a:t>family services to </a:t>
            </a:r>
            <a:r>
              <a:rPr lang="en-US" sz="2400" dirty="0"/>
              <a:t>stabilize a family in times of </a:t>
            </a:r>
            <a:r>
              <a:rPr lang="en-US" sz="2400" dirty="0" smtClean="0"/>
              <a:t>crisis.</a:t>
            </a:r>
          </a:p>
          <a:p>
            <a:r>
              <a:rPr lang="en-US" sz="2400" dirty="0" smtClean="0"/>
              <a:t>Allows </a:t>
            </a:r>
            <a:r>
              <a:rPr lang="en-US" sz="2400" dirty="0"/>
              <a:t>States and Tribes to seek reimbursement for these family services on behalf of </a:t>
            </a:r>
            <a:r>
              <a:rPr lang="en-US" sz="2400" dirty="0" smtClean="0"/>
              <a:t>children identified </a:t>
            </a:r>
            <a:r>
              <a:rPr lang="en-US" sz="2400" dirty="0"/>
              <a:t>as candidates for foster care (at imminent risk of entry) or who are in foster </a:t>
            </a:r>
            <a:r>
              <a:rPr lang="en-US" sz="2400" dirty="0" smtClean="0"/>
              <a:t>care. </a:t>
            </a:r>
          </a:p>
          <a:p>
            <a:r>
              <a:rPr lang="en-US" sz="2400" dirty="0" smtClean="0"/>
              <a:t>Provides </a:t>
            </a:r>
            <a:r>
              <a:rPr lang="en-US" sz="2400" dirty="0"/>
              <a:t>reimbursement for these services </a:t>
            </a:r>
            <a:r>
              <a:rPr lang="en-US" sz="2400" dirty="0" smtClean="0"/>
              <a:t>without regard </a:t>
            </a:r>
            <a:r>
              <a:rPr lang="en-US" sz="2400" dirty="0"/>
              <a:t>to the income of the child’s biological parents</a:t>
            </a:r>
            <a:r>
              <a:rPr lang="en-US" sz="2400" dirty="0" smtClean="0"/>
              <a:t>.</a:t>
            </a:r>
          </a:p>
          <a:p>
            <a:r>
              <a:rPr lang="en-US" sz="2400" dirty="0" smtClean="0"/>
              <a:t>Establishes </a:t>
            </a:r>
            <a:r>
              <a:rPr lang="en-US" sz="2400" dirty="0"/>
              <a:t>national benchmark measures and </a:t>
            </a:r>
            <a:r>
              <a:rPr lang="en-US" sz="2400" dirty="0" smtClean="0"/>
              <a:t>outcomes based reimbursement </a:t>
            </a:r>
            <a:r>
              <a:rPr lang="en-US" sz="2400" dirty="0"/>
              <a:t>rates to help target federal dollars to cost-effective programs </a:t>
            </a:r>
            <a:r>
              <a:rPr lang="en-US" sz="2400" dirty="0" smtClean="0"/>
              <a:t>and services.</a:t>
            </a:r>
            <a:endParaRPr lang="en-US" sz="2400" dirty="0"/>
          </a:p>
        </p:txBody>
      </p:sp>
      <p:sp>
        <p:nvSpPr>
          <p:cNvPr id="4" name="Footer Placeholder 3"/>
          <p:cNvSpPr>
            <a:spLocks noGrp="1"/>
          </p:cNvSpPr>
          <p:nvPr>
            <p:ph type="ftr" sz="quarter" idx="11"/>
          </p:nvPr>
        </p:nvSpPr>
        <p:spPr/>
        <p:txBody>
          <a:bodyPr/>
          <a:lstStyle/>
          <a:p>
            <a:r>
              <a:rPr lang="en-US" smtClean="0"/>
              <a:t>©2015 National Association of Social Workers. All Rights Reserved. </a:t>
            </a:r>
            <a:endParaRPr lang="en-US"/>
          </a:p>
        </p:txBody>
      </p:sp>
      <p:sp>
        <p:nvSpPr>
          <p:cNvPr id="5" name="Slide Number Placeholder 4"/>
          <p:cNvSpPr>
            <a:spLocks noGrp="1"/>
          </p:cNvSpPr>
          <p:nvPr>
            <p:ph type="sldNum" sz="quarter" idx="12"/>
          </p:nvPr>
        </p:nvSpPr>
        <p:spPr/>
        <p:txBody>
          <a:bodyPr/>
          <a:lstStyle/>
          <a:p>
            <a:fld id="{4F12038A-C0C4-4A44-AC52-8C4CBE6C9F30}" type="slidenum">
              <a:rPr lang="en-US" smtClean="0"/>
              <a:t>22</a:t>
            </a:fld>
            <a:endParaRPr lang="en-US"/>
          </a:p>
        </p:txBody>
      </p:sp>
    </p:spTree>
    <p:extLst>
      <p:ext uri="{BB962C8B-B14F-4D97-AF65-F5344CB8AC3E}">
        <p14:creationId xmlns:p14="http://schemas.microsoft.com/office/powerpoint/2010/main" val="3673776335"/>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Wyden Draft Bill Suggestions </a:t>
            </a:r>
            <a:endParaRPr lang="en-US" dirty="0"/>
          </a:p>
        </p:txBody>
      </p:sp>
      <p:sp>
        <p:nvSpPr>
          <p:cNvPr id="3" name="Content Placeholder 2"/>
          <p:cNvSpPr>
            <a:spLocks noGrp="1"/>
          </p:cNvSpPr>
          <p:nvPr>
            <p:ph idx="1"/>
          </p:nvPr>
        </p:nvSpPr>
        <p:spPr/>
        <p:txBody>
          <a:bodyPr>
            <a:normAutofit fontScale="85000" lnSpcReduction="20000"/>
          </a:bodyPr>
          <a:lstStyle/>
          <a:p>
            <a:r>
              <a:rPr lang="en-US" sz="3300" dirty="0" smtClean="0"/>
              <a:t>Increases </a:t>
            </a:r>
            <a:r>
              <a:rPr lang="en-US" sz="3300" dirty="0"/>
              <a:t>funding </a:t>
            </a:r>
            <a:r>
              <a:rPr lang="en-US" sz="3300" dirty="0" smtClean="0"/>
              <a:t>for </a:t>
            </a:r>
            <a:r>
              <a:rPr lang="en-US" sz="3300" dirty="0"/>
              <a:t>community-based prevention and </a:t>
            </a:r>
            <a:r>
              <a:rPr lang="en-US" sz="3300" dirty="0" smtClean="0"/>
              <a:t>intervention services </a:t>
            </a:r>
            <a:r>
              <a:rPr lang="en-US" sz="3300" dirty="0"/>
              <a:t>through the Promoting Safe and Stable Families (PSSF) </a:t>
            </a:r>
            <a:r>
              <a:rPr lang="en-US" sz="3300" dirty="0" smtClean="0"/>
              <a:t>program  </a:t>
            </a:r>
          </a:p>
          <a:p>
            <a:pPr lvl="1"/>
            <a:r>
              <a:rPr lang="en-US" sz="3300" dirty="0" smtClean="0"/>
              <a:t>Requiring funds </a:t>
            </a:r>
            <a:r>
              <a:rPr lang="en-US" sz="3300" dirty="0"/>
              <a:t>be used on </a:t>
            </a:r>
            <a:r>
              <a:rPr lang="en-US" sz="3300" dirty="0" smtClean="0"/>
              <a:t>evidence-based programs</a:t>
            </a:r>
          </a:p>
          <a:p>
            <a:r>
              <a:rPr lang="en-US" sz="3300" dirty="0" smtClean="0"/>
              <a:t>Provides </a:t>
            </a:r>
            <a:r>
              <a:rPr lang="en-US" sz="3300" dirty="0"/>
              <a:t>funding for research and technical assistance to inform States and Tribes’ use of family</a:t>
            </a:r>
          </a:p>
          <a:p>
            <a:r>
              <a:rPr lang="en-US" sz="3300" dirty="0"/>
              <a:t>services </a:t>
            </a:r>
            <a:r>
              <a:rPr lang="en-US" sz="3300" dirty="0" smtClean="0"/>
              <a:t>under IV-E, </a:t>
            </a:r>
            <a:r>
              <a:rPr lang="en-US" sz="3300" dirty="0"/>
              <a:t>as well as funding for research and </a:t>
            </a:r>
            <a:r>
              <a:rPr lang="en-US" sz="3300" dirty="0" smtClean="0"/>
              <a:t>technical assistance </a:t>
            </a:r>
            <a:r>
              <a:rPr lang="en-US" sz="3300" dirty="0"/>
              <a:t>to identify additional evidence-based prevention and post-permanency </a:t>
            </a:r>
            <a:r>
              <a:rPr lang="en-US" sz="3300" dirty="0" smtClean="0"/>
              <a:t>interventions ($</a:t>
            </a:r>
            <a:r>
              <a:rPr lang="en-US" sz="3300" dirty="0"/>
              <a:t>4 million per year).</a:t>
            </a:r>
          </a:p>
          <a:p>
            <a:endParaRPr lang="en-US" dirty="0"/>
          </a:p>
        </p:txBody>
      </p:sp>
      <p:sp>
        <p:nvSpPr>
          <p:cNvPr id="4" name="Footer Placeholder 3"/>
          <p:cNvSpPr>
            <a:spLocks noGrp="1"/>
          </p:cNvSpPr>
          <p:nvPr>
            <p:ph type="ftr" sz="quarter" idx="11"/>
          </p:nvPr>
        </p:nvSpPr>
        <p:spPr/>
        <p:txBody>
          <a:bodyPr/>
          <a:lstStyle/>
          <a:p>
            <a:r>
              <a:rPr lang="en-US" smtClean="0"/>
              <a:t>©2015 National Association of Social Workers. All Rights Reserved. </a:t>
            </a:r>
            <a:endParaRPr lang="en-US"/>
          </a:p>
        </p:txBody>
      </p:sp>
      <p:sp>
        <p:nvSpPr>
          <p:cNvPr id="5" name="Slide Number Placeholder 4"/>
          <p:cNvSpPr>
            <a:spLocks noGrp="1"/>
          </p:cNvSpPr>
          <p:nvPr>
            <p:ph type="sldNum" sz="quarter" idx="12"/>
          </p:nvPr>
        </p:nvSpPr>
        <p:spPr/>
        <p:txBody>
          <a:bodyPr/>
          <a:lstStyle/>
          <a:p>
            <a:fld id="{4F12038A-C0C4-4A44-AC52-8C4CBE6C9F30}" type="slidenum">
              <a:rPr lang="en-US" smtClean="0"/>
              <a:t>23</a:t>
            </a:fld>
            <a:endParaRPr lang="en-US"/>
          </a:p>
        </p:txBody>
      </p:sp>
    </p:spTree>
    <p:extLst>
      <p:ext uri="{BB962C8B-B14F-4D97-AF65-F5344CB8AC3E}">
        <p14:creationId xmlns:p14="http://schemas.microsoft.com/office/powerpoint/2010/main" val="227411894"/>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Issues to Consider</a:t>
            </a:r>
            <a:endParaRPr lang="en-US" dirty="0"/>
          </a:p>
        </p:txBody>
      </p:sp>
      <p:sp>
        <p:nvSpPr>
          <p:cNvPr id="3" name="Content Placeholder 2"/>
          <p:cNvSpPr>
            <a:spLocks noGrp="1"/>
          </p:cNvSpPr>
          <p:nvPr>
            <p:ph idx="1"/>
          </p:nvPr>
        </p:nvSpPr>
        <p:spPr/>
        <p:txBody>
          <a:bodyPr>
            <a:normAutofit lnSpcReduction="10000"/>
          </a:bodyPr>
          <a:lstStyle/>
          <a:p>
            <a:r>
              <a:rPr lang="en-US" dirty="0" smtClean="0"/>
              <a:t>Are we working to develop and test evidence-based interventions?</a:t>
            </a:r>
          </a:p>
          <a:p>
            <a:pPr lvl="1"/>
            <a:r>
              <a:rPr lang="en-US" dirty="0" smtClean="0"/>
              <a:t>What is the definition of Evidence-Based Practices?</a:t>
            </a:r>
          </a:p>
          <a:p>
            <a:pPr lvl="1"/>
            <a:r>
              <a:rPr lang="en-US" dirty="0" smtClean="0"/>
              <a:t>Where are the gaps in EBPs?</a:t>
            </a:r>
          </a:p>
          <a:p>
            <a:pPr lvl="2"/>
            <a:r>
              <a:rPr lang="en-US" dirty="0" smtClean="0"/>
              <a:t>What do we know about the success and effectiveness of MIECHV to address child welfare issues?</a:t>
            </a:r>
          </a:p>
          <a:p>
            <a:pPr lvl="2"/>
            <a:r>
              <a:rPr lang="en-US" dirty="0" smtClean="0"/>
              <a:t>What are all of the settings/systems that MUST work together to </a:t>
            </a:r>
            <a:r>
              <a:rPr lang="en-US" dirty="0"/>
              <a:t> </a:t>
            </a:r>
            <a:r>
              <a:rPr lang="en-US" dirty="0" smtClean="0"/>
              <a:t>improve outcomes?</a:t>
            </a:r>
          </a:p>
          <a:p>
            <a:pPr lvl="1"/>
            <a:r>
              <a:rPr lang="en-US" dirty="0" smtClean="0"/>
              <a:t>Do agencies have the “right” cadre of staff (training, workload, expertise, commitment) to implement evidence-based interventions?</a:t>
            </a:r>
          </a:p>
          <a:p>
            <a:pPr lvl="1"/>
            <a:endParaRPr lang="en-US" dirty="0"/>
          </a:p>
        </p:txBody>
      </p:sp>
      <p:sp>
        <p:nvSpPr>
          <p:cNvPr id="4" name="Footer Placeholder 3"/>
          <p:cNvSpPr>
            <a:spLocks noGrp="1"/>
          </p:cNvSpPr>
          <p:nvPr>
            <p:ph type="ftr" sz="quarter" idx="11"/>
          </p:nvPr>
        </p:nvSpPr>
        <p:spPr/>
        <p:txBody>
          <a:bodyPr/>
          <a:lstStyle/>
          <a:p>
            <a:r>
              <a:rPr lang="en-US" smtClean="0"/>
              <a:t>©2015 National Association of Social Workers. All Rights Reserved. </a:t>
            </a:r>
            <a:endParaRPr lang="en-US"/>
          </a:p>
        </p:txBody>
      </p:sp>
      <p:sp>
        <p:nvSpPr>
          <p:cNvPr id="5" name="Slide Number Placeholder 4"/>
          <p:cNvSpPr>
            <a:spLocks noGrp="1"/>
          </p:cNvSpPr>
          <p:nvPr>
            <p:ph type="sldNum" sz="quarter" idx="12"/>
          </p:nvPr>
        </p:nvSpPr>
        <p:spPr/>
        <p:txBody>
          <a:bodyPr/>
          <a:lstStyle/>
          <a:p>
            <a:fld id="{4F12038A-C0C4-4A44-AC52-8C4CBE6C9F30}" type="slidenum">
              <a:rPr lang="en-US" smtClean="0"/>
              <a:t>24</a:t>
            </a:fld>
            <a:endParaRPr lang="en-US"/>
          </a:p>
        </p:txBody>
      </p:sp>
    </p:spTree>
    <p:extLst>
      <p:ext uri="{BB962C8B-B14F-4D97-AF65-F5344CB8AC3E}">
        <p14:creationId xmlns:p14="http://schemas.microsoft.com/office/powerpoint/2010/main" val="592452538"/>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Issues to Consider</a:t>
            </a:r>
            <a:endParaRPr lang="en-US" dirty="0"/>
          </a:p>
        </p:txBody>
      </p:sp>
      <p:sp>
        <p:nvSpPr>
          <p:cNvPr id="3" name="Content Placeholder 2"/>
          <p:cNvSpPr>
            <a:spLocks noGrp="1"/>
          </p:cNvSpPr>
          <p:nvPr>
            <p:ph idx="1"/>
          </p:nvPr>
        </p:nvSpPr>
        <p:spPr/>
        <p:txBody>
          <a:bodyPr/>
          <a:lstStyle/>
          <a:p>
            <a:r>
              <a:rPr lang="en-US" dirty="0" smtClean="0"/>
              <a:t>How do we balance needed services (mental health, substance abuse, health) for parents and for children and youth?</a:t>
            </a:r>
          </a:p>
          <a:p>
            <a:r>
              <a:rPr lang="en-US" dirty="0" smtClean="0"/>
              <a:t>What can be learned from early childhood focused interventions targeting 0 to 3 in places like Oregon for Medicaid eligible children?</a:t>
            </a:r>
          </a:p>
          <a:p>
            <a:r>
              <a:rPr lang="en-US" dirty="0" smtClean="0"/>
              <a:t>Are there resources to train the workforce?</a:t>
            </a:r>
          </a:p>
          <a:p>
            <a:r>
              <a:rPr lang="en-US" dirty="0" smtClean="0"/>
              <a:t>What processes are needed to ensure the well-being of the workforce?</a:t>
            </a:r>
            <a:endParaRPr lang="en-US" dirty="0"/>
          </a:p>
        </p:txBody>
      </p:sp>
      <p:sp>
        <p:nvSpPr>
          <p:cNvPr id="4" name="Footer Placeholder 3"/>
          <p:cNvSpPr>
            <a:spLocks noGrp="1"/>
          </p:cNvSpPr>
          <p:nvPr>
            <p:ph type="ftr" sz="quarter" idx="11"/>
          </p:nvPr>
        </p:nvSpPr>
        <p:spPr/>
        <p:txBody>
          <a:bodyPr/>
          <a:lstStyle/>
          <a:p>
            <a:r>
              <a:rPr lang="en-US" smtClean="0"/>
              <a:t>©2015 National Association of Social Workers. All Rights Reserved. </a:t>
            </a:r>
            <a:endParaRPr lang="en-US"/>
          </a:p>
        </p:txBody>
      </p:sp>
      <p:sp>
        <p:nvSpPr>
          <p:cNvPr id="5" name="Slide Number Placeholder 4"/>
          <p:cNvSpPr>
            <a:spLocks noGrp="1"/>
          </p:cNvSpPr>
          <p:nvPr>
            <p:ph type="sldNum" sz="quarter" idx="12"/>
          </p:nvPr>
        </p:nvSpPr>
        <p:spPr/>
        <p:txBody>
          <a:bodyPr/>
          <a:lstStyle/>
          <a:p>
            <a:fld id="{4F12038A-C0C4-4A44-AC52-8C4CBE6C9F30}" type="slidenum">
              <a:rPr lang="en-US" smtClean="0"/>
              <a:t>25</a:t>
            </a:fld>
            <a:endParaRPr lang="en-US"/>
          </a:p>
        </p:txBody>
      </p:sp>
    </p:spTree>
    <p:extLst>
      <p:ext uri="{BB962C8B-B14F-4D97-AF65-F5344CB8AC3E}">
        <p14:creationId xmlns:p14="http://schemas.microsoft.com/office/powerpoint/2010/main" val="1836796862"/>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5880" y="152400"/>
            <a:ext cx="7284720" cy="914400"/>
          </a:xfrm>
        </p:spPr>
        <p:txBody>
          <a:bodyPr/>
          <a:lstStyle/>
          <a:p>
            <a:r>
              <a:rPr lang="en-US" dirty="0" smtClean="0"/>
              <a:t>Well-being: Parallel Process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186233734"/>
              </p:ext>
            </p:extLst>
          </p:nvPr>
        </p:nvGraphicFramePr>
        <p:xfrm>
          <a:off x="228600" y="1371600"/>
          <a:ext cx="4343400" cy="495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p:cNvSpPr>
            <a:spLocks noGrp="1"/>
          </p:cNvSpPr>
          <p:nvPr>
            <p:ph type="ftr" sz="quarter" idx="10"/>
          </p:nvPr>
        </p:nvSpPr>
        <p:spPr/>
        <p:txBody>
          <a:bodyPr/>
          <a:lstStyle/>
          <a:p>
            <a:pPr>
              <a:defRPr/>
            </a:pPr>
            <a:r>
              <a:rPr lang="en-US" dirty="0" smtClean="0"/>
              <a:t> </a:t>
            </a:r>
            <a:endParaRPr lang="en-US" dirty="0"/>
          </a:p>
        </p:txBody>
      </p:sp>
      <p:graphicFrame>
        <p:nvGraphicFramePr>
          <p:cNvPr id="6" name="Diagram 5"/>
          <p:cNvGraphicFramePr/>
          <p:nvPr>
            <p:extLst>
              <p:ext uri="{D42A27DB-BD31-4B8C-83A1-F6EECF244321}">
                <p14:modId xmlns:p14="http://schemas.microsoft.com/office/powerpoint/2010/main" val="2784189263"/>
              </p:ext>
            </p:extLst>
          </p:nvPr>
        </p:nvGraphicFramePr>
        <p:xfrm>
          <a:off x="4495800" y="1752600"/>
          <a:ext cx="4800600" cy="4064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297557241"/>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0480" y="82550"/>
            <a:ext cx="7722870" cy="1060450"/>
          </a:xfrm>
        </p:spPr>
        <p:txBody>
          <a:bodyPr>
            <a:normAutofit/>
          </a:bodyPr>
          <a:lstStyle/>
          <a:p>
            <a:r>
              <a:rPr lang="en-US" sz="4000" dirty="0" smtClean="0"/>
              <a:t>Promoting Workforce Well-being</a:t>
            </a:r>
            <a:endParaRPr lang="en-US" sz="4000" dirty="0"/>
          </a:p>
        </p:txBody>
      </p:sp>
      <p:graphicFrame>
        <p:nvGraphicFramePr>
          <p:cNvPr id="6" name="Content Placeholder 4"/>
          <p:cNvGraphicFramePr>
            <a:graphicFrameLocks noGrp="1"/>
          </p:cNvGraphicFramePr>
          <p:nvPr>
            <p:ph idx="1"/>
            <p:extLst>
              <p:ext uri="{D42A27DB-BD31-4B8C-83A1-F6EECF244321}">
                <p14:modId xmlns:p14="http://schemas.microsoft.com/office/powerpoint/2010/main" val="3827787540"/>
              </p:ext>
            </p:extLst>
          </p:nvPr>
        </p:nvGraphicFramePr>
        <p:xfrm>
          <a:off x="894944" y="1447800"/>
          <a:ext cx="8020455" cy="495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6"/>
          <p:cNvSpPr/>
          <p:nvPr/>
        </p:nvSpPr>
        <p:spPr bwMode="auto">
          <a:xfrm>
            <a:off x="3369548" y="1540747"/>
            <a:ext cx="2590800" cy="1524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b="1" dirty="0" smtClean="0">
                <a:solidFill>
                  <a:schemeClr val="bg1"/>
                </a:solidFill>
              </a:rPr>
              <a:t>Apply Clinical &amp; Evidence-Based Knowledge  to Engage with Families and Promote Strengths</a:t>
            </a:r>
            <a:endParaRPr kumimoji="0" lang="en-US" sz="1800" b="1" i="0" u="none" strike="noStrike" cap="none" normalizeH="0" baseline="0" dirty="0">
              <a:ln>
                <a:noFill/>
              </a:ln>
              <a:solidFill>
                <a:schemeClr val="bg1"/>
              </a:solidFill>
              <a:effectLst/>
            </a:endParaRPr>
          </a:p>
        </p:txBody>
      </p:sp>
      <p:sp>
        <p:nvSpPr>
          <p:cNvPr id="8" name="Right Arrow 7"/>
          <p:cNvSpPr/>
          <p:nvPr/>
        </p:nvSpPr>
        <p:spPr bwMode="auto">
          <a:xfrm rot="2613377">
            <a:off x="4343400" y="2971800"/>
            <a:ext cx="457200" cy="304800"/>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pitchFamily="-65" charset="0"/>
            </a:endParaRPr>
          </a:p>
        </p:txBody>
      </p:sp>
    </p:spTree>
    <p:extLst>
      <p:ext uri="{BB962C8B-B14F-4D97-AF65-F5344CB8AC3E}">
        <p14:creationId xmlns:p14="http://schemas.microsoft.com/office/powerpoint/2010/main" val="917899980"/>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1"/>
          <p:cNvSpPr>
            <a:spLocks noGrp="1"/>
          </p:cNvSpPr>
          <p:nvPr>
            <p:ph idx="1"/>
          </p:nvPr>
        </p:nvSpPr>
        <p:spPr bwMode="auto">
          <a:xfrm>
            <a:off x="992220" y="1219200"/>
            <a:ext cx="7846979" cy="47879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2500" lnSpcReduction="10000"/>
          </a:bodyPr>
          <a:lstStyle/>
          <a:p>
            <a:pPr>
              <a:defRPr/>
            </a:pPr>
            <a:r>
              <a:rPr lang="en-US" sz="2400" b="1" dirty="0" smtClean="0">
                <a:solidFill>
                  <a:schemeClr val="tx1"/>
                </a:solidFill>
                <a:latin typeface="Times New Roman" pitchFamily="18" charset="0"/>
                <a:ea typeface="ＭＳ Ｐゴシック" charset="-128"/>
                <a:cs typeface="Times New Roman" pitchFamily="18" charset="0"/>
              </a:rPr>
              <a:t>Supervision: The Safety Net for Front-Line Practice</a:t>
            </a:r>
            <a:r>
              <a:rPr lang="en-US" b="1" dirty="0" smtClean="0">
                <a:solidFill>
                  <a:schemeClr val="tx1"/>
                </a:solidFill>
                <a:latin typeface="Times New Roman" pitchFamily="18" charset="0"/>
                <a:ea typeface="ＭＳ Ｐゴシック" charset="-128"/>
                <a:cs typeface="Times New Roman" pitchFamily="18" charset="0"/>
              </a:rPr>
              <a:t> </a:t>
            </a:r>
            <a:r>
              <a:rPr lang="en-US" sz="2000" u="sng" dirty="0" smtClean="0">
                <a:solidFill>
                  <a:schemeClr val="tx1"/>
                </a:solidFill>
                <a:latin typeface="Times New Roman" pitchFamily="18" charset="0"/>
                <a:ea typeface="ＭＳ Ｐゴシック" charset="-128"/>
                <a:cs typeface="Times New Roman" pitchFamily="18" charset="0"/>
                <a:hlinkClick r:id="rId3"/>
              </a:rPr>
              <a:t>http://www.socialworkpolicy.org/news-events/supervision-the-safety-net-for-front-line-child-welfare-practice.html</a:t>
            </a:r>
            <a:r>
              <a:rPr lang="en-US" sz="2000" u="sng" dirty="0" smtClean="0">
                <a:solidFill>
                  <a:schemeClr val="tx1"/>
                </a:solidFill>
                <a:latin typeface="Times New Roman" pitchFamily="18" charset="0"/>
                <a:ea typeface="ＭＳ Ｐゴシック" charset="-128"/>
                <a:cs typeface="Times New Roman" pitchFamily="18" charset="0"/>
              </a:rPr>
              <a:t> </a:t>
            </a:r>
          </a:p>
          <a:p>
            <a:pPr>
              <a:defRPr/>
            </a:pPr>
            <a:r>
              <a:rPr lang="en-US" sz="2400" b="1" dirty="0" smtClean="0">
                <a:solidFill>
                  <a:schemeClr val="tx1"/>
                </a:solidFill>
                <a:ea typeface="ＭＳ Ｐゴシック" charset="-128"/>
              </a:rPr>
              <a:t>Children at Risk: Optimizing Health in an Era of Reform </a:t>
            </a:r>
            <a:r>
              <a:rPr lang="en-US" sz="2000" dirty="0" smtClean="0">
                <a:solidFill>
                  <a:schemeClr val="tx1"/>
                </a:solidFill>
                <a:ea typeface="ＭＳ Ｐゴシック" charset="-128"/>
                <a:hlinkClick r:id="rId4"/>
              </a:rPr>
              <a:t>http://www.socialworkpolicy.org/news-events/report-on-health-care-for-children-at-risk.htm</a:t>
            </a:r>
            <a:r>
              <a:rPr lang="en-US" sz="2000" dirty="0" smtClean="0">
                <a:ea typeface="ＭＳ Ｐゴシック" charset="-128"/>
                <a:hlinkClick r:id="rId4"/>
              </a:rPr>
              <a:t>l</a:t>
            </a:r>
            <a:r>
              <a:rPr lang="en-US" sz="2000" dirty="0" smtClean="0">
                <a:ea typeface="ＭＳ Ｐゴシック" charset="-128"/>
              </a:rPr>
              <a:t>.</a:t>
            </a:r>
          </a:p>
          <a:p>
            <a:pPr>
              <a:defRPr/>
            </a:pPr>
            <a:r>
              <a:rPr lang="en-US" sz="2400" b="1" dirty="0" smtClean="0">
                <a:solidFill>
                  <a:schemeClr val="tx1"/>
                </a:solidFill>
                <a:ea typeface="ＭＳ Ｐゴシック" charset="-128"/>
              </a:rPr>
              <a:t>Educating Social Workers for Child Welfare Practice: The Status of Using Title IV-E Funding to Support BSW &amp; MSW Education</a:t>
            </a:r>
          </a:p>
          <a:p>
            <a:pPr>
              <a:buNone/>
              <a:defRPr/>
            </a:pPr>
            <a:r>
              <a:rPr lang="en-US" sz="2000" dirty="0" smtClean="0">
                <a:solidFill>
                  <a:schemeClr val="tx1"/>
                </a:solidFill>
                <a:ea typeface="ＭＳ Ｐゴシック" charset="-128"/>
              </a:rPr>
              <a:t>	</a:t>
            </a:r>
            <a:r>
              <a:rPr lang="en-US" sz="2000" dirty="0" smtClean="0">
                <a:solidFill>
                  <a:schemeClr val="tx1"/>
                </a:solidFill>
                <a:hlinkClick r:id="rId5"/>
              </a:rPr>
              <a:t>http://www.socialworkpolicy.org/news/new-policy-brief-highlights-use-of-title-iv-e-funding-to-support-social-work-students.html</a:t>
            </a:r>
            <a:endParaRPr lang="en-US" sz="2000" dirty="0" smtClean="0">
              <a:solidFill>
                <a:schemeClr val="tx1"/>
              </a:solidFill>
            </a:endParaRPr>
          </a:p>
          <a:p>
            <a:pPr>
              <a:defRPr/>
            </a:pPr>
            <a:r>
              <a:rPr lang="en-US" sz="2400" b="1" dirty="0" smtClean="0">
                <a:solidFill>
                  <a:schemeClr val="tx1"/>
                </a:solidFill>
              </a:rPr>
              <a:t>Investing in the Social Work Workforce </a:t>
            </a:r>
            <a:r>
              <a:rPr lang="en-US" sz="2000" dirty="0" smtClean="0">
                <a:solidFill>
                  <a:schemeClr val="tx1"/>
                </a:solidFill>
                <a:hlinkClick r:id="rId6"/>
              </a:rPr>
              <a:t>http://www.socialworkpolicy.org/news-events/social-work-policy-institute-releases-new-report-on-needed-workforce-investments.html</a:t>
            </a:r>
            <a:endParaRPr lang="en-US" sz="2000" dirty="0" smtClean="0">
              <a:solidFill>
                <a:schemeClr val="tx1"/>
              </a:solidFill>
            </a:endParaRPr>
          </a:p>
          <a:p>
            <a:pPr>
              <a:buNone/>
              <a:defRPr/>
            </a:pPr>
            <a:endParaRPr lang="en-US" sz="2000" dirty="0" smtClean="0">
              <a:solidFill>
                <a:schemeClr val="tx1"/>
              </a:solidFill>
            </a:endParaRPr>
          </a:p>
          <a:p>
            <a:pPr>
              <a:defRPr/>
            </a:pPr>
            <a:endParaRPr lang="en-US" sz="2000" dirty="0" smtClean="0">
              <a:solidFill>
                <a:schemeClr val="tx1"/>
              </a:solidFill>
            </a:endParaRPr>
          </a:p>
        </p:txBody>
      </p:sp>
      <p:sp>
        <p:nvSpPr>
          <p:cNvPr id="19459" name="Title 2"/>
          <p:cNvSpPr>
            <a:spLocks noGrp="1"/>
          </p:cNvSpPr>
          <p:nvPr>
            <p:ph type="title"/>
          </p:nvPr>
        </p:nvSpPr>
        <p:spPr>
          <a:xfrm>
            <a:off x="381000" y="152400"/>
            <a:ext cx="8229600" cy="914400"/>
          </a:xfrm>
        </p:spPr>
        <p:txBody>
          <a:bodyPr/>
          <a:lstStyle/>
          <a:p>
            <a:pPr algn="ctr"/>
            <a:r>
              <a:rPr lang="en-US" sz="3600" dirty="0" smtClean="0">
                <a:ea typeface="ＭＳ Ｐゴシック" charset="-128"/>
              </a:rPr>
              <a:t>Resources</a:t>
            </a:r>
          </a:p>
        </p:txBody>
      </p:sp>
    </p:spTree>
    <p:extLst>
      <p:ext uri="{BB962C8B-B14F-4D97-AF65-F5344CB8AC3E}">
        <p14:creationId xmlns:p14="http://schemas.microsoft.com/office/powerpoint/2010/main" val="1900468344"/>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Resources</a:t>
            </a:r>
            <a:endParaRPr lang="en-US" dirty="0"/>
          </a:p>
        </p:txBody>
      </p:sp>
      <p:sp>
        <p:nvSpPr>
          <p:cNvPr id="3" name="Content Placeholder 2"/>
          <p:cNvSpPr>
            <a:spLocks noGrp="1"/>
          </p:cNvSpPr>
          <p:nvPr>
            <p:ph idx="1"/>
          </p:nvPr>
        </p:nvSpPr>
        <p:spPr/>
        <p:txBody>
          <a:bodyPr>
            <a:normAutofit/>
          </a:bodyPr>
          <a:lstStyle/>
          <a:p>
            <a:r>
              <a:rPr lang="en-US" sz="2800" b="1" dirty="0" smtClean="0">
                <a:solidFill>
                  <a:schemeClr val="tx1"/>
                </a:solidFill>
              </a:rPr>
              <a:t>Factors Influencing Retention: Systematic Review of the Research </a:t>
            </a:r>
            <a:r>
              <a:rPr lang="en-US" sz="1900" dirty="0" smtClean="0">
                <a:solidFill>
                  <a:schemeClr val="tx1"/>
                </a:solidFill>
                <a:hlinkClick r:id="rId3"/>
              </a:rPr>
              <a:t>http://www.socialworkpolicy.org/publications/iaswr-publications/iaswr-child-welfare-workforce-initiative.html</a:t>
            </a:r>
            <a:endParaRPr lang="en-US" sz="2800" dirty="0" smtClean="0">
              <a:solidFill>
                <a:schemeClr val="tx1"/>
              </a:solidFill>
            </a:endParaRPr>
          </a:p>
          <a:p>
            <a:r>
              <a:rPr lang="en-US" sz="2800" b="1" dirty="0" smtClean="0">
                <a:solidFill>
                  <a:schemeClr val="tx1"/>
                </a:solidFill>
              </a:rPr>
              <a:t>CDF/</a:t>
            </a:r>
            <a:r>
              <a:rPr lang="en-US" sz="2800" b="1" dirty="0" err="1" smtClean="0">
                <a:solidFill>
                  <a:schemeClr val="tx1"/>
                </a:solidFill>
              </a:rPr>
              <a:t>Children’sRights</a:t>
            </a:r>
            <a:r>
              <a:rPr lang="en-US" sz="2800" b="1" dirty="0" smtClean="0">
                <a:solidFill>
                  <a:schemeClr val="tx1"/>
                </a:solidFill>
              </a:rPr>
              <a:t> </a:t>
            </a:r>
            <a:r>
              <a:rPr lang="en-US" sz="2800" b="1" dirty="0">
                <a:solidFill>
                  <a:schemeClr val="tx1"/>
                </a:solidFill>
              </a:rPr>
              <a:t>National Child Welfare Workforce Policy Workgroup</a:t>
            </a:r>
          </a:p>
          <a:p>
            <a:pPr lvl="1"/>
            <a:r>
              <a:rPr lang="en-US" sz="1600" dirty="0">
                <a:solidFill>
                  <a:schemeClr val="tx1"/>
                </a:solidFill>
                <a:hlinkClick r:id="rId4"/>
              </a:rPr>
              <a:t>http://www.childrensdefense.org/child-research-data-publications/data/promoting-child-welfare-workforce-improvements.html</a:t>
            </a:r>
            <a:endParaRPr lang="en-US" sz="1600" dirty="0">
              <a:solidFill>
                <a:schemeClr val="tx1"/>
              </a:solidFill>
            </a:endParaRPr>
          </a:p>
          <a:p>
            <a:pPr>
              <a:defRPr/>
            </a:pPr>
            <a:r>
              <a:rPr lang="en-US" sz="2800" b="1" dirty="0">
                <a:solidFill>
                  <a:schemeClr val="tx1"/>
                </a:solidFill>
                <a:ea typeface="ＭＳ Ｐゴシック" charset="-128"/>
              </a:rPr>
              <a:t>Child Welfare Information Gateway</a:t>
            </a:r>
            <a:r>
              <a:rPr lang="en-US" sz="2800" dirty="0">
                <a:solidFill>
                  <a:schemeClr val="tx1"/>
                </a:solidFill>
                <a:ea typeface="ＭＳ Ｐゴシック" charset="-128"/>
              </a:rPr>
              <a:t>: </a:t>
            </a:r>
            <a:r>
              <a:rPr lang="en-US" sz="1800" dirty="0">
                <a:solidFill>
                  <a:schemeClr val="tx1"/>
                </a:solidFill>
                <a:ea typeface="ＭＳ Ｐゴシック" charset="-128"/>
                <a:hlinkClick r:id="rId5"/>
              </a:rPr>
              <a:t>http://www.childwelfare.gov/management/mgmt_supervision/</a:t>
            </a:r>
            <a:r>
              <a:rPr lang="en-US" sz="1800" dirty="0">
                <a:solidFill>
                  <a:schemeClr val="tx1"/>
                </a:solidFill>
                <a:ea typeface="ＭＳ Ｐゴシック" charset="-128"/>
              </a:rPr>
              <a:t> </a:t>
            </a:r>
          </a:p>
          <a:p>
            <a:pPr>
              <a:defRPr/>
            </a:pPr>
            <a:r>
              <a:rPr lang="en-US" sz="2800" b="1" dirty="0">
                <a:solidFill>
                  <a:schemeClr val="tx1"/>
                </a:solidFill>
                <a:ea typeface="ＭＳ Ｐゴシック" charset="-128"/>
              </a:rPr>
              <a:t>National Child Welfare Workforce </a:t>
            </a:r>
            <a:r>
              <a:rPr lang="en-US" sz="1800" dirty="0">
                <a:solidFill>
                  <a:schemeClr val="tx1"/>
                </a:solidFill>
                <a:ea typeface="ＭＳ Ｐゴシック" charset="-128"/>
                <a:hlinkClick r:id="rId6"/>
              </a:rPr>
              <a:t>http://</a:t>
            </a:r>
            <a:r>
              <a:rPr lang="en-US" sz="1800" dirty="0" smtClean="0">
                <a:solidFill>
                  <a:schemeClr val="tx1"/>
                </a:solidFill>
                <a:ea typeface="ＭＳ Ｐゴシック" charset="-128"/>
                <a:hlinkClick r:id="rId6"/>
              </a:rPr>
              <a:t>www.ncwwi.org/</a:t>
            </a:r>
            <a:r>
              <a:rPr lang="en-US" sz="1800" dirty="0" smtClean="0">
                <a:solidFill>
                  <a:schemeClr val="tx1"/>
                </a:solidFill>
                <a:ea typeface="ＭＳ Ｐゴシック" charset="-128"/>
              </a:rPr>
              <a:t> </a:t>
            </a:r>
          </a:p>
          <a:p>
            <a:pPr marL="0" indent="0">
              <a:buNone/>
              <a:defRPr/>
            </a:pPr>
            <a:endParaRPr lang="en-US" sz="2400" b="1" dirty="0" smtClean="0">
              <a:solidFill>
                <a:schemeClr val="tx1"/>
              </a:solidFill>
              <a:ea typeface="ＭＳ Ｐゴシック" charset="-128"/>
            </a:endParaRPr>
          </a:p>
          <a:p>
            <a:pPr>
              <a:defRPr/>
            </a:pPr>
            <a:endParaRPr lang="en-US" sz="1800" dirty="0">
              <a:solidFill>
                <a:schemeClr val="tx1"/>
              </a:solidFill>
              <a:ea typeface="ＭＳ Ｐゴシック" charset="-128"/>
            </a:endParaRPr>
          </a:p>
          <a:p>
            <a:endParaRPr lang="en-US" dirty="0"/>
          </a:p>
        </p:txBody>
      </p:sp>
      <p:sp>
        <p:nvSpPr>
          <p:cNvPr id="4" name="Footer Placeholder 3"/>
          <p:cNvSpPr>
            <a:spLocks noGrp="1"/>
          </p:cNvSpPr>
          <p:nvPr>
            <p:ph type="ftr" sz="quarter" idx="11"/>
          </p:nvPr>
        </p:nvSpPr>
        <p:spPr/>
        <p:txBody>
          <a:bodyPr/>
          <a:lstStyle/>
          <a:p>
            <a:r>
              <a:rPr lang="en-US" smtClean="0"/>
              <a:t>©2014 National Association of Social Workers. All Rights Reserved. </a:t>
            </a:r>
            <a:endParaRPr lang="en-US"/>
          </a:p>
        </p:txBody>
      </p:sp>
      <p:sp>
        <p:nvSpPr>
          <p:cNvPr id="5" name="Slide Number Placeholder 4"/>
          <p:cNvSpPr>
            <a:spLocks noGrp="1"/>
          </p:cNvSpPr>
          <p:nvPr>
            <p:ph type="sldNum" sz="quarter" idx="12"/>
          </p:nvPr>
        </p:nvSpPr>
        <p:spPr/>
        <p:txBody>
          <a:bodyPr/>
          <a:lstStyle/>
          <a:p>
            <a:fld id="{4F12038A-C0C4-4A44-AC52-8C4CBE6C9F30}" type="slidenum">
              <a:rPr lang="en-US" smtClean="0"/>
              <a:pPr/>
              <a:t>29</a:t>
            </a:fld>
            <a:endParaRPr lang="en-US"/>
          </a:p>
        </p:txBody>
      </p:sp>
    </p:spTree>
    <p:extLst>
      <p:ext uri="{BB962C8B-B14F-4D97-AF65-F5344CB8AC3E}">
        <p14:creationId xmlns:p14="http://schemas.microsoft.com/office/powerpoint/2010/main" val="31438520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0480" y="82550"/>
            <a:ext cx="7722870" cy="793750"/>
          </a:xfrm>
        </p:spPr>
        <p:txBody>
          <a:bodyPr>
            <a:noAutofit/>
          </a:bodyPr>
          <a:lstStyle/>
          <a:p>
            <a:r>
              <a:rPr lang="en-US" sz="3600" dirty="0" smtClean="0"/>
              <a:t>Workforce Issues Impact Child Outcomes </a:t>
            </a:r>
            <a:endParaRPr lang="en-US" sz="3600" dirty="0"/>
          </a:p>
        </p:txBody>
      </p:sp>
      <p:sp>
        <p:nvSpPr>
          <p:cNvPr id="3" name="Content Placeholder 2"/>
          <p:cNvSpPr>
            <a:spLocks noGrp="1"/>
          </p:cNvSpPr>
          <p:nvPr>
            <p:ph idx="1"/>
          </p:nvPr>
        </p:nvSpPr>
        <p:spPr>
          <a:xfrm>
            <a:off x="1300480" y="1628774"/>
            <a:ext cx="7722870" cy="4841875"/>
          </a:xfrm>
        </p:spPr>
        <p:txBody>
          <a:bodyPr>
            <a:normAutofit/>
          </a:bodyPr>
          <a:lstStyle/>
          <a:p>
            <a:r>
              <a:rPr lang="en-US" sz="3600" dirty="0" smtClean="0"/>
              <a:t>Workforce issues DO impact child outcomes:</a:t>
            </a:r>
          </a:p>
          <a:p>
            <a:pPr lvl="1"/>
            <a:r>
              <a:rPr lang="en-US" sz="3200" dirty="0" smtClean="0"/>
              <a:t>More workers a child has, increases likelihood of more foster care placements (Milwaukee County).</a:t>
            </a:r>
          </a:p>
          <a:p>
            <a:pPr lvl="1"/>
            <a:r>
              <a:rPr lang="en-US" sz="3200" dirty="0" smtClean="0"/>
              <a:t>Worker turnover impacts return to care (FL-Eckerd using predictive analytics).</a:t>
            </a:r>
          </a:p>
          <a:p>
            <a:pPr marL="914400" lvl="2" indent="0">
              <a:buNone/>
            </a:pPr>
            <a:endParaRPr lang="en-US" dirty="0" smtClean="0"/>
          </a:p>
          <a:p>
            <a:pPr marL="457200" lvl="1" indent="0">
              <a:buNone/>
            </a:pPr>
            <a:endParaRPr lang="en-US" dirty="0"/>
          </a:p>
        </p:txBody>
      </p:sp>
      <p:sp>
        <p:nvSpPr>
          <p:cNvPr id="4" name="Footer Placeholder 3"/>
          <p:cNvSpPr>
            <a:spLocks noGrp="1"/>
          </p:cNvSpPr>
          <p:nvPr>
            <p:ph type="ftr" sz="quarter" idx="11"/>
          </p:nvPr>
        </p:nvSpPr>
        <p:spPr/>
        <p:txBody>
          <a:bodyPr/>
          <a:lstStyle/>
          <a:p>
            <a:r>
              <a:rPr lang="en-US" smtClean="0"/>
              <a:t>©2015 National Association of Social Workers. All Rights Reserved. </a:t>
            </a:r>
            <a:endParaRPr lang="en-US"/>
          </a:p>
        </p:txBody>
      </p:sp>
      <p:sp>
        <p:nvSpPr>
          <p:cNvPr id="5" name="Slide Number Placeholder 4"/>
          <p:cNvSpPr>
            <a:spLocks noGrp="1"/>
          </p:cNvSpPr>
          <p:nvPr>
            <p:ph type="sldNum" sz="quarter" idx="12"/>
          </p:nvPr>
        </p:nvSpPr>
        <p:spPr/>
        <p:txBody>
          <a:bodyPr/>
          <a:lstStyle/>
          <a:p>
            <a:fld id="{4F12038A-C0C4-4A44-AC52-8C4CBE6C9F30}" type="slidenum">
              <a:rPr lang="en-US" smtClean="0"/>
              <a:t>3</a:t>
            </a:fld>
            <a:endParaRPr lang="en-US"/>
          </a:p>
        </p:txBody>
      </p:sp>
    </p:spTree>
    <p:extLst>
      <p:ext uri="{BB962C8B-B14F-4D97-AF65-F5344CB8AC3E}">
        <p14:creationId xmlns:p14="http://schemas.microsoft.com/office/powerpoint/2010/main" val="1508667375"/>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p:txBody>
          <a:bodyPr/>
          <a:lstStyle/>
          <a:p>
            <a:endParaRPr lang="en-US" dirty="0" smtClean="0"/>
          </a:p>
          <a:p>
            <a:r>
              <a:rPr lang="en-US" dirty="0" smtClean="0"/>
              <a:t>For </a:t>
            </a:r>
            <a:r>
              <a:rPr lang="en-US" dirty="0"/>
              <a:t>More Information</a:t>
            </a:r>
          </a:p>
          <a:p>
            <a:r>
              <a:rPr lang="en-US" dirty="0" smtClean="0"/>
              <a:t>Joan Levy Zlotnik, PhD, ACSW</a:t>
            </a:r>
          </a:p>
          <a:p>
            <a:r>
              <a:rPr lang="en-US" smtClean="0">
                <a:hlinkClick r:id="rId2"/>
              </a:rPr>
              <a:t>jzlotnik@naswdc.org</a:t>
            </a:r>
            <a:r>
              <a:rPr lang="en-US" smtClean="0"/>
              <a:t>  </a:t>
            </a:r>
            <a:r>
              <a:rPr lang="en-US" smtClean="0">
                <a:hlinkClick r:id="rId3"/>
              </a:rPr>
              <a:t>joanzlotnik@gmail.com</a:t>
            </a:r>
            <a:endParaRPr lang="en-US" smtClean="0"/>
          </a:p>
          <a:p>
            <a:endParaRPr lang="en-US" dirty="0" smtClean="0"/>
          </a:p>
          <a:p>
            <a:r>
              <a:rPr lang="en-US" dirty="0" smtClean="0"/>
              <a:t>202 336-8393</a:t>
            </a:r>
          </a:p>
          <a:p>
            <a:endParaRPr lang="en-US" dirty="0"/>
          </a:p>
        </p:txBody>
      </p:sp>
      <p:sp>
        <p:nvSpPr>
          <p:cNvPr id="4" name="Footer Placeholder 3"/>
          <p:cNvSpPr>
            <a:spLocks noGrp="1"/>
          </p:cNvSpPr>
          <p:nvPr>
            <p:ph type="ftr" sz="quarter" idx="11"/>
          </p:nvPr>
        </p:nvSpPr>
        <p:spPr/>
        <p:txBody>
          <a:bodyPr/>
          <a:lstStyle/>
          <a:p>
            <a:r>
              <a:rPr lang="en-US" smtClean="0"/>
              <a:t>©2015 National Association of Social Workers. All Rights Reserved. </a:t>
            </a:r>
            <a:endParaRPr lang="en-US"/>
          </a:p>
        </p:txBody>
      </p:sp>
      <p:sp>
        <p:nvSpPr>
          <p:cNvPr id="5" name="Slide Number Placeholder 4"/>
          <p:cNvSpPr>
            <a:spLocks noGrp="1"/>
          </p:cNvSpPr>
          <p:nvPr>
            <p:ph type="sldNum" sz="quarter" idx="12"/>
          </p:nvPr>
        </p:nvSpPr>
        <p:spPr/>
        <p:txBody>
          <a:bodyPr/>
          <a:lstStyle/>
          <a:p>
            <a:fld id="{4F12038A-C0C4-4A44-AC52-8C4CBE6C9F30}" type="slidenum">
              <a:rPr lang="en-US" smtClean="0"/>
              <a:t>30</a:t>
            </a:fld>
            <a:endParaRPr lang="en-US"/>
          </a:p>
        </p:txBody>
      </p:sp>
    </p:spTree>
    <p:extLst>
      <p:ext uri="{BB962C8B-B14F-4D97-AF65-F5344CB8AC3E}">
        <p14:creationId xmlns:p14="http://schemas.microsoft.com/office/powerpoint/2010/main" val="367994760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Workforce Issues Impact Child Outcomes</a:t>
            </a:r>
            <a:endParaRPr lang="en-US" dirty="0"/>
          </a:p>
        </p:txBody>
      </p:sp>
      <p:sp>
        <p:nvSpPr>
          <p:cNvPr id="3" name="Content Placeholder 2"/>
          <p:cNvSpPr>
            <a:spLocks noGrp="1"/>
          </p:cNvSpPr>
          <p:nvPr>
            <p:ph idx="1"/>
          </p:nvPr>
        </p:nvSpPr>
        <p:spPr/>
        <p:txBody>
          <a:bodyPr>
            <a:noAutofit/>
          </a:bodyPr>
          <a:lstStyle/>
          <a:p>
            <a:pPr lvl="1">
              <a:buFont typeface="Wingdings" panose="05000000000000000000" pitchFamily="2" charset="2"/>
              <a:buChar char="§"/>
            </a:pPr>
            <a:r>
              <a:rPr lang="en-US" sz="3600" dirty="0"/>
              <a:t>Workers with social work degrees:</a:t>
            </a:r>
          </a:p>
          <a:p>
            <a:pPr lvl="2"/>
            <a:r>
              <a:rPr lang="en-US" sz="3200" dirty="0"/>
              <a:t>Quicker to achieve permanency outcomes. </a:t>
            </a:r>
          </a:p>
          <a:p>
            <a:pPr lvl="2"/>
            <a:r>
              <a:rPr lang="en-US" sz="3200" dirty="0"/>
              <a:t>Greater sense of competency -  self-efficacy</a:t>
            </a:r>
          </a:p>
          <a:p>
            <a:pPr lvl="2"/>
            <a:r>
              <a:rPr lang="en-US" sz="3200" dirty="0"/>
              <a:t>Greater frequency of child visits</a:t>
            </a:r>
          </a:p>
          <a:p>
            <a:pPr lvl="2"/>
            <a:r>
              <a:rPr lang="en-US" sz="3200" dirty="0"/>
              <a:t>Better use of community resources.</a:t>
            </a:r>
          </a:p>
          <a:p>
            <a:pPr lvl="2"/>
            <a:r>
              <a:rPr lang="en-US" sz="3200" dirty="0"/>
              <a:t>Services more specific to level of severity of risk for further abuse &amp; neglect. </a:t>
            </a:r>
          </a:p>
        </p:txBody>
      </p:sp>
      <p:sp>
        <p:nvSpPr>
          <p:cNvPr id="4" name="Footer Placeholder 3"/>
          <p:cNvSpPr>
            <a:spLocks noGrp="1"/>
          </p:cNvSpPr>
          <p:nvPr>
            <p:ph type="ftr" sz="quarter" idx="11"/>
          </p:nvPr>
        </p:nvSpPr>
        <p:spPr/>
        <p:txBody>
          <a:bodyPr/>
          <a:lstStyle/>
          <a:p>
            <a:r>
              <a:rPr lang="en-US" smtClean="0"/>
              <a:t>©2015 National Association of Social Workers. All Rights Reserved. </a:t>
            </a:r>
            <a:endParaRPr lang="en-US"/>
          </a:p>
        </p:txBody>
      </p:sp>
      <p:sp>
        <p:nvSpPr>
          <p:cNvPr id="5" name="Slide Number Placeholder 4"/>
          <p:cNvSpPr>
            <a:spLocks noGrp="1"/>
          </p:cNvSpPr>
          <p:nvPr>
            <p:ph type="sldNum" sz="quarter" idx="12"/>
          </p:nvPr>
        </p:nvSpPr>
        <p:spPr/>
        <p:txBody>
          <a:bodyPr/>
          <a:lstStyle/>
          <a:p>
            <a:fld id="{4F12038A-C0C4-4A44-AC52-8C4CBE6C9F30}" type="slidenum">
              <a:rPr lang="en-US" smtClean="0"/>
              <a:t>4</a:t>
            </a:fld>
            <a:endParaRPr lang="en-US"/>
          </a:p>
        </p:txBody>
      </p:sp>
    </p:spTree>
    <p:extLst>
      <p:ext uri="{BB962C8B-B14F-4D97-AF65-F5344CB8AC3E}">
        <p14:creationId xmlns:p14="http://schemas.microsoft.com/office/powerpoint/2010/main" val="391428602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Launching Use of Title IV-E</a:t>
            </a:r>
            <a:endParaRPr lang="en-US" dirty="0"/>
          </a:p>
        </p:txBody>
      </p:sp>
      <p:sp>
        <p:nvSpPr>
          <p:cNvPr id="3" name="Content Placeholder 2"/>
          <p:cNvSpPr>
            <a:spLocks noGrp="1"/>
          </p:cNvSpPr>
          <p:nvPr>
            <p:ph idx="1"/>
          </p:nvPr>
        </p:nvSpPr>
        <p:spPr/>
        <p:txBody>
          <a:bodyPr>
            <a:normAutofit lnSpcReduction="10000"/>
          </a:bodyPr>
          <a:lstStyle/>
          <a:p>
            <a:r>
              <a:rPr lang="en-US" dirty="0" smtClean="0"/>
              <a:t>Growing use through the 1990s</a:t>
            </a:r>
          </a:p>
          <a:p>
            <a:r>
              <a:rPr lang="en-US" dirty="0" smtClean="0"/>
              <a:t>Requires schools of social work to partner with the state/county agencies</a:t>
            </a:r>
          </a:p>
          <a:p>
            <a:r>
              <a:rPr lang="en-US" dirty="0" smtClean="0"/>
              <a:t>Brings new BSWs into child welfare practice</a:t>
            </a:r>
          </a:p>
          <a:p>
            <a:r>
              <a:rPr lang="en-US" dirty="0" smtClean="0"/>
              <a:t>Provides degree education (usually at master’s level) for current child welfare workers.</a:t>
            </a:r>
          </a:p>
          <a:p>
            <a:r>
              <a:rPr lang="en-US" dirty="0" smtClean="0"/>
              <a:t>Enhances child welfare elements in the curriculum.</a:t>
            </a:r>
            <a:endParaRPr lang="en-US" dirty="0"/>
          </a:p>
        </p:txBody>
      </p:sp>
      <p:sp>
        <p:nvSpPr>
          <p:cNvPr id="4" name="Footer Placeholder 3"/>
          <p:cNvSpPr>
            <a:spLocks noGrp="1"/>
          </p:cNvSpPr>
          <p:nvPr>
            <p:ph type="ftr" sz="quarter" idx="11"/>
          </p:nvPr>
        </p:nvSpPr>
        <p:spPr/>
        <p:txBody>
          <a:bodyPr/>
          <a:lstStyle/>
          <a:p>
            <a:r>
              <a:rPr lang="en-US" smtClean="0"/>
              <a:t>©2014 National Association of Social Workers. All Rights Reserved. </a:t>
            </a:r>
            <a:endParaRPr lang="en-US"/>
          </a:p>
        </p:txBody>
      </p:sp>
      <p:sp>
        <p:nvSpPr>
          <p:cNvPr id="5" name="Slide Number Placeholder 4"/>
          <p:cNvSpPr>
            <a:spLocks noGrp="1"/>
          </p:cNvSpPr>
          <p:nvPr>
            <p:ph type="sldNum" sz="quarter" idx="12"/>
          </p:nvPr>
        </p:nvSpPr>
        <p:spPr/>
        <p:txBody>
          <a:bodyPr/>
          <a:lstStyle/>
          <a:p>
            <a:fld id="{4F12038A-C0C4-4A44-AC52-8C4CBE6C9F30}" type="slidenum">
              <a:rPr lang="en-US" smtClean="0"/>
              <a:pPr/>
              <a:t>5</a:t>
            </a:fld>
            <a:endParaRPr lang="en-US"/>
          </a:p>
        </p:txBody>
      </p:sp>
    </p:spTree>
    <p:extLst>
      <p:ext uri="{BB962C8B-B14F-4D97-AF65-F5344CB8AC3E}">
        <p14:creationId xmlns:p14="http://schemas.microsoft.com/office/powerpoint/2010/main" val="381592929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Use of Title IV-</a:t>
            </a:r>
            <a:r>
              <a:rPr lang="en-US" dirty="0" smtClean="0"/>
              <a:t>E to support BSW &amp; MSW Education</a:t>
            </a:r>
            <a:endParaRPr lang="en-US" dirty="0"/>
          </a:p>
        </p:txBody>
      </p:sp>
      <p:sp>
        <p:nvSpPr>
          <p:cNvPr id="3" name="Content Placeholder 2"/>
          <p:cNvSpPr>
            <a:spLocks noGrp="1"/>
          </p:cNvSpPr>
          <p:nvPr>
            <p:ph idx="1"/>
          </p:nvPr>
        </p:nvSpPr>
        <p:spPr/>
        <p:txBody>
          <a:bodyPr>
            <a:normAutofit lnSpcReduction="10000"/>
          </a:bodyPr>
          <a:lstStyle/>
          <a:p>
            <a:r>
              <a:rPr lang="en-US" dirty="0" smtClean="0"/>
              <a:t>1992 – 24 programs accessed Tit1e IV-E</a:t>
            </a:r>
          </a:p>
          <a:p>
            <a:r>
              <a:rPr lang="en-US" dirty="0" smtClean="0"/>
              <a:t>1996 – 68 programs (91% began after ’91)</a:t>
            </a:r>
          </a:p>
          <a:p>
            <a:r>
              <a:rPr lang="en-US" dirty="0" smtClean="0"/>
              <a:t>Early 2000s – estimated IV-E use in 40 states</a:t>
            </a:r>
          </a:p>
          <a:p>
            <a:r>
              <a:rPr lang="en-US" dirty="0" smtClean="0"/>
              <a:t>CSWE’s 2011 statistics report – 35 states</a:t>
            </a:r>
            <a:endParaRPr lang="en-US" dirty="0"/>
          </a:p>
          <a:p>
            <a:r>
              <a:rPr lang="en-US" dirty="0" smtClean="0"/>
              <a:t>CSWE’s 2013 statistics report – 33 states</a:t>
            </a:r>
            <a:r>
              <a:rPr lang="en-US" dirty="0" smtClean="0"/>
              <a:t>	</a:t>
            </a:r>
          </a:p>
          <a:p>
            <a:r>
              <a:rPr lang="en-US" dirty="0" smtClean="0"/>
              <a:t>SWPI 2012 survey (Zlotnik &amp; Pryce</a:t>
            </a:r>
            <a:r>
              <a:rPr lang="en-US" dirty="0" smtClean="0"/>
              <a:t>) (94)</a:t>
            </a:r>
            <a:endParaRPr lang="en-US" dirty="0" smtClean="0"/>
          </a:p>
          <a:p>
            <a:pPr lvl="1"/>
            <a:r>
              <a:rPr lang="en-US" dirty="0" smtClean="0"/>
              <a:t>2</a:t>
            </a:r>
            <a:r>
              <a:rPr lang="en-US" dirty="0" smtClean="0"/>
              <a:t>/3 operating for over 15 years</a:t>
            </a:r>
          </a:p>
          <a:p>
            <a:pPr lvl="1"/>
            <a:r>
              <a:rPr lang="en-US" dirty="0" smtClean="0"/>
              <a:t>70% remained the same size or decreased over past 3 years</a:t>
            </a:r>
          </a:p>
        </p:txBody>
      </p:sp>
      <p:sp>
        <p:nvSpPr>
          <p:cNvPr id="4" name="Footer Placeholder 3"/>
          <p:cNvSpPr>
            <a:spLocks noGrp="1"/>
          </p:cNvSpPr>
          <p:nvPr>
            <p:ph type="ftr" sz="quarter" idx="11"/>
          </p:nvPr>
        </p:nvSpPr>
        <p:spPr/>
        <p:txBody>
          <a:bodyPr/>
          <a:lstStyle/>
          <a:p>
            <a:r>
              <a:rPr lang="en-US" smtClean="0"/>
              <a:t>©2014 National Association of Social Workers. All Rights Reserved. </a:t>
            </a:r>
            <a:endParaRPr lang="en-US"/>
          </a:p>
        </p:txBody>
      </p:sp>
      <p:sp>
        <p:nvSpPr>
          <p:cNvPr id="5" name="Slide Number Placeholder 4"/>
          <p:cNvSpPr>
            <a:spLocks noGrp="1"/>
          </p:cNvSpPr>
          <p:nvPr>
            <p:ph type="sldNum" sz="quarter" idx="12"/>
          </p:nvPr>
        </p:nvSpPr>
        <p:spPr/>
        <p:txBody>
          <a:bodyPr/>
          <a:lstStyle/>
          <a:p>
            <a:fld id="{4F12038A-C0C4-4A44-AC52-8C4CBE6C9F30}" type="slidenum">
              <a:rPr lang="en-US" smtClean="0"/>
              <a:pPr/>
              <a:t>6</a:t>
            </a:fld>
            <a:endParaRPr lang="en-US"/>
          </a:p>
        </p:txBody>
      </p:sp>
    </p:spTree>
    <p:extLst>
      <p:ext uri="{BB962C8B-B14F-4D97-AF65-F5344CB8AC3E}">
        <p14:creationId xmlns:p14="http://schemas.microsoft.com/office/powerpoint/2010/main" val="15095936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Using Title IV-E to </a:t>
            </a:r>
            <a:br>
              <a:rPr lang="en-US" sz="3600" dirty="0" smtClean="0"/>
            </a:br>
            <a:r>
              <a:rPr lang="en-US" sz="3600" dirty="0" smtClean="0"/>
              <a:t>Support SW Education </a:t>
            </a:r>
            <a:endParaRPr lang="en-US" sz="3600" dirty="0"/>
          </a:p>
        </p:txBody>
      </p:sp>
      <p:sp>
        <p:nvSpPr>
          <p:cNvPr id="4" name="Footer Placeholder 3"/>
          <p:cNvSpPr>
            <a:spLocks noGrp="1"/>
          </p:cNvSpPr>
          <p:nvPr>
            <p:ph type="ftr" sz="quarter" idx="11"/>
          </p:nvPr>
        </p:nvSpPr>
        <p:spPr/>
        <p:txBody>
          <a:bodyPr/>
          <a:lstStyle/>
          <a:p>
            <a:r>
              <a:rPr lang="en-US" smtClean="0"/>
              <a:t>©2014 National Association of Social Workers. All Rights Reserved. </a:t>
            </a:r>
            <a:endParaRPr lang="en-US"/>
          </a:p>
        </p:txBody>
      </p:sp>
      <p:sp>
        <p:nvSpPr>
          <p:cNvPr id="5" name="Slide Number Placeholder 4"/>
          <p:cNvSpPr>
            <a:spLocks noGrp="1"/>
          </p:cNvSpPr>
          <p:nvPr>
            <p:ph type="sldNum" sz="quarter" idx="12"/>
          </p:nvPr>
        </p:nvSpPr>
        <p:spPr/>
        <p:txBody>
          <a:bodyPr/>
          <a:lstStyle/>
          <a:p>
            <a:fld id="{4F12038A-C0C4-4A44-AC52-8C4CBE6C9F30}" type="slidenum">
              <a:rPr lang="en-US" smtClean="0"/>
              <a:pPr/>
              <a:t>7</a:t>
            </a:fld>
            <a:endParaRPr lang="en-US"/>
          </a:p>
        </p:txBody>
      </p:sp>
      <p:graphicFrame>
        <p:nvGraphicFramePr>
          <p:cNvPr id="6" name="Content Placeholder 3"/>
          <p:cNvGraphicFramePr>
            <a:graphicFrameLocks noGrp="1"/>
          </p:cNvGraphicFramePr>
          <p:nvPr>
            <p:ph idx="1"/>
            <p:extLst>
              <p:ext uri="{D42A27DB-BD31-4B8C-83A1-F6EECF244321}">
                <p14:modId xmlns:p14="http://schemas.microsoft.com/office/powerpoint/2010/main" val="2605733197"/>
              </p:ext>
            </p:extLst>
          </p:nvPr>
        </p:nvGraphicFramePr>
        <p:xfrm>
          <a:off x="1085850" y="990600"/>
          <a:ext cx="7937500" cy="54800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4980576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Issues</a:t>
            </a:r>
            <a:endParaRPr lang="en-US" dirty="0"/>
          </a:p>
        </p:txBody>
      </p:sp>
      <p:sp>
        <p:nvSpPr>
          <p:cNvPr id="3" name="Content Placeholder 2"/>
          <p:cNvSpPr>
            <a:spLocks noGrp="1"/>
          </p:cNvSpPr>
          <p:nvPr>
            <p:ph idx="1"/>
          </p:nvPr>
        </p:nvSpPr>
        <p:spPr/>
        <p:txBody>
          <a:bodyPr>
            <a:normAutofit fontScale="77500" lnSpcReduction="20000"/>
          </a:bodyPr>
          <a:lstStyle/>
          <a:p>
            <a:r>
              <a:rPr lang="en-US" dirty="0"/>
              <a:t>Interpretations of Title IV-E training policy in some jurisdictions appears to restrict use </a:t>
            </a:r>
            <a:endParaRPr lang="en-US" dirty="0" smtClean="0"/>
          </a:p>
          <a:p>
            <a:r>
              <a:rPr lang="en-US" dirty="0" smtClean="0"/>
              <a:t>The </a:t>
            </a:r>
            <a:r>
              <a:rPr lang="en-US" dirty="0"/>
              <a:t>application of stringent rules and outdated regulations does not support the essential development of a skilled </a:t>
            </a:r>
            <a:r>
              <a:rPr lang="en-US" dirty="0" smtClean="0"/>
              <a:t>workforce. </a:t>
            </a:r>
          </a:p>
          <a:p>
            <a:r>
              <a:rPr lang="en-US" dirty="0" smtClean="0"/>
              <a:t>Impacted </a:t>
            </a:r>
            <a:r>
              <a:rPr lang="en-US" dirty="0"/>
              <a:t>by: </a:t>
            </a:r>
            <a:endParaRPr lang="en-US" dirty="0" smtClean="0"/>
          </a:p>
          <a:p>
            <a:pPr marL="857250" lvl="1" indent="-457200">
              <a:buFont typeface="Wingdings" charset="2"/>
              <a:buChar char="q"/>
            </a:pPr>
            <a:r>
              <a:rPr lang="en-US" sz="3100" dirty="0" smtClean="0"/>
              <a:t>Changes </a:t>
            </a:r>
            <a:r>
              <a:rPr lang="en-US" sz="3100" dirty="0"/>
              <a:t>in the leadership and administration of public </a:t>
            </a:r>
            <a:r>
              <a:rPr lang="en-US" sz="3100" dirty="0" smtClean="0"/>
              <a:t>child welfare </a:t>
            </a:r>
            <a:r>
              <a:rPr lang="en-US" sz="3100" dirty="0"/>
              <a:t>agencies and ACF Regional </a:t>
            </a:r>
            <a:r>
              <a:rPr lang="en-US" sz="3100" dirty="0" smtClean="0"/>
              <a:t>Offices</a:t>
            </a:r>
          </a:p>
          <a:p>
            <a:pPr marL="857250" lvl="1" indent="-457200">
              <a:buFont typeface="Wingdings" charset="2"/>
              <a:buChar char="q"/>
            </a:pPr>
            <a:r>
              <a:rPr lang="en-US" sz="3100" dirty="0" smtClean="0"/>
              <a:t>Conflicting </a:t>
            </a:r>
            <a:r>
              <a:rPr lang="en-US" sz="3100" dirty="0"/>
              <a:t>opinions and Departmental Appeals </a:t>
            </a:r>
            <a:r>
              <a:rPr lang="en-US" sz="3100" dirty="0" smtClean="0"/>
              <a:t>Board	decisions </a:t>
            </a:r>
            <a:r>
              <a:rPr lang="en-US" sz="3100" dirty="0"/>
              <a:t>regarding cost allocation of </a:t>
            </a:r>
            <a:r>
              <a:rPr lang="en-US" sz="3100" dirty="0" smtClean="0"/>
              <a:t>training 					expenses </a:t>
            </a:r>
            <a:r>
              <a:rPr lang="en-US" sz="3100" dirty="0"/>
              <a:t>across federal </a:t>
            </a:r>
            <a:r>
              <a:rPr lang="en-US" sz="3100" dirty="0" smtClean="0"/>
              <a:t>programs</a:t>
            </a:r>
          </a:p>
          <a:p>
            <a:pPr marL="857250" lvl="1" indent="-457200">
              <a:buFont typeface="Wingdings" charset="2"/>
              <a:buChar char="q"/>
            </a:pPr>
            <a:r>
              <a:rPr lang="en-US" sz="3100" dirty="0" smtClean="0"/>
              <a:t>Privatization </a:t>
            </a:r>
            <a:r>
              <a:rPr lang="en-US" sz="3100" dirty="0"/>
              <a:t>of child welfare </a:t>
            </a:r>
            <a:r>
              <a:rPr lang="en-US" sz="3100" dirty="0" smtClean="0"/>
              <a:t>services</a:t>
            </a:r>
            <a:endParaRPr lang="en-US" sz="3100" dirty="0"/>
          </a:p>
          <a:p>
            <a:pPr marL="857250" lvl="1" indent="-457200">
              <a:buFont typeface="Wingdings" charset="2"/>
              <a:buChar char="q"/>
            </a:pPr>
            <a:r>
              <a:rPr lang="en-US" sz="3100" dirty="0" smtClean="0"/>
              <a:t>Narrow </a:t>
            </a:r>
            <a:r>
              <a:rPr lang="en-US" sz="3100" dirty="0"/>
              <a:t>interpretation of what topics can be covered by </a:t>
            </a:r>
            <a:r>
              <a:rPr lang="en-US" sz="3100" dirty="0" smtClean="0"/>
              <a:t>Title IV</a:t>
            </a:r>
            <a:r>
              <a:rPr lang="en-US" sz="3100" dirty="0"/>
              <a:t>-E (see Child Welfare Policy Manual). </a:t>
            </a:r>
          </a:p>
          <a:p>
            <a:endParaRPr lang="en-US" dirty="0"/>
          </a:p>
          <a:p>
            <a:endParaRPr lang="en-US" dirty="0"/>
          </a:p>
        </p:txBody>
      </p:sp>
      <p:sp>
        <p:nvSpPr>
          <p:cNvPr id="4" name="Footer Placeholder 3"/>
          <p:cNvSpPr>
            <a:spLocks noGrp="1"/>
          </p:cNvSpPr>
          <p:nvPr>
            <p:ph type="ftr" sz="quarter" idx="11"/>
          </p:nvPr>
        </p:nvSpPr>
        <p:spPr/>
        <p:txBody>
          <a:bodyPr/>
          <a:lstStyle/>
          <a:p>
            <a:r>
              <a:rPr lang="en-US" smtClean="0"/>
              <a:t>©2015 National Association of Social Workers. All Rights Reserved. </a:t>
            </a:r>
            <a:endParaRPr lang="en-US"/>
          </a:p>
        </p:txBody>
      </p:sp>
      <p:sp>
        <p:nvSpPr>
          <p:cNvPr id="5" name="Slide Number Placeholder 4"/>
          <p:cNvSpPr>
            <a:spLocks noGrp="1"/>
          </p:cNvSpPr>
          <p:nvPr>
            <p:ph type="sldNum" sz="quarter" idx="12"/>
          </p:nvPr>
        </p:nvSpPr>
        <p:spPr/>
        <p:txBody>
          <a:bodyPr/>
          <a:lstStyle/>
          <a:p>
            <a:fld id="{4F12038A-C0C4-4A44-AC52-8C4CBE6C9F30}" type="slidenum">
              <a:rPr lang="en-US" smtClean="0"/>
              <a:t>8</a:t>
            </a:fld>
            <a:endParaRPr lang="en-US"/>
          </a:p>
        </p:txBody>
      </p:sp>
    </p:spTree>
    <p:extLst>
      <p:ext uri="{BB962C8B-B14F-4D97-AF65-F5344CB8AC3E}">
        <p14:creationId xmlns:p14="http://schemas.microsoft.com/office/powerpoint/2010/main" val="1854415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 for Action</a:t>
            </a:r>
            <a:endParaRPr lang="en-US" dirty="0"/>
          </a:p>
        </p:txBody>
      </p:sp>
      <p:sp>
        <p:nvSpPr>
          <p:cNvPr id="3" name="Content Placeholder 2"/>
          <p:cNvSpPr>
            <a:spLocks noGrp="1"/>
          </p:cNvSpPr>
          <p:nvPr>
            <p:ph idx="1"/>
          </p:nvPr>
        </p:nvSpPr>
        <p:spPr/>
        <p:txBody>
          <a:bodyPr>
            <a:normAutofit fontScale="70000" lnSpcReduction="20000"/>
          </a:bodyPr>
          <a:lstStyle/>
          <a:p>
            <a:r>
              <a:rPr lang="en-US" dirty="0"/>
              <a:t>Federal financing policies should support </a:t>
            </a:r>
            <a:r>
              <a:rPr lang="en-US" dirty="0" smtClean="0"/>
              <a:t>consistent </a:t>
            </a:r>
            <a:r>
              <a:rPr lang="en-US" dirty="0"/>
              <a:t>and sustainable funding sources and </a:t>
            </a:r>
            <a:r>
              <a:rPr lang="en-US" dirty="0" smtClean="0"/>
              <a:t>strategies </a:t>
            </a:r>
            <a:r>
              <a:rPr lang="en-US" dirty="0"/>
              <a:t>to ensure the child welfare workforce has necessary practice competencies to promote the health, safety and well-being of children, across the </a:t>
            </a:r>
            <a:r>
              <a:rPr lang="en-US" b="1" dirty="0"/>
              <a:t>full array </a:t>
            </a:r>
            <a:r>
              <a:rPr lang="en-US" dirty="0"/>
              <a:t>of child welfare programs. </a:t>
            </a:r>
          </a:p>
          <a:p>
            <a:endParaRPr lang="en-US" dirty="0"/>
          </a:p>
          <a:p>
            <a:pPr lvl="1">
              <a:buFont typeface="Wingdings" charset="2"/>
              <a:buChar char="q"/>
            </a:pPr>
            <a:r>
              <a:rPr lang="en-US" dirty="0" smtClean="0"/>
              <a:t>Ensure </a:t>
            </a:r>
            <a:r>
              <a:rPr lang="en-US" dirty="0"/>
              <a:t>consistent interpretation of Title IV-E training policies across states and regional offices </a:t>
            </a:r>
          </a:p>
          <a:p>
            <a:pPr lvl="1">
              <a:buFont typeface="Wingdings" charset="2"/>
              <a:buChar char="q"/>
            </a:pPr>
            <a:r>
              <a:rPr lang="en-US" dirty="0" smtClean="0"/>
              <a:t>Support rigorous</a:t>
            </a:r>
            <a:r>
              <a:rPr lang="en-US" dirty="0"/>
              <a:t>, multi-site evaluation of Title IV-E educational partnerships </a:t>
            </a:r>
            <a:r>
              <a:rPr lang="en-US" dirty="0" smtClean="0"/>
              <a:t>– ascertain </a:t>
            </a:r>
            <a:r>
              <a:rPr lang="en-US" dirty="0"/>
              <a:t>impact on social work education, staff recruitment and retention and child welfare outcomes. </a:t>
            </a:r>
          </a:p>
          <a:p>
            <a:pPr lvl="1">
              <a:buFont typeface="Wingdings" charset="2"/>
              <a:buChar char="q"/>
            </a:pPr>
            <a:r>
              <a:rPr lang="en-US" dirty="0" smtClean="0"/>
              <a:t>Ensure that national </a:t>
            </a:r>
            <a:r>
              <a:rPr lang="en-US" dirty="0"/>
              <a:t>social work </a:t>
            </a:r>
            <a:r>
              <a:rPr lang="en-US" dirty="0" smtClean="0"/>
              <a:t>and provider </a:t>
            </a:r>
            <a:r>
              <a:rPr lang="en-US" dirty="0"/>
              <a:t>organizations, child welfare advocates, and </a:t>
            </a:r>
            <a:r>
              <a:rPr lang="en-US" dirty="0" smtClean="0"/>
              <a:t>ACYF </a:t>
            </a:r>
            <a:r>
              <a:rPr lang="en-US" dirty="0"/>
              <a:t>should work together </a:t>
            </a:r>
          </a:p>
          <a:p>
            <a:pPr lvl="1">
              <a:buFont typeface="Wingdings" charset="2"/>
              <a:buChar char="q"/>
            </a:pPr>
            <a:r>
              <a:rPr lang="en-US" dirty="0"/>
              <a:t>Special attention should be made to ensure that child welfare supervisors have the prerequisite knowledge and skills to provide administrative, educational and supportive guidance to the front-line workforce. </a:t>
            </a:r>
          </a:p>
          <a:p>
            <a:endParaRPr lang="en-US" dirty="0"/>
          </a:p>
          <a:p>
            <a:endParaRPr lang="en-US" dirty="0"/>
          </a:p>
        </p:txBody>
      </p:sp>
      <p:sp>
        <p:nvSpPr>
          <p:cNvPr id="4" name="Footer Placeholder 3"/>
          <p:cNvSpPr>
            <a:spLocks noGrp="1"/>
          </p:cNvSpPr>
          <p:nvPr>
            <p:ph type="ftr" sz="quarter" idx="11"/>
          </p:nvPr>
        </p:nvSpPr>
        <p:spPr/>
        <p:txBody>
          <a:bodyPr/>
          <a:lstStyle/>
          <a:p>
            <a:r>
              <a:rPr lang="en-US" smtClean="0"/>
              <a:t>©2015 National Association of Social Workers. All Rights Reserved. </a:t>
            </a:r>
            <a:endParaRPr lang="en-US"/>
          </a:p>
        </p:txBody>
      </p:sp>
      <p:sp>
        <p:nvSpPr>
          <p:cNvPr id="5" name="Slide Number Placeholder 4"/>
          <p:cNvSpPr>
            <a:spLocks noGrp="1"/>
          </p:cNvSpPr>
          <p:nvPr>
            <p:ph type="sldNum" sz="quarter" idx="12"/>
          </p:nvPr>
        </p:nvSpPr>
        <p:spPr/>
        <p:txBody>
          <a:bodyPr/>
          <a:lstStyle/>
          <a:p>
            <a:fld id="{4F12038A-C0C4-4A44-AC52-8C4CBE6C9F30}" type="slidenum">
              <a:rPr lang="en-US" smtClean="0"/>
              <a:t>9</a:t>
            </a:fld>
            <a:endParaRPr lang="en-US"/>
          </a:p>
        </p:txBody>
      </p:sp>
    </p:spTree>
    <p:extLst>
      <p:ext uri="{BB962C8B-B14F-4D97-AF65-F5344CB8AC3E}">
        <p14:creationId xmlns:p14="http://schemas.microsoft.com/office/powerpoint/2010/main" val="32929238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947</TotalTime>
  <Words>3892</Words>
  <Application>Microsoft Macintosh PowerPoint</Application>
  <PresentationFormat>On-screen Show (4:3)</PresentationFormat>
  <Paragraphs>360</Paragraphs>
  <Slides>30</Slides>
  <Notes>21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2" baseType="lpstr">
      <vt:lpstr>Office Theme</vt:lpstr>
      <vt:lpstr>Document</vt:lpstr>
      <vt:lpstr>PowerPoint Presentation</vt:lpstr>
      <vt:lpstr>The Child Welfare Workforce</vt:lpstr>
      <vt:lpstr>Workforce Issues Impact Child Outcomes </vt:lpstr>
      <vt:lpstr>Workforce Issues Impact Child Outcomes</vt:lpstr>
      <vt:lpstr>Launching Use of Title IV-E</vt:lpstr>
      <vt:lpstr>Use of Title IV-E to support BSW &amp; MSW Education</vt:lpstr>
      <vt:lpstr>Using Title IV-E to  Support SW Education </vt:lpstr>
      <vt:lpstr>Key Issues</vt:lpstr>
      <vt:lpstr>Recommendations for Action</vt:lpstr>
      <vt:lpstr>Research Findings - Worker Outcomes </vt:lpstr>
      <vt:lpstr>Worker Expectations Should Be</vt:lpstr>
      <vt:lpstr>Supervision</vt:lpstr>
      <vt:lpstr>Staff Turnover and Child Abuse</vt:lpstr>
      <vt:lpstr>Workforce Issues Impact Agency Outcomes</vt:lpstr>
      <vt:lpstr>Some Unanswered Questions</vt:lpstr>
      <vt:lpstr>14 Components of an Effective CW Workforce (CDF/CR Child Welfare Policy Workgroup)</vt:lpstr>
      <vt:lpstr>Current Policy Environment</vt:lpstr>
      <vt:lpstr>Policy Environment</vt:lpstr>
      <vt:lpstr>Policy Environment</vt:lpstr>
      <vt:lpstr>Policy Environment</vt:lpstr>
      <vt:lpstr>Policy Environment</vt:lpstr>
      <vt:lpstr>Wyden Draft Bill Suggestions</vt:lpstr>
      <vt:lpstr>Wyden Draft Bill Suggestions </vt:lpstr>
      <vt:lpstr>Policy Issues to Consider</vt:lpstr>
      <vt:lpstr>Policy Issues to Consider</vt:lpstr>
      <vt:lpstr>Well-being: Parallel Process</vt:lpstr>
      <vt:lpstr>Promoting Workforce Well-being</vt:lpstr>
      <vt:lpstr>Resources</vt:lpstr>
      <vt:lpstr>Resources</vt:lpstr>
      <vt:lpstr>THANK YOU</vt:lpstr>
    </vt:vector>
  </TitlesOfParts>
  <Company>NASW</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Martha Rothblum</dc:creator>
  <cp:lastModifiedBy>Joan Zlotnik</cp:lastModifiedBy>
  <cp:revision>50</cp:revision>
  <dcterms:created xsi:type="dcterms:W3CDTF">2014-01-14T18:22:33Z</dcterms:created>
  <dcterms:modified xsi:type="dcterms:W3CDTF">2015-06-03T12:53:53Z</dcterms:modified>
</cp:coreProperties>
</file>