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9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6B7EB59-5D3D-CD48-8485-46ED595276E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594C5C9-36A6-374A-BF35-1E884069838A}" type="datetimeFigureOut">
              <a:rPr lang="en-US" smtClean="0"/>
              <a:t>5/29/2015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Diversity Initiative for Field Placements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smtClean="0"/>
              <a:t>National IV-E Roundtable</a:t>
            </a:r>
            <a:br>
              <a:rPr lang="en-US" sz="1600" dirty="0" smtClean="0"/>
            </a:br>
            <a:r>
              <a:rPr lang="en-US" sz="1600" dirty="0" smtClean="0"/>
              <a:t>June 3, 2015</a:t>
            </a:r>
            <a:br>
              <a:rPr lang="en-US" sz="1600" dirty="0" smtClean="0"/>
            </a:br>
            <a:r>
              <a:rPr lang="en-US" sz="1600" dirty="0" smtClean="0"/>
              <a:t>Bloomington, Minnesota</a:t>
            </a:r>
          </a:p>
          <a:p>
            <a:r>
              <a:rPr lang="en-US" sz="1600" dirty="0" smtClean="0"/>
              <a:t>Kathy Heltzer, MSSW,LICSW  University of </a:t>
            </a:r>
            <a:r>
              <a:rPr lang="en-US" sz="1600" smtClean="0"/>
              <a:t>Minnesota Duluth</a:t>
            </a:r>
          </a:p>
          <a:p>
            <a:endParaRPr lang="en-US" sz="1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0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“Issue”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wanted our students to actually work with people from “diverse” backgrounds” in their field placements</a:t>
            </a:r>
          </a:p>
          <a:p>
            <a:r>
              <a:rPr lang="en-US" dirty="0" smtClean="0"/>
              <a:t>While there was language in our field learning contracts, in practice we were consistently falling short in accomplishing this goal</a:t>
            </a:r>
          </a:p>
          <a:p>
            <a:r>
              <a:rPr lang="en-US" dirty="0" smtClean="0"/>
              <a:t>Especially in some more rural field placements agencies, students, and supervisors said there was “no diversity”</a:t>
            </a:r>
          </a:p>
          <a:p>
            <a:r>
              <a:rPr lang="en-US" dirty="0" smtClean="0"/>
              <a:t>At the evaluation meetings this was a consistent deficit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1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define “diversity”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Initially included “women”, “people in poverty”, “low income”</a:t>
            </a:r>
          </a:p>
          <a:p>
            <a:r>
              <a:rPr lang="en-US" sz="3200" dirty="0" smtClean="0"/>
              <a:t>We did not really see this as much of a challenge to find in field</a:t>
            </a:r>
          </a:p>
          <a:p>
            <a:r>
              <a:rPr lang="en-US" sz="3200" dirty="0" smtClean="0"/>
              <a:t>We redefined “diversity” to focus more on racial and ethnic diversity as well as sexual orientation and gender identity</a:t>
            </a:r>
          </a:p>
          <a:p>
            <a:r>
              <a:rPr lang="en-US" sz="3200" dirty="0" smtClean="0"/>
              <a:t>We required a specific plan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1211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“10%”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 now require our students to document at least 10% of their total field hours in working with “diverse” populations/communities</a:t>
            </a:r>
          </a:p>
          <a:p>
            <a:r>
              <a:rPr lang="en-US" sz="3600" dirty="0" smtClean="0"/>
              <a:t>This may include co-workers, supervisors, other professionals</a:t>
            </a:r>
          </a:p>
          <a:p>
            <a:r>
              <a:rPr lang="en-US" sz="3600" dirty="0" smtClean="0"/>
              <a:t>Initial unintended consequences….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544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the usual academic 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Limit reading books, articles, going to presentations and workshops, watching videos</a:t>
            </a:r>
          </a:p>
          <a:p>
            <a:r>
              <a:rPr lang="en-US" sz="3600" dirty="0" smtClean="0"/>
              <a:t>Emphasis on actual face-to-face contact</a:t>
            </a:r>
          </a:p>
          <a:p>
            <a:r>
              <a:rPr lang="en-US" sz="3600" dirty="0" smtClean="0"/>
              <a:t>Documentation of hours</a:t>
            </a:r>
          </a:p>
          <a:p>
            <a:r>
              <a:rPr lang="en-US" sz="3600" dirty="0" smtClean="0"/>
              <a:t>Assistance from faculty as needed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9947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More contact with diverse groups that students have not previously had much experience with</a:t>
            </a:r>
          </a:p>
          <a:p>
            <a:r>
              <a:rPr lang="en-US" sz="3200" dirty="0" smtClean="0"/>
              <a:t>A recognition of issues of diversity specifically related to child welfare practice</a:t>
            </a:r>
          </a:p>
          <a:p>
            <a:r>
              <a:rPr lang="en-US" sz="3200" dirty="0" smtClean="0"/>
              <a:t>Emphasis on disparities and role of social workers and systems in this problem</a:t>
            </a:r>
          </a:p>
          <a:p>
            <a:pPr marL="11430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3915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38</TotalTime>
  <Words>256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Adjacency</vt:lpstr>
      <vt:lpstr>Diversity Initiative for Field Placements</vt:lpstr>
      <vt:lpstr>The “Issue”</vt:lpstr>
      <vt:lpstr>How to define “diversity”</vt:lpstr>
      <vt:lpstr>The “10%” solution</vt:lpstr>
      <vt:lpstr>Limit the usual academic preferences</vt:lpstr>
      <vt:lpstr>End Result</vt:lpstr>
    </vt:vector>
  </TitlesOfParts>
  <Company>Boh 220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Initiative for Field Placements</dc:title>
  <dc:creator>Kathy Heltzer</dc:creator>
  <cp:lastModifiedBy>Traci L LaLiberte PhD</cp:lastModifiedBy>
  <cp:revision>5</cp:revision>
  <dcterms:created xsi:type="dcterms:W3CDTF">2015-05-26T23:05:22Z</dcterms:created>
  <dcterms:modified xsi:type="dcterms:W3CDTF">2015-05-29T13:35:53Z</dcterms:modified>
</cp:coreProperties>
</file>